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6" r:id="rId1"/>
    <p:sldMasterId id="2147483914" r:id="rId2"/>
  </p:sldMasterIdLst>
  <p:notesMasterIdLst>
    <p:notesMasterId r:id="rId12"/>
  </p:notesMasterIdLst>
  <p:handoutMasterIdLst>
    <p:handoutMasterId r:id="rId13"/>
  </p:handoutMasterIdLst>
  <p:sldIdLst>
    <p:sldId id="262" r:id="rId3"/>
    <p:sldId id="271" r:id="rId4"/>
    <p:sldId id="269" r:id="rId5"/>
    <p:sldId id="268" r:id="rId6"/>
    <p:sldId id="267" r:id="rId7"/>
    <p:sldId id="266" r:id="rId8"/>
    <p:sldId id="265" r:id="rId9"/>
    <p:sldId id="263" r:id="rId10"/>
    <p:sldId id="264" r:id="rId11"/>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tin" initials="N" lastIdx="0" clrIdx="0">
    <p:extLst>
      <p:ext uri="{19B8F6BF-5375-455C-9EA6-DF929625EA0E}">
        <p15:presenceInfo xmlns:p15="http://schemas.microsoft.com/office/powerpoint/2012/main" userId="Nit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49" autoAdjust="0"/>
    <p:restoredTop sz="94660"/>
  </p:normalViewPr>
  <p:slideViewPr>
    <p:cSldViewPr snapToGrid="0">
      <p:cViewPr varScale="1">
        <p:scale>
          <a:sx n="111" d="100"/>
          <a:sy n="111" d="100"/>
        </p:scale>
        <p:origin x="624" y="192"/>
      </p:cViewPr>
      <p:guideLst/>
    </p:cSldViewPr>
  </p:slideViewPr>
  <p:notesTextViewPr>
    <p:cViewPr>
      <p:scale>
        <a:sx n="3" d="2"/>
        <a:sy n="3" d="2"/>
      </p:scale>
      <p:origin x="0" y="0"/>
    </p:cViewPr>
  </p:notesTextViewPr>
  <p:notesViewPr>
    <p:cSldViewPr snapToGrid="0">
      <p:cViewPr varScale="1">
        <p:scale>
          <a:sx n="73" d="100"/>
          <a:sy n="73" d="100"/>
        </p:scale>
        <p:origin x="195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Nitin\Desktop\for%20rajesh.khosla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Nitin\Desktop\for%20rajesh.khosla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28489537138247262"/>
          <c:y val="0.92152613423130114"/>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7273426509165702E-2"/>
          <c:y val="3.9627990284943453E-2"/>
          <c:w val="0.88726397827871617"/>
          <c:h val="0.72358069338074504"/>
        </c:manualLayout>
      </c:layout>
      <c:barChart>
        <c:barDir val="col"/>
        <c:grouping val="clustered"/>
        <c:varyColors val="0"/>
        <c:ser>
          <c:idx val="0"/>
          <c:order val="0"/>
          <c:tx>
            <c:strRef>
              <c:f>'option6 (2)'!$A$4</c:f>
              <c:strCache>
                <c:ptCount val="1"/>
                <c:pt idx="0">
                  <c:v>Q1 Apr to Jun,2018</c:v>
                </c:pt>
              </c:strCache>
            </c:strRef>
          </c:tx>
          <c:spPr>
            <a:solidFill>
              <a:schemeClr val="accent1"/>
            </a:solidFill>
            <a:ln>
              <a:noFill/>
            </a:ln>
            <a:effectLst/>
          </c:spPr>
          <c:invertIfNegative val="0"/>
          <c:dPt>
            <c:idx val="1"/>
            <c:invertIfNegative val="0"/>
            <c:bubble3D val="0"/>
            <c:spPr>
              <a:solidFill>
                <a:srgbClr val="00B050"/>
              </a:solidFill>
              <a:ln>
                <a:solidFill>
                  <a:schemeClr val="accent6">
                    <a:lumMod val="75000"/>
                  </a:schemeClr>
                </a:solidFill>
              </a:ln>
              <a:effectLst/>
            </c:spPr>
            <c:extLst>
              <c:ext xmlns:c16="http://schemas.microsoft.com/office/drawing/2014/chart" uri="{C3380CC4-5D6E-409C-BE32-E72D297353CC}">
                <c16:uniqueId val="{00000001-D025-4CD6-AD6E-FFE26CF94B0A}"/>
              </c:ext>
            </c:extLst>
          </c:dPt>
          <c:dLbls>
            <c:spPr>
              <a:noFill/>
              <a:ln>
                <a:noFill/>
              </a:ln>
              <a:effectLst/>
            </c:spPr>
            <c:txPr>
              <a:bodyPr rot="0" spcFirstLastPara="1" vertOverflow="ellipsis" vert="horz" wrap="square" lIns="38100" tIns="19050" rIns="38100" bIns="19050" anchor="ctr" anchorCtr="1">
                <a:spAutoFit/>
              </a:bodyPr>
              <a:lstStyle/>
              <a:p>
                <a:pPr>
                  <a:defRPr sz="28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'option6 (2)'!$B$1:$C$3</c:f>
              <c:multiLvlStrCache>
                <c:ptCount val="2"/>
                <c:lvl>
                  <c:pt idx="0">
                    <c:v>(Duty Paid In MT)</c:v>
                  </c:pt>
                  <c:pt idx="1">
                    <c:v>(Gold Content In MT)</c:v>
                  </c:pt>
                </c:lvl>
                <c:lvl>
                  <c:pt idx="0">
                    <c:v>Gold Bullion Import</c:v>
                  </c:pt>
                  <c:pt idx="1">
                    <c:v>Dore  Import</c:v>
                  </c:pt>
                </c:lvl>
              </c:multiLvlStrCache>
            </c:multiLvlStrRef>
          </c:cat>
          <c:val>
            <c:numRef>
              <c:f>'option6 (2)'!$B$4:$C$4</c:f>
              <c:numCache>
                <c:formatCode>#,##0</c:formatCode>
                <c:ptCount val="2"/>
                <c:pt idx="0">
                  <c:v>48</c:v>
                </c:pt>
                <c:pt idx="1">
                  <c:v>68</c:v>
                </c:pt>
              </c:numCache>
            </c:numRef>
          </c:val>
          <c:extLst>
            <c:ext xmlns:c16="http://schemas.microsoft.com/office/drawing/2014/chart" uri="{C3380CC4-5D6E-409C-BE32-E72D297353CC}">
              <c16:uniqueId val="{00000002-D025-4CD6-AD6E-FFE26CF94B0A}"/>
            </c:ext>
          </c:extLst>
        </c:ser>
        <c:dLbls>
          <c:dLblPos val="outEnd"/>
          <c:showLegendKey val="0"/>
          <c:showVal val="1"/>
          <c:showCatName val="0"/>
          <c:showSerName val="0"/>
          <c:showPercent val="0"/>
          <c:showBubbleSize val="0"/>
        </c:dLbls>
        <c:gapWidth val="219"/>
        <c:overlap val="-27"/>
        <c:axId val="1330482015"/>
        <c:axId val="1503292031"/>
      </c:barChart>
      <c:catAx>
        <c:axId val="1330482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503292031"/>
        <c:crosses val="autoZero"/>
        <c:auto val="1"/>
        <c:lblAlgn val="ctr"/>
        <c:lblOffset val="100"/>
        <c:noMultiLvlLbl val="0"/>
      </c:catAx>
      <c:valAx>
        <c:axId val="1503292031"/>
        <c:scaling>
          <c:orientation val="minMax"/>
        </c:scaling>
        <c:delete val="0"/>
        <c:axPos val="l"/>
        <c:majorGridlines>
          <c:spPr>
            <a:ln w="9525" cap="flat" cmpd="sng" algn="ctr">
              <a:solidFill>
                <a:schemeClr val="tx1">
                  <a:lumMod val="15000"/>
                  <a:lumOff val="85000"/>
                </a:schemeClr>
              </a:solidFill>
              <a:round/>
              <a:headEnd type="triangle"/>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3048201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047514607583287E-3"/>
          <c:y val="0"/>
          <c:w val="0.99869524853924152"/>
          <c:h val="0.90678064205884035"/>
        </c:manualLayout>
      </c:layout>
      <c:lineChart>
        <c:grouping val="stacked"/>
        <c:varyColors val="0"/>
        <c:ser>
          <c:idx val="0"/>
          <c:order val="0"/>
          <c:tx>
            <c:strRef>
              <c:f>option6!$B$1:$B$2</c:f>
              <c:strCache>
                <c:ptCount val="2"/>
                <c:pt idx="0">
                  <c:v>Dore  Import</c:v>
                </c:pt>
                <c:pt idx="1">
                  <c:v>(Gold Content In MT)</c:v>
                </c:pt>
              </c:strCache>
            </c:strRef>
          </c:tx>
          <c:spPr>
            <a:ln w="31750" cap="rnd">
              <a:solidFill>
                <a:schemeClr val="accent6"/>
              </a:solidFill>
              <a:round/>
            </a:ln>
            <a:effectLst/>
          </c:spPr>
          <c:marker>
            <c:symbol val="circle"/>
            <c:size val="17"/>
            <c:spPr>
              <a:solidFill>
                <a:schemeClr val="accent6"/>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option6!$A$3:$A$9</c:f>
              <c:strCache>
                <c:ptCount val="7"/>
                <c:pt idx="0">
                  <c:v>2011-12</c:v>
                </c:pt>
                <c:pt idx="1">
                  <c:v>2012-13</c:v>
                </c:pt>
                <c:pt idx="2">
                  <c:v>2013-14</c:v>
                </c:pt>
                <c:pt idx="3">
                  <c:v>2014-15</c:v>
                </c:pt>
                <c:pt idx="4">
                  <c:v>2015-16</c:v>
                </c:pt>
                <c:pt idx="5">
                  <c:v>2016-17</c:v>
                </c:pt>
                <c:pt idx="6">
                  <c:v>2017-18 </c:v>
                </c:pt>
              </c:strCache>
            </c:strRef>
          </c:cat>
          <c:val>
            <c:numRef>
              <c:f>option6!$B$3:$B$9</c:f>
              <c:numCache>
                <c:formatCode>#,##0</c:formatCode>
                <c:ptCount val="7"/>
                <c:pt idx="0">
                  <c:v>4</c:v>
                </c:pt>
                <c:pt idx="1">
                  <c:v>55</c:v>
                </c:pt>
                <c:pt idx="2">
                  <c:v>40</c:v>
                </c:pt>
                <c:pt idx="3">
                  <c:v>120</c:v>
                </c:pt>
                <c:pt idx="4">
                  <c:v>195</c:v>
                </c:pt>
                <c:pt idx="5">
                  <c:v>135</c:v>
                </c:pt>
                <c:pt idx="6">
                  <c:v>227</c:v>
                </c:pt>
              </c:numCache>
            </c:numRef>
          </c:val>
          <c:smooth val="0"/>
          <c:extLst>
            <c:ext xmlns:c16="http://schemas.microsoft.com/office/drawing/2014/chart" uri="{C3380CC4-5D6E-409C-BE32-E72D297353CC}">
              <c16:uniqueId val="{00000000-6A0E-4DA1-9A16-A89F4D2369EF}"/>
            </c:ext>
          </c:extLst>
        </c:ser>
        <c:ser>
          <c:idx val="1"/>
          <c:order val="1"/>
          <c:tx>
            <c:strRef>
              <c:f>option6!$C$1:$C$2</c:f>
              <c:strCache>
                <c:ptCount val="2"/>
                <c:pt idx="0">
                  <c:v>Gold Bullion Import</c:v>
                </c:pt>
                <c:pt idx="1">
                  <c:v>(Duty Paid In MT)</c:v>
                </c:pt>
              </c:strCache>
            </c:strRef>
          </c:tx>
          <c:spPr>
            <a:ln w="31750" cap="rnd">
              <a:solidFill>
                <a:schemeClr val="accent5"/>
              </a:solidFill>
              <a:round/>
            </a:ln>
            <a:effectLst/>
          </c:spPr>
          <c:marker>
            <c:symbol val="circle"/>
            <c:size val="17"/>
            <c:spPr>
              <a:solidFill>
                <a:schemeClr val="accent5"/>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option6!$A$3:$A$9</c:f>
              <c:strCache>
                <c:ptCount val="7"/>
                <c:pt idx="0">
                  <c:v>2011-12</c:v>
                </c:pt>
                <c:pt idx="1">
                  <c:v>2012-13</c:v>
                </c:pt>
                <c:pt idx="2">
                  <c:v>2013-14</c:v>
                </c:pt>
                <c:pt idx="3">
                  <c:v>2014-15</c:v>
                </c:pt>
                <c:pt idx="4">
                  <c:v>2015-16</c:v>
                </c:pt>
                <c:pt idx="5">
                  <c:v>2016-17</c:v>
                </c:pt>
                <c:pt idx="6">
                  <c:v>2017-18 </c:v>
                </c:pt>
              </c:strCache>
            </c:strRef>
          </c:cat>
          <c:val>
            <c:numRef>
              <c:f>option6!$C$3:$C$9</c:f>
              <c:numCache>
                <c:formatCode>#,##0</c:formatCode>
                <c:ptCount val="7"/>
                <c:pt idx="0">
                  <c:v>868</c:v>
                </c:pt>
                <c:pt idx="1">
                  <c:v>972</c:v>
                </c:pt>
                <c:pt idx="2">
                  <c:v>510</c:v>
                </c:pt>
                <c:pt idx="3">
                  <c:v>850</c:v>
                </c:pt>
                <c:pt idx="4">
                  <c:v>485</c:v>
                </c:pt>
                <c:pt idx="5">
                  <c:v>320</c:v>
                </c:pt>
                <c:pt idx="6">
                  <c:v>350</c:v>
                </c:pt>
              </c:numCache>
            </c:numRef>
          </c:val>
          <c:smooth val="0"/>
          <c:extLst>
            <c:ext xmlns:c16="http://schemas.microsoft.com/office/drawing/2014/chart" uri="{C3380CC4-5D6E-409C-BE32-E72D297353CC}">
              <c16:uniqueId val="{00000001-6A0E-4DA1-9A16-A89F4D2369EF}"/>
            </c:ext>
          </c:extLst>
        </c:ser>
        <c:ser>
          <c:idx val="2"/>
          <c:order val="2"/>
          <c:tx>
            <c:strRef>
              <c:f>option6!$D$1:$D$2</c:f>
              <c:strCache>
                <c:ptCount val="2"/>
                <c:pt idx="0">
                  <c:v>Total</c:v>
                </c:pt>
              </c:strCache>
            </c:strRef>
          </c:tx>
          <c:spPr>
            <a:ln w="31750" cap="rnd">
              <a:solidFill>
                <a:schemeClr val="accent4"/>
              </a:solidFill>
              <a:round/>
            </a:ln>
            <a:effectLst/>
          </c:spPr>
          <c:marker>
            <c:symbol val="circle"/>
            <c:size val="17"/>
            <c:spPr>
              <a:solidFill>
                <a:schemeClr val="accent4"/>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option6!$A$3:$A$9</c:f>
              <c:strCache>
                <c:ptCount val="7"/>
                <c:pt idx="0">
                  <c:v>2011-12</c:v>
                </c:pt>
                <c:pt idx="1">
                  <c:v>2012-13</c:v>
                </c:pt>
                <c:pt idx="2">
                  <c:v>2013-14</c:v>
                </c:pt>
                <c:pt idx="3">
                  <c:v>2014-15</c:v>
                </c:pt>
                <c:pt idx="4">
                  <c:v>2015-16</c:v>
                </c:pt>
                <c:pt idx="5">
                  <c:v>2016-17</c:v>
                </c:pt>
                <c:pt idx="6">
                  <c:v>2017-18 </c:v>
                </c:pt>
              </c:strCache>
            </c:strRef>
          </c:cat>
          <c:val>
            <c:numRef>
              <c:f>option6!$D$3:$D$9</c:f>
              <c:numCache>
                <c:formatCode>#,##0</c:formatCode>
                <c:ptCount val="7"/>
                <c:pt idx="0">
                  <c:v>872</c:v>
                </c:pt>
                <c:pt idx="1">
                  <c:v>1027</c:v>
                </c:pt>
                <c:pt idx="2">
                  <c:v>550</c:v>
                </c:pt>
                <c:pt idx="3">
                  <c:v>970</c:v>
                </c:pt>
                <c:pt idx="4">
                  <c:v>680</c:v>
                </c:pt>
                <c:pt idx="5">
                  <c:v>455</c:v>
                </c:pt>
                <c:pt idx="6">
                  <c:v>577</c:v>
                </c:pt>
              </c:numCache>
            </c:numRef>
          </c:val>
          <c:smooth val="0"/>
          <c:extLst>
            <c:ext xmlns:c16="http://schemas.microsoft.com/office/drawing/2014/chart" uri="{C3380CC4-5D6E-409C-BE32-E72D297353CC}">
              <c16:uniqueId val="{00000002-6A0E-4DA1-9A16-A89F4D2369EF}"/>
            </c:ext>
          </c:extLst>
        </c:ser>
        <c:dLbls>
          <c:dLblPos val="t"/>
          <c:showLegendKey val="0"/>
          <c:showVal val="1"/>
          <c:showCatName val="0"/>
          <c:showSerName val="0"/>
          <c:showPercent val="0"/>
          <c:showBubbleSize val="0"/>
        </c:dLbls>
        <c:marker val="1"/>
        <c:smooth val="0"/>
        <c:axId val="-2146581592"/>
        <c:axId val="-2146577992"/>
      </c:lineChart>
      <c:catAx>
        <c:axId val="-214658159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all" baseline="0">
                <a:solidFill>
                  <a:schemeClr val="dk1">
                    <a:lumMod val="75000"/>
                    <a:lumOff val="25000"/>
                  </a:schemeClr>
                </a:solidFill>
                <a:latin typeface="+mn-lt"/>
                <a:ea typeface="+mn-ea"/>
                <a:cs typeface="+mn-cs"/>
              </a:defRPr>
            </a:pPr>
            <a:endParaRPr lang="en-US"/>
          </a:p>
        </c:txPr>
        <c:crossAx val="-2146577992"/>
        <c:crosses val="autoZero"/>
        <c:auto val="1"/>
        <c:lblAlgn val="ctr"/>
        <c:lblOffset val="100"/>
        <c:noMultiLvlLbl val="0"/>
      </c:catAx>
      <c:valAx>
        <c:axId val="-2146577992"/>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crossAx val="-2146581592"/>
        <c:crosses val="autoZero"/>
        <c:crossBetween val="between"/>
      </c:valAx>
      <c:spPr>
        <a:solidFill>
          <a:schemeClr val="bg1"/>
        </a:solidFill>
        <a:ln>
          <a:noFill/>
        </a:ln>
        <a:effectLst/>
      </c:spPr>
    </c:plotArea>
    <c:legend>
      <c:legendPos val="r"/>
      <c:layout>
        <c:manualLayout>
          <c:xMode val="edge"/>
          <c:yMode val="edge"/>
          <c:x val="0.58127939313308419"/>
          <c:y val="6.5021102698466324E-2"/>
          <c:w val="0.35416899458433232"/>
          <c:h val="0.17001777385024783"/>
        </c:manualLayout>
      </c:layout>
      <c:overlay val="0"/>
      <c:spPr>
        <a:solidFill>
          <a:schemeClr val="bg1">
            <a:alpha val="39000"/>
          </a:schemeClr>
        </a:solidFill>
        <a:ln>
          <a:noFill/>
        </a:ln>
        <a:effectLst/>
      </c:spPr>
      <c:txPr>
        <a:bodyPr rot="0" spcFirstLastPara="1" vertOverflow="ellipsis" vert="horz" wrap="square" anchor="ctr" anchorCtr="1"/>
        <a:lstStyle/>
        <a:p>
          <a:pPr>
            <a:defRPr sz="1050" b="1"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0598DC7-4BA8-4913-ABA2-F6F23224BC49}"/>
              </a:ext>
            </a:extLst>
          </p:cNvPr>
          <p:cNvSpPr>
            <a:spLocks noGrp="1"/>
          </p:cNvSpPr>
          <p:nvPr>
            <p:ph type="ftr" sz="quarter" idx="2"/>
          </p:nvPr>
        </p:nvSpPr>
        <p:spPr>
          <a:xfrm>
            <a:off x="0" y="6513910"/>
            <a:ext cx="9144000" cy="344090"/>
          </a:xfrm>
          <a:prstGeom prst="rect">
            <a:avLst/>
          </a:prstGeom>
        </p:spPr>
        <p:txBody>
          <a:bodyPr vert="horz" lIns="91440" tIns="45720" rIns="91440" bIns="45720" rtlCol="0" anchor="b"/>
          <a:lstStyle>
            <a:lvl1pPr algn="l">
              <a:defRPr sz="1200"/>
            </a:lvl1pPr>
          </a:lstStyle>
          <a:p>
            <a:pPr algn="ctr"/>
            <a:r>
              <a:rPr lang="en-US" dirty="0"/>
              <a:t>IIGC, 2018                                                                                                                                                    Rajesh khosla</a:t>
            </a:r>
          </a:p>
        </p:txBody>
      </p:sp>
      <p:sp>
        <p:nvSpPr>
          <p:cNvPr id="2" name="Date Placeholder 1">
            <a:extLst>
              <a:ext uri="{FF2B5EF4-FFF2-40B4-BE49-F238E27FC236}">
                <a16:creationId xmlns:a16="http://schemas.microsoft.com/office/drawing/2014/main" id="{FDC9BF84-711C-4B83-96BD-4EA0B770C7E8}"/>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7ADAB500-43EB-47B6-A166-2B81708F816A}" type="datetimeFigureOut">
              <a:rPr lang="en-US" smtClean="0"/>
              <a:t>8/1/18</a:t>
            </a:fld>
            <a:endParaRPr lang="en-US"/>
          </a:p>
        </p:txBody>
      </p:sp>
      <p:sp>
        <p:nvSpPr>
          <p:cNvPr id="3" name="Header Placeholder 2">
            <a:extLst>
              <a:ext uri="{FF2B5EF4-FFF2-40B4-BE49-F238E27FC236}">
                <a16:creationId xmlns:a16="http://schemas.microsoft.com/office/drawing/2014/main" id="{73F64F1A-6BD9-48BE-8360-220975D53CCF}"/>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5" name="Slide Number Placeholder 4">
            <a:extLst>
              <a:ext uri="{FF2B5EF4-FFF2-40B4-BE49-F238E27FC236}">
                <a16:creationId xmlns:a16="http://schemas.microsoft.com/office/drawing/2014/main" id="{2C3CA344-19E2-4885-8DDA-8112CAE5E064}"/>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23A7BE1A-770E-447B-BD29-A01342EC8C90}" type="slidenum">
              <a:rPr lang="en-US" smtClean="0"/>
              <a:t>‹#›</a:t>
            </a:fld>
            <a:endParaRPr lang="en-US"/>
          </a:p>
        </p:txBody>
      </p:sp>
    </p:spTree>
    <p:extLst>
      <p:ext uri="{BB962C8B-B14F-4D97-AF65-F5344CB8AC3E}">
        <p14:creationId xmlns:p14="http://schemas.microsoft.com/office/powerpoint/2010/main" val="3382496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3339CFFD-763A-4D78-9716-2F384DCF6F25}" type="datetimeFigureOut">
              <a:rPr lang="en-US" smtClean="0"/>
              <a:t>8/1/18</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r>
              <a:rPr lang="en-US" dirty="0"/>
              <a:t>YGFH</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2400"/>
            </a:lvl1pPr>
          </a:lstStyle>
          <a:p>
            <a:endParaRPr lang="en-US" dirty="0"/>
          </a:p>
          <a:p>
            <a:r>
              <a:rPr lang="en-US" dirty="0"/>
              <a:t>IIGC, 2018</a:t>
            </a:r>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2400"/>
            </a:lvl1pPr>
          </a:lstStyle>
          <a:p>
            <a:r>
              <a:rPr lang="en-US"/>
              <a:t>Rajesh Khosla</a:t>
            </a:r>
            <a:endParaRPr lang="en-US" dirty="0"/>
          </a:p>
        </p:txBody>
      </p:sp>
      <p:sp>
        <p:nvSpPr>
          <p:cNvPr id="8" name="Notes Placeholder 7">
            <a:extLst>
              <a:ext uri="{FF2B5EF4-FFF2-40B4-BE49-F238E27FC236}">
                <a16:creationId xmlns:a16="http://schemas.microsoft.com/office/drawing/2014/main" id="{74EE572F-AA89-4830-9220-2BCED554D186}"/>
              </a:ext>
            </a:extLst>
          </p:cNvPr>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06402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1A450-055D-4BFF-8308-E292AFD41A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4D6C9C-D4E2-488F-AA31-55E82B4E2A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41C529-AE87-4FFF-9597-2CE4A9F8B7FD}"/>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5" name="Footer Placeholder 4">
            <a:extLst>
              <a:ext uri="{FF2B5EF4-FFF2-40B4-BE49-F238E27FC236}">
                <a16:creationId xmlns:a16="http://schemas.microsoft.com/office/drawing/2014/main" id="{ADF285F0-7C01-409E-A246-5D67167F7F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5C2E52-93AB-40FA-A748-A49ECBFA2FD1}"/>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1196274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21BD3-370D-40D8-BC7E-C33516A8F9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A83A5C-C0B3-4878-8336-0A4C634DE4A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B37299-48AB-4AB0-88FB-CCD8D20D78BC}"/>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5" name="Footer Placeholder 4">
            <a:extLst>
              <a:ext uri="{FF2B5EF4-FFF2-40B4-BE49-F238E27FC236}">
                <a16:creationId xmlns:a16="http://schemas.microsoft.com/office/drawing/2014/main" id="{51024620-D3AA-4075-AF85-E6335EA709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BCCE6B-C420-4C78-B847-44C116B953D1}"/>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19039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41D7CF-34BF-4741-8CEE-E912EC700A9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7F9204-FCF1-4FDD-9CB5-BFF157E170D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82923-8751-4E86-9550-51CC1BB76D8D}"/>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5" name="Footer Placeholder 4">
            <a:extLst>
              <a:ext uri="{FF2B5EF4-FFF2-40B4-BE49-F238E27FC236}">
                <a16:creationId xmlns:a16="http://schemas.microsoft.com/office/drawing/2014/main" id="{5E9C740E-52B5-4060-BB05-28FE35890D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65C2CC-A1C3-4D81-9EB1-F41858BD7B0A}"/>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2385203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20DFC-FB95-4254-94F4-76D1D25783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E4C5F3-D69E-4292-88BB-3C9A59C909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D9796F-02AE-4CCF-85CA-0389D957EEB3}"/>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5" name="Footer Placeholder 4">
            <a:extLst>
              <a:ext uri="{FF2B5EF4-FFF2-40B4-BE49-F238E27FC236}">
                <a16:creationId xmlns:a16="http://schemas.microsoft.com/office/drawing/2014/main" id="{39DC517D-1CBE-4286-9389-7A3414C222E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6664D76-6C29-48E1-B03B-34CEAF0D36E1}"/>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207130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7DC7C-29C6-4C66-A2F2-3A93C01E6B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75D977-6F7C-422F-A1B0-0CF30EEF4E5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E88024-6DA9-4D24-AE26-377C392F1044}"/>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5" name="Footer Placeholder 4">
            <a:extLst>
              <a:ext uri="{FF2B5EF4-FFF2-40B4-BE49-F238E27FC236}">
                <a16:creationId xmlns:a16="http://schemas.microsoft.com/office/drawing/2014/main" id="{F49FF63B-BE0F-4A09-9D91-66E5270CD59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39470F7-47A1-4EBA-80A9-7A726B62157D}"/>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1797142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1C5BB-0D21-4186-970F-A59A389A07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E841D3D-5B90-4554-9D23-B718D4C8B9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EE1321F-9E0B-4692-919E-0BB66C570999}"/>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5" name="Footer Placeholder 4">
            <a:extLst>
              <a:ext uri="{FF2B5EF4-FFF2-40B4-BE49-F238E27FC236}">
                <a16:creationId xmlns:a16="http://schemas.microsoft.com/office/drawing/2014/main" id="{BACD063E-D654-41F3-BEA5-B217638E137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30B94A2-7D49-4B64-A0D8-A0B4B43AA4A3}"/>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1065939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2F36E-CE19-41E1-ACDF-0B289307CD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550AB0-64F2-4EFC-9593-7E4FF7DB2B6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F0217B-5A06-41F5-BDA3-55B17D85708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F22101-0554-4842-9882-AA4D42E5DF9E}"/>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6" name="Footer Placeholder 5">
            <a:extLst>
              <a:ext uri="{FF2B5EF4-FFF2-40B4-BE49-F238E27FC236}">
                <a16:creationId xmlns:a16="http://schemas.microsoft.com/office/drawing/2014/main" id="{77FE0856-BF0F-442C-A86F-BB97EF62769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F7140641-26E7-424A-97F6-6DAC0280EE6E}"/>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1854014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FAD34-82CD-416E-B541-69B325843F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3E412D-193D-4B45-A917-5AE6F554CF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BB96C7E-A98F-4D3D-824C-07FA34B8E4D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9A944E-939A-4496-B447-2839AE452E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A2BC963-2587-48C5-B57B-FE4E2D8E907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BF1374-7D94-470C-85D0-DCC170831B56}"/>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8" name="Footer Placeholder 7">
            <a:extLst>
              <a:ext uri="{FF2B5EF4-FFF2-40B4-BE49-F238E27FC236}">
                <a16:creationId xmlns:a16="http://schemas.microsoft.com/office/drawing/2014/main" id="{D1BDAEF6-6674-4B6F-87FA-FB914AFA38B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5C1FD774-CBF3-4107-8A8E-798EA4C5D724}"/>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29836822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5FF18-66F5-488B-8796-D17AE28A4C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7D07810-8ED4-404E-B603-51ACEEDCB722}"/>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4" name="Footer Placeholder 3">
            <a:extLst>
              <a:ext uri="{FF2B5EF4-FFF2-40B4-BE49-F238E27FC236}">
                <a16:creationId xmlns:a16="http://schemas.microsoft.com/office/drawing/2014/main" id="{125332BC-4B70-4352-876F-06499E1D0C6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5252602B-EDAA-435A-9483-8A922E853C73}"/>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33655796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A2CA94-D713-48B7-8E79-56B885520242}"/>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3" name="Footer Placeholder 2">
            <a:extLst>
              <a:ext uri="{FF2B5EF4-FFF2-40B4-BE49-F238E27FC236}">
                <a16:creationId xmlns:a16="http://schemas.microsoft.com/office/drawing/2014/main" id="{468230BD-1564-4347-880F-6D33ED5B77E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5C8676DA-A53D-4BC9-82F9-8BF0BC5E790C}"/>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35903069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F5478-EC6C-4992-BF04-8BB58A0E59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2762004-BEEA-4984-ACB0-696D2431F7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F22F21-C49D-42BE-B230-363FD0D71D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DFE13F8-A873-4E9D-B3F9-175825847948}"/>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6" name="Footer Placeholder 5">
            <a:extLst>
              <a:ext uri="{FF2B5EF4-FFF2-40B4-BE49-F238E27FC236}">
                <a16:creationId xmlns:a16="http://schemas.microsoft.com/office/drawing/2014/main" id="{C180F1AD-2E01-41DC-ADE0-C59135F7923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46F90DF-84F5-4C92-894F-4D21DC19808E}"/>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2014301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2F4F8-9E35-49E8-87A8-7A83A70AEB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84ACAD-0D35-409E-B5A2-99791E21FA9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7D67A4-710C-4394-8FD0-D349DBB69774}"/>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5" name="Footer Placeholder 4">
            <a:extLst>
              <a:ext uri="{FF2B5EF4-FFF2-40B4-BE49-F238E27FC236}">
                <a16:creationId xmlns:a16="http://schemas.microsoft.com/office/drawing/2014/main" id="{8CCF816F-0480-4D19-8CA2-AC2DE574E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AB0F88-2641-415D-A10A-7B917CD581B5}"/>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9644654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F3293-EE3D-4DC9-9362-58D073A0B4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64003F-A03C-4B29-A9E3-8F4964E97F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9F9651-B1E0-4176-BF3C-593E17FB32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8A0E297-F07F-487A-B701-5BF35786BDED}"/>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6" name="Footer Placeholder 5">
            <a:extLst>
              <a:ext uri="{FF2B5EF4-FFF2-40B4-BE49-F238E27FC236}">
                <a16:creationId xmlns:a16="http://schemas.microsoft.com/office/drawing/2014/main" id="{BC286A69-15D3-4E44-9DC4-A60A2F47686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9158081-5245-4C87-BBEE-813D622806D2}"/>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815614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6D161-0C4E-47AB-A504-12DB44AD6A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2D9692-C006-425D-BD1C-1FB50357602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49D476-45F0-4153-98A7-E7C1CBCBF839}"/>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5" name="Footer Placeholder 4">
            <a:extLst>
              <a:ext uri="{FF2B5EF4-FFF2-40B4-BE49-F238E27FC236}">
                <a16:creationId xmlns:a16="http://schemas.microsoft.com/office/drawing/2014/main" id="{29D537E4-1406-4B21-9BD6-048CF7B4CA2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D6D7682-905A-42EE-AB66-34B4A3B99618}"/>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11558475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AFB85F-CD19-4B77-B17F-C1D4C0DE67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17CF8A-D160-4D19-BD82-A2BBA92B138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8EE62B-F0E8-49B0-8BC9-520E3B759E36}"/>
              </a:ext>
            </a:extLst>
          </p:cNvPr>
          <p:cNvSpPr>
            <a:spLocks noGrp="1"/>
          </p:cNvSpPr>
          <p:nvPr>
            <p:ph type="dt" sz="half" idx="10"/>
          </p:nvPr>
        </p:nvSpPr>
        <p:spPr/>
        <p:txBody>
          <a:bodyPr/>
          <a:lstStyle/>
          <a:p>
            <a:fld id="{BD0CF19E-0268-4060-BC01-1A0D262343C7}" type="datetimeFigureOut">
              <a:rPr lang="en-US" smtClean="0"/>
              <a:t>8/1/18</a:t>
            </a:fld>
            <a:endParaRPr lang="en-US"/>
          </a:p>
        </p:txBody>
      </p:sp>
      <p:sp>
        <p:nvSpPr>
          <p:cNvPr id="5" name="Footer Placeholder 4">
            <a:extLst>
              <a:ext uri="{FF2B5EF4-FFF2-40B4-BE49-F238E27FC236}">
                <a16:creationId xmlns:a16="http://schemas.microsoft.com/office/drawing/2014/main" id="{08796D19-A12B-4E0C-9266-32E1D00FBAF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CE4155F-1DAA-4F40-B43B-0587EFE98758}"/>
              </a:ext>
            </a:extLst>
          </p:cNvPr>
          <p:cNvSpPr>
            <a:spLocks noGrp="1"/>
          </p:cNvSpPr>
          <p:nvPr>
            <p:ph type="sldNum" sz="quarter" idx="12"/>
          </p:nvPr>
        </p:nvSpPr>
        <p:spPr/>
        <p:txBody>
          <a:bodyPr/>
          <a:lstStyle/>
          <a:p>
            <a:fld id="{80F1F51B-A857-4A45-AC59-D0369BCD55E7}" type="slidenum">
              <a:rPr lang="en-US" smtClean="0"/>
              <a:t>‹#›</a:t>
            </a:fld>
            <a:endParaRPr lang="en-US"/>
          </a:p>
        </p:txBody>
      </p:sp>
    </p:spTree>
    <p:extLst>
      <p:ext uri="{BB962C8B-B14F-4D97-AF65-F5344CB8AC3E}">
        <p14:creationId xmlns:p14="http://schemas.microsoft.com/office/powerpoint/2010/main" val="1174202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7968A-2B18-479C-8472-3696CB4589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6B8968-43C5-47B2-AC95-51DFE32C16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9D1302-33BC-43B1-936F-929A10DF6452}"/>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5" name="Footer Placeholder 4">
            <a:extLst>
              <a:ext uri="{FF2B5EF4-FFF2-40B4-BE49-F238E27FC236}">
                <a16:creationId xmlns:a16="http://schemas.microsoft.com/office/drawing/2014/main" id="{14A72AF8-59C2-4E07-9554-0F81C6FB57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5E46A0-1C06-4F4F-9E7E-D141855C3D8B}"/>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311719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4C377-20C0-4326-9ED8-BB194F71A7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933AE6-4A44-403B-91C4-DF494BFFF39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E30B4B-0217-42E6-BF60-B5E264E9DDA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CF4E3E-4E6E-46D2-B955-3A7D053858CA}"/>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6" name="Footer Placeholder 5">
            <a:extLst>
              <a:ext uri="{FF2B5EF4-FFF2-40B4-BE49-F238E27FC236}">
                <a16:creationId xmlns:a16="http://schemas.microsoft.com/office/drawing/2014/main" id="{FF122802-FEC8-4437-9BFD-8A9AA94A34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FB5B90-0239-4B25-9236-83573772CAFA}"/>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3701438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DB11A-6034-43AD-8509-7E1CF1BC03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AAEA7D-6891-4E1F-8373-B5376B1508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8343FDD-CC86-401F-9B2E-C9D7A0EC997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90C4484-309E-4462-BA23-38FB434F5D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2AFD3E4-EABB-46C1-9580-D206C863635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E30D58-9C88-494D-A371-830281AF7895}"/>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8" name="Footer Placeholder 7">
            <a:extLst>
              <a:ext uri="{FF2B5EF4-FFF2-40B4-BE49-F238E27FC236}">
                <a16:creationId xmlns:a16="http://schemas.microsoft.com/office/drawing/2014/main" id="{EF0C1B42-9F02-46E3-9445-A309F085E6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6856EB-39B4-45BA-B9A7-079C8D5ECC97}"/>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1130052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25B7C-BAE0-4141-891D-5AE95AFE37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AEF9FF-E45A-4EC7-AF15-005E2C8A08BD}"/>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4" name="Footer Placeholder 3">
            <a:extLst>
              <a:ext uri="{FF2B5EF4-FFF2-40B4-BE49-F238E27FC236}">
                <a16:creationId xmlns:a16="http://schemas.microsoft.com/office/drawing/2014/main" id="{8CEC6DBE-A8A1-4DC8-B65B-2E513647B67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012A4FD-ABE2-45A8-BB0F-CB7637A53CF2}"/>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1965582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A473A7-FBBE-4BB8-87F7-12920CA26DEB}"/>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3" name="Footer Placeholder 2">
            <a:extLst>
              <a:ext uri="{FF2B5EF4-FFF2-40B4-BE49-F238E27FC236}">
                <a16:creationId xmlns:a16="http://schemas.microsoft.com/office/drawing/2014/main" id="{1B3EA5F5-30E1-4783-BD2C-6A43D04136F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FA89B4E-05A3-40D1-86D9-05698597229E}"/>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128705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0F5EA-A11B-459E-BEF5-B06EE2157F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ACFBFD-7692-4741-9D9E-5F46738132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834517-E5C4-4C83-96D4-9C031C332F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B3C25D6-9DF5-4643-B4EC-5B6D1C87705D}"/>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6" name="Footer Placeholder 5">
            <a:extLst>
              <a:ext uri="{FF2B5EF4-FFF2-40B4-BE49-F238E27FC236}">
                <a16:creationId xmlns:a16="http://schemas.microsoft.com/office/drawing/2014/main" id="{93903B46-08AF-44F9-8394-81DCD95520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BD236D-F6F0-4ED7-833E-3E235B9AA955}"/>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813084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4C195-062D-4C2B-8FAC-D6568041A2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314839-88DB-408B-AECF-35CAB1FF71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1413C5-ED38-45EF-B05B-BF24728BBC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6D50ABF-B1D1-4575-9352-CDAFF6BA129F}"/>
              </a:ext>
            </a:extLst>
          </p:cNvPr>
          <p:cNvSpPr>
            <a:spLocks noGrp="1"/>
          </p:cNvSpPr>
          <p:nvPr>
            <p:ph type="dt" sz="half" idx="10"/>
          </p:nvPr>
        </p:nvSpPr>
        <p:spPr/>
        <p:txBody>
          <a:bodyPr/>
          <a:lstStyle/>
          <a:p>
            <a:fld id="{C429CDE3-F1BF-44EE-A92F-096202567232}" type="datetimeFigureOut">
              <a:rPr lang="en-US" smtClean="0"/>
              <a:t>8/1/18</a:t>
            </a:fld>
            <a:endParaRPr lang="en-US"/>
          </a:p>
        </p:txBody>
      </p:sp>
      <p:sp>
        <p:nvSpPr>
          <p:cNvPr id="6" name="Footer Placeholder 5">
            <a:extLst>
              <a:ext uri="{FF2B5EF4-FFF2-40B4-BE49-F238E27FC236}">
                <a16:creationId xmlns:a16="http://schemas.microsoft.com/office/drawing/2014/main" id="{102E7442-3123-4B72-B33A-A28CD0D963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178334-7615-4F95-A596-23FE7A4F67B8}"/>
              </a:ext>
            </a:extLst>
          </p:cNvPr>
          <p:cNvSpPr>
            <a:spLocks noGrp="1"/>
          </p:cNvSpPr>
          <p:nvPr>
            <p:ph type="sldNum" sz="quarter" idx="12"/>
          </p:nvPr>
        </p:nvSpPr>
        <p:spPr/>
        <p:txBody>
          <a:bodyPr/>
          <a:lstStyle/>
          <a:p>
            <a:fld id="{F972E2D1-39A7-4FE2-8266-4B7BDBB04385}" type="slidenum">
              <a:rPr lang="en-US" smtClean="0"/>
              <a:t>‹#›</a:t>
            </a:fld>
            <a:endParaRPr lang="en-US"/>
          </a:p>
        </p:txBody>
      </p:sp>
    </p:spTree>
    <p:extLst>
      <p:ext uri="{BB962C8B-B14F-4D97-AF65-F5344CB8AC3E}">
        <p14:creationId xmlns:p14="http://schemas.microsoft.com/office/powerpoint/2010/main" val="2439914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FDE2D7-7F1B-43AF-9ADD-C9A4E6D947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BC76F7-F2E6-4852-A59A-6F22393F62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1D9C80-B4DE-4672-BB5C-2392AACF7D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IIGC,2018</a:t>
            </a:r>
          </a:p>
        </p:txBody>
      </p:sp>
      <p:sp>
        <p:nvSpPr>
          <p:cNvPr id="5" name="Footer Placeholder 4">
            <a:extLst>
              <a:ext uri="{FF2B5EF4-FFF2-40B4-BE49-F238E27FC236}">
                <a16:creationId xmlns:a16="http://schemas.microsoft.com/office/drawing/2014/main" id="{20A74D97-B065-4875-BC54-9A3A4536B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99B442A-2749-48EA-A2F1-702ACA9F0B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Rajesh Khosla</a:t>
            </a:r>
          </a:p>
        </p:txBody>
      </p:sp>
    </p:spTree>
    <p:extLst>
      <p:ext uri="{BB962C8B-B14F-4D97-AF65-F5344CB8AC3E}">
        <p14:creationId xmlns:p14="http://schemas.microsoft.com/office/powerpoint/2010/main" val="519172224"/>
      </p:ext>
    </p:extLst>
  </p:cSld>
  <p:clrMap bg1="lt1" tx1="dk1" bg2="lt2" tx2="dk2" accent1="accent1" accent2="accent2" accent3="accent3" accent4="accent4" accent5="accent5" accent6="accent6" hlink="hlink" folHlink="folHlink"/>
  <p:sldLayoutIdLst>
    <p:sldLayoutId id="2147483927" r:id="rId1"/>
    <p:sldLayoutId id="2147483928" r:id="rId2"/>
    <p:sldLayoutId id="2147483929" r:id="rId3"/>
    <p:sldLayoutId id="2147483930" r:id="rId4"/>
    <p:sldLayoutId id="2147483931" r:id="rId5"/>
    <p:sldLayoutId id="2147483932" r:id="rId6"/>
    <p:sldLayoutId id="2147483933" r:id="rId7"/>
    <p:sldLayoutId id="2147483934" r:id="rId8"/>
    <p:sldLayoutId id="2147483935" r:id="rId9"/>
    <p:sldLayoutId id="2147483936" r:id="rId10"/>
    <p:sldLayoutId id="21474839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0D449D-7D49-4B5D-9DD3-DE06ABFC71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9323E1-F982-4194-B034-51D9B0D5BC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E0BFB4-F91D-463F-9447-7F45E8D579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0CF19E-0268-4060-BC01-1A0D262343C7}" type="datetimeFigureOut">
              <a:rPr lang="en-US" smtClean="0"/>
              <a:t>8/1/18</a:t>
            </a:fld>
            <a:endParaRPr lang="en-US"/>
          </a:p>
        </p:txBody>
      </p:sp>
      <p:sp>
        <p:nvSpPr>
          <p:cNvPr id="6" name="Slide Number Placeholder 5">
            <a:extLst>
              <a:ext uri="{FF2B5EF4-FFF2-40B4-BE49-F238E27FC236}">
                <a16:creationId xmlns:a16="http://schemas.microsoft.com/office/drawing/2014/main" id="{CF7FE2A9-A152-4467-88AA-F2A7518284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F1F51B-A857-4A45-AC59-D0369BCD55E7}" type="slidenum">
              <a:rPr lang="en-US" smtClean="0"/>
              <a:t>‹#›</a:t>
            </a:fld>
            <a:endParaRPr lang="en-US"/>
          </a:p>
        </p:txBody>
      </p:sp>
    </p:spTree>
    <p:extLst>
      <p:ext uri="{BB962C8B-B14F-4D97-AF65-F5344CB8AC3E}">
        <p14:creationId xmlns:p14="http://schemas.microsoft.com/office/powerpoint/2010/main" val="3601841681"/>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ame 13">
            <a:extLst>
              <a:ext uri="{FF2B5EF4-FFF2-40B4-BE49-F238E27FC236}">
                <a16:creationId xmlns:a16="http://schemas.microsoft.com/office/drawing/2014/main" id="{D488A400-8E27-4C34-91A2-3CB6CDF716F8}"/>
              </a:ext>
            </a:extLst>
          </p:cNvPr>
          <p:cNvSpPr/>
          <p:nvPr/>
        </p:nvSpPr>
        <p:spPr>
          <a:xfrm>
            <a:off x="256989" y="1673690"/>
            <a:ext cx="11695289" cy="3359326"/>
          </a:xfrm>
          <a:prstGeom prst="frame">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Title 1">
            <a:extLst>
              <a:ext uri="{FF2B5EF4-FFF2-40B4-BE49-F238E27FC236}">
                <a16:creationId xmlns:a16="http://schemas.microsoft.com/office/drawing/2014/main" id="{EF604B28-F302-4048-A0D0-A5051F053FCC}"/>
              </a:ext>
            </a:extLst>
          </p:cNvPr>
          <p:cNvSpPr txBox="1">
            <a:spLocks/>
          </p:cNvSpPr>
          <p:nvPr/>
        </p:nvSpPr>
        <p:spPr>
          <a:xfrm>
            <a:off x="8584515"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n-US" sz="2000" dirty="0">
                <a:latin typeface="Times New Roman" panose="02020603050405020304" pitchFamily="18" charset="0"/>
                <a:cs typeface="Times New Roman" panose="02020603050405020304" pitchFamily="18" charset="0"/>
              </a:rPr>
              <a:t>Rajesh Khosla</a:t>
            </a:r>
          </a:p>
        </p:txBody>
      </p:sp>
      <p:sp>
        <p:nvSpPr>
          <p:cNvPr id="16" name="Title 1">
            <a:extLst>
              <a:ext uri="{FF2B5EF4-FFF2-40B4-BE49-F238E27FC236}">
                <a16:creationId xmlns:a16="http://schemas.microsoft.com/office/drawing/2014/main" id="{5AB8E81A-DE22-40F9-AC0C-F98AF7C714A0}"/>
              </a:ext>
            </a:extLst>
          </p:cNvPr>
          <p:cNvSpPr txBox="1">
            <a:spLocks/>
          </p:cNvSpPr>
          <p:nvPr/>
        </p:nvSpPr>
        <p:spPr>
          <a:xfrm>
            <a:off x="32862"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dirty="0">
                <a:latin typeface="Times New Roman" panose="02020603050405020304" pitchFamily="18" charset="0"/>
                <a:cs typeface="Times New Roman" panose="02020603050405020304" pitchFamily="18" charset="0"/>
              </a:rPr>
              <a:t>IIGC 2018</a:t>
            </a:r>
          </a:p>
        </p:txBody>
      </p:sp>
      <p:sp>
        <p:nvSpPr>
          <p:cNvPr id="2" name="Title 1">
            <a:extLst>
              <a:ext uri="{FF2B5EF4-FFF2-40B4-BE49-F238E27FC236}">
                <a16:creationId xmlns:a16="http://schemas.microsoft.com/office/drawing/2014/main" id="{18ED6FC3-AB29-954C-8A8F-57084FC8FFA6}"/>
              </a:ext>
            </a:extLst>
          </p:cNvPr>
          <p:cNvSpPr>
            <a:spLocks noGrp="1"/>
          </p:cNvSpPr>
          <p:nvPr>
            <p:ph type="ctrTitle"/>
          </p:nvPr>
        </p:nvSpPr>
        <p:spPr>
          <a:xfrm>
            <a:off x="1490133" y="2051089"/>
            <a:ext cx="9144000" cy="2121432"/>
          </a:xfrm>
        </p:spPr>
        <p:txBody>
          <a:bodyPr/>
          <a:lstStyle/>
          <a:p>
            <a:r>
              <a:rPr lang="en-US" dirty="0">
                <a:latin typeface="Baskerville Old Face" panose="02020602080505020303" pitchFamily="18" charset="0"/>
                <a:cs typeface="Hadassah Friedlaender" panose="020B0604020202020204" pitchFamily="18" charset="-79"/>
              </a:rPr>
              <a:t>The Changing Face of Gold Imports into India</a:t>
            </a:r>
          </a:p>
        </p:txBody>
      </p:sp>
    </p:spTree>
    <p:extLst>
      <p:ext uri="{BB962C8B-B14F-4D97-AF65-F5344CB8AC3E}">
        <p14:creationId xmlns:p14="http://schemas.microsoft.com/office/powerpoint/2010/main" val="1837412177"/>
      </p:ext>
    </p:extLst>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5064588E-DE51-4EB9-BE87-E9DBFBE89358}"/>
              </a:ext>
            </a:extLst>
          </p:cNvPr>
          <p:cNvSpPr/>
          <p:nvPr/>
        </p:nvSpPr>
        <p:spPr>
          <a:xfrm>
            <a:off x="2293206" y="91294"/>
            <a:ext cx="4230645" cy="369332"/>
          </a:xfrm>
          <a:prstGeom prst="rect">
            <a:avLst/>
          </a:prstGeom>
        </p:spPr>
        <p:txBody>
          <a:bodyPr wrap="none">
            <a:spAutoFit/>
          </a:bodyPr>
          <a:lstStyle/>
          <a:p>
            <a:pPr>
              <a:defRPr sz="1800" b="1" i="0" u="sng" strike="noStrike" kern="1200" baseline="0">
                <a:solidFill>
                  <a:sysClr val="windowText" lastClr="000000">
                    <a:lumMod val="75000"/>
                    <a:lumOff val="25000"/>
                  </a:sysClr>
                </a:solidFill>
                <a:latin typeface="+mn-lt"/>
                <a:ea typeface="+mn-ea"/>
                <a:cs typeface="+mn-cs"/>
              </a:defRPr>
            </a:pPr>
            <a:r>
              <a:rPr lang="en-US" dirty="0">
                <a:latin typeface="Times New Roman" panose="02020603050405020304" pitchFamily="18" charset="0"/>
                <a:cs typeface="Times New Roman" panose="02020603050405020304" pitchFamily="18" charset="0"/>
              </a:rPr>
              <a:t>Changing face of Duty-Paid Gold Import</a:t>
            </a:r>
          </a:p>
        </p:txBody>
      </p:sp>
      <p:sp>
        <p:nvSpPr>
          <p:cNvPr id="18" name="Minus Sign 17">
            <a:extLst>
              <a:ext uri="{FF2B5EF4-FFF2-40B4-BE49-F238E27FC236}">
                <a16:creationId xmlns:a16="http://schemas.microsoft.com/office/drawing/2014/main" id="{847F383F-880E-4C4D-B3BB-66A4429C33DF}"/>
              </a:ext>
            </a:extLst>
          </p:cNvPr>
          <p:cNvSpPr/>
          <p:nvPr/>
        </p:nvSpPr>
        <p:spPr>
          <a:xfrm>
            <a:off x="-2178424" y="479471"/>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Minus Sign 18">
            <a:extLst>
              <a:ext uri="{FF2B5EF4-FFF2-40B4-BE49-F238E27FC236}">
                <a16:creationId xmlns:a16="http://schemas.microsoft.com/office/drawing/2014/main" id="{BD72DCB4-C826-4CD2-955B-8193C0CB1AF5}"/>
              </a:ext>
            </a:extLst>
          </p:cNvPr>
          <p:cNvSpPr/>
          <p:nvPr/>
        </p:nvSpPr>
        <p:spPr>
          <a:xfrm>
            <a:off x="-2178424" y="6280981"/>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itle 1">
            <a:extLst>
              <a:ext uri="{FF2B5EF4-FFF2-40B4-BE49-F238E27FC236}">
                <a16:creationId xmlns:a16="http://schemas.microsoft.com/office/drawing/2014/main" id="{8338BEAD-D98E-41BA-BFB6-596934059054}"/>
              </a:ext>
            </a:extLst>
          </p:cNvPr>
          <p:cNvSpPr txBox="1">
            <a:spLocks/>
          </p:cNvSpPr>
          <p:nvPr/>
        </p:nvSpPr>
        <p:spPr>
          <a:xfrm>
            <a:off x="32862"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dirty="0">
                <a:latin typeface="Times New Roman" panose="02020603050405020304" pitchFamily="18" charset="0"/>
                <a:cs typeface="Times New Roman" panose="02020603050405020304" pitchFamily="18" charset="0"/>
              </a:rPr>
              <a:t>IIGC 2018</a:t>
            </a:r>
          </a:p>
        </p:txBody>
      </p:sp>
      <p:sp>
        <p:nvSpPr>
          <p:cNvPr id="24" name="Title 1">
            <a:extLst>
              <a:ext uri="{FF2B5EF4-FFF2-40B4-BE49-F238E27FC236}">
                <a16:creationId xmlns:a16="http://schemas.microsoft.com/office/drawing/2014/main" id="{2E1BD44F-3BBE-46E4-AC23-9CFF60850364}"/>
              </a:ext>
            </a:extLst>
          </p:cNvPr>
          <p:cNvSpPr txBox="1">
            <a:spLocks/>
          </p:cNvSpPr>
          <p:nvPr/>
        </p:nvSpPr>
        <p:spPr>
          <a:xfrm>
            <a:off x="8584515"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n-US" sz="2000" dirty="0">
                <a:latin typeface="Times New Roman" panose="02020603050405020304" pitchFamily="18" charset="0"/>
                <a:cs typeface="Times New Roman" panose="02020603050405020304" pitchFamily="18" charset="0"/>
              </a:rPr>
              <a:t>Rajesh Khosla</a:t>
            </a:r>
          </a:p>
        </p:txBody>
      </p:sp>
      <p:graphicFrame>
        <p:nvGraphicFramePr>
          <p:cNvPr id="8" name="Chart 7">
            <a:extLst>
              <a:ext uri="{FF2B5EF4-FFF2-40B4-BE49-F238E27FC236}">
                <a16:creationId xmlns:a16="http://schemas.microsoft.com/office/drawing/2014/main" id="{79E27C18-0E0E-4924-8F02-A99AD5696EF3}"/>
              </a:ext>
            </a:extLst>
          </p:cNvPr>
          <p:cNvGraphicFramePr>
            <a:graphicFrameLocks/>
          </p:cNvGraphicFramePr>
          <p:nvPr>
            <p:extLst>
              <p:ext uri="{D42A27DB-BD31-4B8C-83A1-F6EECF244321}">
                <p14:modId xmlns:p14="http://schemas.microsoft.com/office/powerpoint/2010/main" val="3897069408"/>
              </p:ext>
            </p:extLst>
          </p:nvPr>
        </p:nvGraphicFramePr>
        <p:xfrm>
          <a:off x="8083826" y="847889"/>
          <a:ext cx="3939362" cy="543309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08336E45-1E0C-4C88-83C4-1760EC659E47}"/>
              </a:ext>
            </a:extLst>
          </p:cNvPr>
          <p:cNvGraphicFramePr>
            <a:graphicFrameLocks/>
          </p:cNvGraphicFramePr>
          <p:nvPr>
            <p:extLst>
              <p:ext uri="{D42A27DB-BD31-4B8C-83A1-F6EECF244321}">
                <p14:modId xmlns:p14="http://schemas.microsoft.com/office/powerpoint/2010/main" val="2503664586"/>
              </p:ext>
            </p:extLst>
          </p:nvPr>
        </p:nvGraphicFramePr>
        <p:xfrm>
          <a:off x="168812" y="940098"/>
          <a:ext cx="7517448" cy="5064324"/>
        </p:xfrm>
        <a:graphic>
          <a:graphicData uri="http://schemas.openxmlformats.org/drawingml/2006/chart">
            <c:chart xmlns:c="http://schemas.openxmlformats.org/drawingml/2006/chart" xmlns:r="http://schemas.openxmlformats.org/officeDocument/2006/relationships" r:id="rId3"/>
          </a:graphicData>
        </a:graphic>
      </p:graphicFrame>
      <p:sp>
        <p:nvSpPr>
          <p:cNvPr id="2" name="Cylinder 1">
            <a:extLst>
              <a:ext uri="{FF2B5EF4-FFF2-40B4-BE49-F238E27FC236}">
                <a16:creationId xmlns:a16="http://schemas.microsoft.com/office/drawing/2014/main" id="{A9BF2F7B-EA4F-48AE-A310-C9832D659818}"/>
              </a:ext>
            </a:extLst>
          </p:cNvPr>
          <p:cNvSpPr/>
          <p:nvPr/>
        </p:nvSpPr>
        <p:spPr>
          <a:xfrm>
            <a:off x="7885043" y="0"/>
            <a:ext cx="104726" cy="6414868"/>
          </a:xfrm>
          <a:prstGeom prst="can">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79AF905-D3F5-42B1-9ABB-D731B092C679}"/>
              </a:ext>
            </a:extLst>
          </p:cNvPr>
          <p:cNvSpPr/>
          <p:nvPr/>
        </p:nvSpPr>
        <p:spPr>
          <a:xfrm>
            <a:off x="9252901" y="91294"/>
            <a:ext cx="2362570" cy="369332"/>
          </a:xfrm>
          <a:prstGeom prst="rect">
            <a:avLst/>
          </a:prstGeom>
        </p:spPr>
        <p:txBody>
          <a:bodyPr wrap="none">
            <a:spAutoFit/>
          </a:bodyPr>
          <a:lstStyle/>
          <a:p>
            <a:pPr algn="ctr">
              <a:defRPr sz="1800" b="1" i="0" u="sng" strike="noStrike" kern="1200" baseline="0">
                <a:solidFill>
                  <a:sysClr val="windowText" lastClr="000000">
                    <a:lumMod val="75000"/>
                    <a:lumOff val="25000"/>
                  </a:sysClr>
                </a:solidFill>
                <a:latin typeface="+mn-lt"/>
                <a:ea typeface="+mn-ea"/>
                <a:cs typeface="+mn-cs"/>
              </a:defRPr>
            </a:pPr>
            <a:r>
              <a:rPr lang="en-US" dirty="0">
                <a:latin typeface="Times New Roman" panose="02020603050405020304" pitchFamily="18" charset="0"/>
                <a:cs typeface="Times New Roman" panose="02020603050405020304" pitchFamily="18" charset="0"/>
              </a:rPr>
              <a:t>Apr-Jun 2018 Import</a:t>
            </a:r>
          </a:p>
        </p:txBody>
      </p:sp>
    </p:spTree>
    <p:extLst>
      <p:ext uri="{BB962C8B-B14F-4D97-AF65-F5344CB8AC3E}">
        <p14:creationId xmlns:p14="http://schemas.microsoft.com/office/powerpoint/2010/main" val="1814937691"/>
      </p:ext>
    </p:extLst>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35A9B15-7C5A-4CDA-9DB7-8B859D0F437C}"/>
              </a:ext>
            </a:extLst>
          </p:cNvPr>
          <p:cNvSpPr txBox="1">
            <a:spLocks/>
          </p:cNvSpPr>
          <p:nvPr/>
        </p:nvSpPr>
        <p:spPr>
          <a:xfrm>
            <a:off x="198699" y="914401"/>
            <a:ext cx="11794602" cy="510988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endParaRPr lang="en-US" sz="2200" dirty="0">
              <a:latin typeface="Times New Roman" panose="02020603050405020304" pitchFamily="18" charset="0"/>
              <a:cs typeface="Times New Roman" panose="02020603050405020304" pitchFamily="18" charset="0"/>
            </a:endParaRPr>
          </a:p>
          <a:p>
            <a:pPr>
              <a:lnSpc>
                <a:spcPct val="150000"/>
              </a:lnSpc>
            </a:pPr>
            <a:endParaRPr lang="en-US" sz="2200" dirty="0">
              <a:latin typeface="Times New Roman" panose="02020603050405020304" pitchFamily="18" charset="0"/>
              <a:cs typeface="Times New Roman" panose="02020603050405020304" pitchFamily="18" charset="0"/>
            </a:endParaRPr>
          </a:p>
          <a:p>
            <a:pPr marL="342900" indent="-342900">
              <a:lnSpc>
                <a:spcPct val="150000"/>
              </a:lnSpc>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Consignment business will shrink, compelling Banks to re-visit their current business model.</a:t>
            </a:r>
          </a:p>
          <a:p>
            <a:pPr marL="342900" indent="-342900">
              <a:lnSpc>
                <a:spcPct val="150000"/>
              </a:lnSpc>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 Banks will become the swing element in servicing demand (refiners ability is limited to the extent of mine Dore they are able to source).</a:t>
            </a:r>
          </a:p>
          <a:p>
            <a:pPr marL="342900" indent="-342900">
              <a:lnSpc>
                <a:spcPct val="150000"/>
              </a:lnSpc>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Banks will selectively import gold to service domestic gold loans and loans to exporters; the business of gold loans will also become more challenging.</a:t>
            </a:r>
          </a:p>
          <a:p>
            <a:pPr marL="342900" indent="-342900">
              <a:lnSpc>
                <a:spcPct val="150000"/>
              </a:lnSpc>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Banks will need to provide bullion banking services to refiners and major clients.</a:t>
            </a:r>
          </a:p>
          <a:p>
            <a:pPr marL="342900" indent="-342900">
              <a:lnSpc>
                <a:spcPct val="150000"/>
              </a:lnSpc>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GMS should command greater attention. Banks will need to operate metal accounts; set up inter-bank clearing in metal to deploy GMS gold efficiently.</a:t>
            </a:r>
          </a:p>
          <a:p>
            <a:pPr marL="342900" indent="-342900">
              <a:lnSpc>
                <a:spcPct val="150000"/>
              </a:lnSpc>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The future for Banks is Bullion Banking.</a:t>
            </a: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br>
              <a:rPr lang="en-US" sz="2200" dirty="0">
                <a:latin typeface="Times New Roman" panose="02020603050405020304" pitchFamily="18" charset="0"/>
                <a:cs typeface="Times New Roman" panose="02020603050405020304" pitchFamily="18" charset="0"/>
              </a:rPr>
            </a:br>
            <a:endParaRPr lang="en-US" sz="2200" dirty="0">
              <a:latin typeface="Times New Roman" panose="02020603050405020304" pitchFamily="18" charset="0"/>
              <a:cs typeface="Times New Roman" panose="02020603050405020304" pitchFamily="18" charset="0"/>
            </a:endParaRPr>
          </a:p>
        </p:txBody>
      </p:sp>
      <p:sp>
        <p:nvSpPr>
          <p:cNvPr id="5" name="Subtitle 2">
            <a:extLst>
              <a:ext uri="{FF2B5EF4-FFF2-40B4-BE49-F238E27FC236}">
                <a16:creationId xmlns:a16="http://schemas.microsoft.com/office/drawing/2014/main" id="{1CF5FD89-0DBE-420F-961A-2994FA5925FA}"/>
              </a:ext>
            </a:extLst>
          </p:cNvPr>
          <p:cNvSpPr txBox="1">
            <a:spLocks/>
          </p:cNvSpPr>
          <p:nvPr/>
        </p:nvSpPr>
        <p:spPr>
          <a:xfrm>
            <a:off x="2466067" y="101600"/>
            <a:ext cx="6987645" cy="62874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000" b="1" dirty="0">
                <a:latin typeface="Times New Roman" panose="02020603050405020304" pitchFamily="18" charset="0"/>
                <a:cs typeface="Times New Roman" panose="02020603050405020304" pitchFamily="18" charset="0"/>
              </a:rPr>
              <a:t>  Domestic Banks</a:t>
            </a:r>
          </a:p>
        </p:txBody>
      </p:sp>
      <p:sp>
        <p:nvSpPr>
          <p:cNvPr id="6" name="Minus Sign 5">
            <a:extLst>
              <a:ext uri="{FF2B5EF4-FFF2-40B4-BE49-F238E27FC236}">
                <a16:creationId xmlns:a16="http://schemas.microsoft.com/office/drawing/2014/main" id="{89ECB46F-9E14-4F21-8937-C620E1510FAA}"/>
              </a:ext>
            </a:extLst>
          </p:cNvPr>
          <p:cNvSpPr/>
          <p:nvPr/>
        </p:nvSpPr>
        <p:spPr>
          <a:xfrm>
            <a:off x="-2178424" y="613941"/>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Minus Sign 6">
            <a:extLst>
              <a:ext uri="{FF2B5EF4-FFF2-40B4-BE49-F238E27FC236}">
                <a16:creationId xmlns:a16="http://schemas.microsoft.com/office/drawing/2014/main" id="{897F32AE-1855-43C3-AEDF-0D570AA64180}"/>
              </a:ext>
            </a:extLst>
          </p:cNvPr>
          <p:cNvSpPr/>
          <p:nvPr/>
        </p:nvSpPr>
        <p:spPr>
          <a:xfrm>
            <a:off x="-2178424" y="6024282"/>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1085CC5E-27BC-476D-BFF3-E55971C9BFD9}"/>
              </a:ext>
            </a:extLst>
          </p:cNvPr>
          <p:cNvSpPr txBox="1">
            <a:spLocks/>
          </p:cNvSpPr>
          <p:nvPr/>
        </p:nvSpPr>
        <p:spPr>
          <a:xfrm>
            <a:off x="8584515"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n-US" sz="2000" dirty="0">
                <a:latin typeface="Times New Roman" panose="02020603050405020304" pitchFamily="18" charset="0"/>
                <a:cs typeface="Times New Roman" panose="02020603050405020304" pitchFamily="18" charset="0"/>
              </a:rPr>
              <a:t>Rajesh Khosla</a:t>
            </a:r>
          </a:p>
        </p:txBody>
      </p:sp>
      <p:sp>
        <p:nvSpPr>
          <p:cNvPr id="9" name="Title 1">
            <a:extLst>
              <a:ext uri="{FF2B5EF4-FFF2-40B4-BE49-F238E27FC236}">
                <a16:creationId xmlns:a16="http://schemas.microsoft.com/office/drawing/2014/main" id="{17B58B16-77F8-477E-BEB3-845671123467}"/>
              </a:ext>
            </a:extLst>
          </p:cNvPr>
          <p:cNvSpPr txBox="1">
            <a:spLocks/>
          </p:cNvSpPr>
          <p:nvPr/>
        </p:nvSpPr>
        <p:spPr>
          <a:xfrm>
            <a:off x="32862"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dirty="0">
                <a:latin typeface="Times New Roman" panose="02020603050405020304" pitchFamily="18" charset="0"/>
                <a:cs typeface="Times New Roman" panose="02020603050405020304" pitchFamily="18" charset="0"/>
              </a:rPr>
              <a:t>IIGC 2018</a:t>
            </a:r>
          </a:p>
        </p:txBody>
      </p:sp>
    </p:spTree>
    <p:extLst>
      <p:ext uri="{BB962C8B-B14F-4D97-AF65-F5344CB8AC3E}">
        <p14:creationId xmlns:p14="http://schemas.microsoft.com/office/powerpoint/2010/main" val="1151240855"/>
      </p:ext>
    </p:extLst>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5D939EE-770D-4376-95D0-CC8237FEDDF5}"/>
              </a:ext>
            </a:extLst>
          </p:cNvPr>
          <p:cNvSpPr txBox="1">
            <a:spLocks/>
          </p:cNvSpPr>
          <p:nvPr/>
        </p:nvSpPr>
        <p:spPr>
          <a:xfrm>
            <a:off x="229965" y="1204167"/>
            <a:ext cx="11962036" cy="45988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lnSpc>
                <a:spcPct val="150000"/>
              </a:lnSpc>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The ability to offer a diverse range of Precious Metals products and Services including:</a:t>
            </a:r>
          </a:p>
          <a:p>
            <a:pPr marL="342900" indent="-342900">
              <a:lnSpc>
                <a:spcPct val="150000"/>
              </a:lnSpc>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Unallocated and Allocated Precious Metal Accounts .</a:t>
            </a:r>
          </a:p>
          <a:p>
            <a:pPr marL="342900" indent="-342900">
              <a:lnSpc>
                <a:spcPct val="150000"/>
              </a:lnSpc>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Sale and Purchase of Physical Precious Metals.</a:t>
            </a:r>
          </a:p>
          <a:p>
            <a:pPr marL="342900" indent="-342900">
              <a:lnSpc>
                <a:spcPct val="150000"/>
              </a:lnSpc>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Spot, Forwards, Swaps, Options Trading and Hedging.</a:t>
            </a:r>
          </a:p>
          <a:p>
            <a:pPr marL="342900" indent="-342900">
              <a:lnSpc>
                <a:spcPct val="150000"/>
              </a:lnSpc>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Financing through Gold Loans and Consignments.</a:t>
            </a:r>
          </a:p>
          <a:p>
            <a:pPr marL="342900" indent="-342900">
              <a:lnSpc>
                <a:spcPct val="150000"/>
              </a:lnSpc>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Gold jewelry financing.</a:t>
            </a:r>
          </a:p>
          <a:p>
            <a:pPr marL="342900" indent="-342900">
              <a:lnSpc>
                <a:spcPct val="150000"/>
              </a:lnSpc>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Regular Market Reports and Analysis</a:t>
            </a:r>
          </a:p>
        </p:txBody>
      </p:sp>
      <p:sp>
        <p:nvSpPr>
          <p:cNvPr id="11" name="Subtitle 2">
            <a:extLst>
              <a:ext uri="{FF2B5EF4-FFF2-40B4-BE49-F238E27FC236}">
                <a16:creationId xmlns:a16="http://schemas.microsoft.com/office/drawing/2014/main" id="{9B65EF11-B108-4CF7-94CF-79B51F28BDC4}"/>
              </a:ext>
            </a:extLst>
          </p:cNvPr>
          <p:cNvSpPr txBox="1">
            <a:spLocks/>
          </p:cNvSpPr>
          <p:nvPr/>
        </p:nvSpPr>
        <p:spPr>
          <a:xfrm>
            <a:off x="229965" y="33866"/>
            <a:ext cx="11719887" cy="10035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400" b="1" dirty="0">
                <a:latin typeface="Times New Roman" panose="02020603050405020304" pitchFamily="18" charset="0"/>
                <a:cs typeface="Times New Roman" panose="02020603050405020304" pitchFamily="18" charset="0"/>
              </a:rPr>
              <a:t>Bullion Banking; a snap-shot</a:t>
            </a:r>
          </a:p>
          <a:p>
            <a:pPr algn="ctr"/>
            <a:endParaRPr lang="en-US" sz="4400" b="1" dirty="0">
              <a:latin typeface="Times New Roman" panose="02020603050405020304" pitchFamily="18" charset="0"/>
              <a:cs typeface="Times New Roman" panose="02020603050405020304" pitchFamily="18" charset="0"/>
            </a:endParaRPr>
          </a:p>
        </p:txBody>
      </p:sp>
      <p:sp>
        <p:nvSpPr>
          <p:cNvPr id="12" name="Minus Sign 11">
            <a:extLst>
              <a:ext uri="{FF2B5EF4-FFF2-40B4-BE49-F238E27FC236}">
                <a16:creationId xmlns:a16="http://schemas.microsoft.com/office/drawing/2014/main" id="{19E0FBE7-406B-473E-9E72-68E6D56A1A12}"/>
              </a:ext>
            </a:extLst>
          </p:cNvPr>
          <p:cNvSpPr/>
          <p:nvPr/>
        </p:nvSpPr>
        <p:spPr>
          <a:xfrm>
            <a:off x="-2178424" y="796560"/>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Minus Sign 12">
            <a:extLst>
              <a:ext uri="{FF2B5EF4-FFF2-40B4-BE49-F238E27FC236}">
                <a16:creationId xmlns:a16="http://schemas.microsoft.com/office/drawing/2014/main" id="{783F6B86-D2BB-4CD7-B904-C92EE857497E}"/>
              </a:ext>
            </a:extLst>
          </p:cNvPr>
          <p:cNvSpPr/>
          <p:nvPr/>
        </p:nvSpPr>
        <p:spPr>
          <a:xfrm>
            <a:off x="-2178424" y="6024282"/>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DA2773A8-3F93-4C71-A2D7-AE58AC5E75D1}"/>
              </a:ext>
            </a:extLst>
          </p:cNvPr>
          <p:cNvSpPr txBox="1">
            <a:spLocks/>
          </p:cNvSpPr>
          <p:nvPr/>
        </p:nvSpPr>
        <p:spPr>
          <a:xfrm>
            <a:off x="8584515"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n-US" sz="2000" dirty="0">
                <a:latin typeface="Times New Roman" panose="02020603050405020304" pitchFamily="18" charset="0"/>
                <a:cs typeface="Times New Roman" panose="02020603050405020304" pitchFamily="18" charset="0"/>
              </a:rPr>
              <a:t>Rajesh Khosla</a:t>
            </a:r>
          </a:p>
        </p:txBody>
      </p:sp>
      <p:sp>
        <p:nvSpPr>
          <p:cNvPr id="15" name="Title 1">
            <a:extLst>
              <a:ext uri="{FF2B5EF4-FFF2-40B4-BE49-F238E27FC236}">
                <a16:creationId xmlns:a16="http://schemas.microsoft.com/office/drawing/2014/main" id="{E63C2F96-4DB2-4FF6-A809-07588F35ACEB}"/>
              </a:ext>
            </a:extLst>
          </p:cNvPr>
          <p:cNvSpPr txBox="1">
            <a:spLocks/>
          </p:cNvSpPr>
          <p:nvPr/>
        </p:nvSpPr>
        <p:spPr>
          <a:xfrm>
            <a:off x="32862"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dirty="0">
                <a:latin typeface="Times New Roman" panose="02020603050405020304" pitchFamily="18" charset="0"/>
                <a:cs typeface="Times New Roman" panose="02020603050405020304" pitchFamily="18" charset="0"/>
              </a:rPr>
              <a:t>IIGC 2018</a:t>
            </a:r>
          </a:p>
        </p:txBody>
      </p:sp>
    </p:spTree>
    <p:extLst>
      <p:ext uri="{BB962C8B-B14F-4D97-AF65-F5344CB8AC3E}">
        <p14:creationId xmlns:p14="http://schemas.microsoft.com/office/powerpoint/2010/main" val="974101118"/>
      </p:ext>
    </p:extLst>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BBCF516-31FF-4A5B-8A34-94CE113D990E}"/>
              </a:ext>
            </a:extLst>
          </p:cNvPr>
          <p:cNvSpPr>
            <a:spLocks noGrp="1"/>
          </p:cNvSpPr>
          <p:nvPr>
            <p:ph idx="1"/>
          </p:nvPr>
        </p:nvSpPr>
        <p:spPr>
          <a:xfrm>
            <a:off x="176981" y="1324172"/>
            <a:ext cx="11577483" cy="4098045"/>
          </a:xfrm>
          <a:prstGeom prst="rect">
            <a:avLst/>
          </a:prstGeom>
        </p:spPr>
        <p:txBody>
          <a:bodyPr wrap="square">
            <a:spAutoFit/>
          </a:bodyPr>
          <a:lstStyle/>
          <a:p>
            <a:pPr marR="0" lvl="0">
              <a:lnSpc>
                <a:spcPct val="150000"/>
              </a:lnSpc>
              <a:spcBef>
                <a:spcPts val="0"/>
              </a:spcBef>
              <a:spcAft>
                <a:spcPts val="0"/>
              </a:spcAft>
            </a:pPr>
            <a:r>
              <a:rPr lang="en-US" dirty="0">
                <a:latin typeface="Times New Roman" panose="02020603050405020304" pitchFamily="18" charset="0"/>
                <a:ea typeface="Calibri" panose="020F0502020204030204" pitchFamily="34" charset="0"/>
                <a:cs typeface="Times New Roman" panose="02020603050405020304" pitchFamily="18" charset="0"/>
              </a:rPr>
              <a:t>Like Banks, will see shrinking business volume for consignment sales.</a:t>
            </a:r>
          </a:p>
          <a:p>
            <a:pPr marR="0" lvl="0">
              <a:lnSpc>
                <a:spcPct val="150000"/>
              </a:lnSpc>
              <a:spcBef>
                <a:spcPts val="0"/>
              </a:spcBef>
              <a:spcAft>
                <a:spcPts val="0"/>
              </a:spcAft>
            </a:pPr>
            <a:r>
              <a:rPr lang="en-US" dirty="0">
                <a:latin typeface="Times New Roman" panose="02020603050405020304" pitchFamily="18" charset="0"/>
                <a:ea typeface="Calibri" panose="020F0502020204030204" pitchFamily="34" charset="0"/>
                <a:cs typeface="Times New Roman" panose="02020603050405020304" pitchFamily="18" charset="0"/>
              </a:rPr>
              <a:t>Will focus on servicing exporters for gold loan.</a:t>
            </a:r>
          </a:p>
          <a:p>
            <a:pPr marR="0" lvl="0">
              <a:lnSpc>
                <a:spcPct val="150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Will push for approval for domestic gold loan.</a:t>
            </a:r>
          </a:p>
          <a:p>
            <a:pPr marR="0" lvl="0">
              <a:lnSpc>
                <a:spcPct val="150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Will need to innovate mine Dore procurement and its financing.</a:t>
            </a:r>
          </a:p>
          <a:p>
            <a:pPr marR="0" lvl="0">
              <a:lnSpc>
                <a:spcPct val="150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Will need to get proactively involved in GMS, including creating support infrastructure.</a:t>
            </a:r>
          </a:p>
        </p:txBody>
      </p:sp>
      <p:sp>
        <p:nvSpPr>
          <p:cNvPr id="5" name="Title 1">
            <a:extLst>
              <a:ext uri="{FF2B5EF4-FFF2-40B4-BE49-F238E27FC236}">
                <a16:creationId xmlns:a16="http://schemas.microsoft.com/office/drawing/2014/main" id="{33655046-0A90-4423-A168-4A0770A018CF}"/>
              </a:ext>
            </a:extLst>
          </p:cNvPr>
          <p:cNvSpPr txBox="1">
            <a:spLocks/>
          </p:cNvSpPr>
          <p:nvPr/>
        </p:nvSpPr>
        <p:spPr>
          <a:xfrm>
            <a:off x="1905390" y="-199253"/>
            <a:ext cx="7805665" cy="7565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r>
              <a:rPr lang="en-US"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Nominated Agencies</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6" name="Minus Sign 5">
            <a:extLst>
              <a:ext uri="{FF2B5EF4-FFF2-40B4-BE49-F238E27FC236}">
                <a16:creationId xmlns:a16="http://schemas.microsoft.com/office/drawing/2014/main" id="{CA90B4C6-8AB7-45E8-AF9D-A88556390A21}"/>
              </a:ext>
            </a:extLst>
          </p:cNvPr>
          <p:cNvSpPr/>
          <p:nvPr/>
        </p:nvSpPr>
        <p:spPr>
          <a:xfrm>
            <a:off x="-2178424" y="773163"/>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Minus Sign 6">
            <a:extLst>
              <a:ext uri="{FF2B5EF4-FFF2-40B4-BE49-F238E27FC236}">
                <a16:creationId xmlns:a16="http://schemas.microsoft.com/office/drawing/2014/main" id="{F2F9E17B-57D6-485F-A0D7-4D2A86347E05}"/>
              </a:ext>
            </a:extLst>
          </p:cNvPr>
          <p:cNvSpPr/>
          <p:nvPr/>
        </p:nvSpPr>
        <p:spPr>
          <a:xfrm>
            <a:off x="-2178424" y="6034690"/>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6700A38D-7160-410D-883B-E7F07395E5DD}"/>
              </a:ext>
            </a:extLst>
          </p:cNvPr>
          <p:cNvSpPr txBox="1">
            <a:spLocks/>
          </p:cNvSpPr>
          <p:nvPr/>
        </p:nvSpPr>
        <p:spPr>
          <a:xfrm>
            <a:off x="8584515"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n-US" sz="2000" dirty="0">
                <a:latin typeface="Times New Roman" panose="02020603050405020304" pitchFamily="18" charset="0"/>
                <a:cs typeface="Times New Roman" panose="02020603050405020304" pitchFamily="18" charset="0"/>
              </a:rPr>
              <a:t>Rajesh Khosla</a:t>
            </a:r>
          </a:p>
        </p:txBody>
      </p:sp>
      <p:sp>
        <p:nvSpPr>
          <p:cNvPr id="9" name="Title 1">
            <a:extLst>
              <a:ext uri="{FF2B5EF4-FFF2-40B4-BE49-F238E27FC236}">
                <a16:creationId xmlns:a16="http://schemas.microsoft.com/office/drawing/2014/main" id="{E0BC7882-689E-42D7-A633-599EA0A959B1}"/>
              </a:ext>
            </a:extLst>
          </p:cNvPr>
          <p:cNvSpPr txBox="1">
            <a:spLocks/>
          </p:cNvSpPr>
          <p:nvPr/>
        </p:nvSpPr>
        <p:spPr>
          <a:xfrm>
            <a:off x="32862"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dirty="0">
                <a:latin typeface="Times New Roman" panose="02020603050405020304" pitchFamily="18" charset="0"/>
                <a:cs typeface="Times New Roman" panose="02020603050405020304" pitchFamily="18" charset="0"/>
              </a:rPr>
              <a:t>IIGC 2018</a:t>
            </a:r>
          </a:p>
        </p:txBody>
      </p:sp>
    </p:spTree>
    <p:extLst>
      <p:ext uri="{BB962C8B-B14F-4D97-AF65-F5344CB8AC3E}">
        <p14:creationId xmlns:p14="http://schemas.microsoft.com/office/powerpoint/2010/main" val="929854450"/>
      </p:ext>
    </p:extLst>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824150-9352-46AB-82B4-B192924B7816}"/>
              </a:ext>
            </a:extLst>
          </p:cNvPr>
          <p:cNvSpPr>
            <a:spLocks noGrp="1"/>
          </p:cNvSpPr>
          <p:nvPr>
            <p:ph idx="1"/>
          </p:nvPr>
        </p:nvSpPr>
        <p:spPr>
          <a:xfrm>
            <a:off x="191729" y="1386345"/>
            <a:ext cx="11651226" cy="4221228"/>
          </a:xfrm>
        </p:spPr>
        <p:txBody>
          <a:bodyPr>
            <a:normAutofit/>
          </a:bodyPr>
          <a:lstStyle/>
          <a:p>
            <a:pPr>
              <a:lnSpc>
                <a:spcPct val="150000"/>
              </a:lnSpc>
            </a:pPr>
            <a:r>
              <a:rPr lang="en-US" dirty="0">
                <a:latin typeface="Times New Roman" panose="02020603050405020304" pitchFamily="18" charset="0"/>
                <a:cs typeface="Times New Roman" panose="02020603050405020304" pitchFamily="18" charset="0"/>
              </a:rPr>
              <a:t>Progressively losing interest with India ??</a:t>
            </a:r>
          </a:p>
          <a:p>
            <a:pPr>
              <a:lnSpc>
                <a:spcPct val="150000"/>
              </a:lnSpc>
            </a:pPr>
            <a:r>
              <a:rPr lang="en-US" dirty="0">
                <a:latin typeface="Times New Roman" panose="02020603050405020304" pitchFamily="18" charset="0"/>
                <a:cs typeface="Times New Roman" panose="02020603050405020304" pitchFamily="18" charset="0"/>
              </a:rPr>
              <a:t>Will need to revisit their business model.</a:t>
            </a:r>
          </a:p>
          <a:p>
            <a:pPr>
              <a:lnSpc>
                <a:spcPct val="150000"/>
              </a:lnSpc>
            </a:pPr>
            <a:r>
              <a:rPr lang="en-US" dirty="0">
                <a:latin typeface="Times New Roman" panose="02020603050405020304" pitchFamily="18" charset="0"/>
                <a:cs typeface="Times New Roman" panose="02020603050405020304" pitchFamily="18" charset="0"/>
              </a:rPr>
              <a:t>Will tie up with select Indian Banks to provide full range of bullion banking services.</a:t>
            </a:r>
          </a:p>
          <a:p>
            <a:pPr>
              <a:lnSpc>
                <a:spcPct val="150000"/>
              </a:lnSpc>
            </a:pPr>
            <a:r>
              <a:rPr lang="en-US" dirty="0">
                <a:latin typeface="Times New Roman" panose="02020603050405020304" pitchFamily="18" charset="0"/>
                <a:cs typeface="Times New Roman" panose="02020603050405020304" pitchFamily="18" charset="0"/>
              </a:rPr>
              <a:t>Will focus on mine Dore supply instead of refined bullion supply</a:t>
            </a:r>
            <a:endParaRPr lang="en-US" dirty="0"/>
          </a:p>
        </p:txBody>
      </p:sp>
      <p:sp>
        <p:nvSpPr>
          <p:cNvPr id="5" name="Subtitle 2">
            <a:extLst>
              <a:ext uri="{FF2B5EF4-FFF2-40B4-BE49-F238E27FC236}">
                <a16:creationId xmlns:a16="http://schemas.microsoft.com/office/drawing/2014/main" id="{C07F2880-8DEE-4B8D-BEA9-662A7AFF9A34}"/>
              </a:ext>
            </a:extLst>
          </p:cNvPr>
          <p:cNvSpPr txBox="1">
            <a:spLocks/>
          </p:cNvSpPr>
          <p:nvPr/>
        </p:nvSpPr>
        <p:spPr>
          <a:xfrm>
            <a:off x="2738814" y="17576"/>
            <a:ext cx="6987645" cy="13885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000" b="1" dirty="0">
                <a:latin typeface="Times New Roman" panose="02020603050405020304" pitchFamily="18" charset="0"/>
                <a:cs typeface="Times New Roman" panose="02020603050405020304" pitchFamily="18" charset="0"/>
              </a:rPr>
              <a:t>Overseas</a:t>
            </a:r>
            <a:r>
              <a:rPr lang="en-US" sz="4400" b="1" dirty="0">
                <a:latin typeface="Times New Roman" panose="02020603050405020304" pitchFamily="18" charset="0"/>
                <a:cs typeface="Times New Roman" panose="02020603050405020304" pitchFamily="18" charset="0"/>
              </a:rPr>
              <a:t> suppliers</a:t>
            </a:r>
            <a:endParaRPr lang="en-US" sz="4400" dirty="0">
              <a:latin typeface="Times New Roman" panose="02020603050405020304" pitchFamily="18" charset="0"/>
              <a:cs typeface="Times New Roman" panose="02020603050405020304" pitchFamily="18" charset="0"/>
            </a:endParaRPr>
          </a:p>
          <a:p>
            <a:endParaRPr lang="en-US" sz="4400" dirty="0">
              <a:latin typeface="Times New Roman" panose="02020603050405020304" pitchFamily="18" charset="0"/>
              <a:cs typeface="Times New Roman" panose="02020603050405020304" pitchFamily="18" charset="0"/>
            </a:endParaRPr>
          </a:p>
        </p:txBody>
      </p:sp>
      <p:sp>
        <p:nvSpPr>
          <p:cNvPr id="6" name="Minus Sign 5">
            <a:extLst>
              <a:ext uri="{FF2B5EF4-FFF2-40B4-BE49-F238E27FC236}">
                <a16:creationId xmlns:a16="http://schemas.microsoft.com/office/drawing/2014/main" id="{3C9A2C3A-07C6-4272-8A3C-B41FC52A2530}"/>
              </a:ext>
            </a:extLst>
          </p:cNvPr>
          <p:cNvSpPr/>
          <p:nvPr/>
        </p:nvSpPr>
        <p:spPr>
          <a:xfrm>
            <a:off x="-2178424" y="632592"/>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Minus Sign 6">
            <a:extLst>
              <a:ext uri="{FF2B5EF4-FFF2-40B4-BE49-F238E27FC236}">
                <a16:creationId xmlns:a16="http://schemas.microsoft.com/office/drawing/2014/main" id="{E9D6A386-25FD-47B3-B1A5-0CFC06E4F809}"/>
              </a:ext>
            </a:extLst>
          </p:cNvPr>
          <p:cNvSpPr/>
          <p:nvPr/>
        </p:nvSpPr>
        <p:spPr>
          <a:xfrm>
            <a:off x="-2178424" y="5975698"/>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46284AEA-453E-4330-A39F-C88EAD7325A9}"/>
              </a:ext>
            </a:extLst>
          </p:cNvPr>
          <p:cNvSpPr txBox="1">
            <a:spLocks/>
          </p:cNvSpPr>
          <p:nvPr/>
        </p:nvSpPr>
        <p:spPr>
          <a:xfrm>
            <a:off x="8584515"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n-US" sz="2000" dirty="0">
                <a:latin typeface="Times New Roman" panose="02020603050405020304" pitchFamily="18" charset="0"/>
                <a:cs typeface="Times New Roman" panose="02020603050405020304" pitchFamily="18" charset="0"/>
              </a:rPr>
              <a:t>Rajesh Khosla</a:t>
            </a:r>
          </a:p>
        </p:txBody>
      </p:sp>
      <p:sp>
        <p:nvSpPr>
          <p:cNvPr id="9" name="Title 1">
            <a:extLst>
              <a:ext uri="{FF2B5EF4-FFF2-40B4-BE49-F238E27FC236}">
                <a16:creationId xmlns:a16="http://schemas.microsoft.com/office/drawing/2014/main" id="{F91A4ACB-88E7-4794-88A2-E824A810E82D}"/>
              </a:ext>
            </a:extLst>
          </p:cNvPr>
          <p:cNvSpPr txBox="1">
            <a:spLocks/>
          </p:cNvSpPr>
          <p:nvPr/>
        </p:nvSpPr>
        <p:spPr>
          <a:xfrm>
            <a:off x="32862"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dirty="0">
                <a:latin typeface="Times New Roman" panose="02020603050405020304" pitchFamily="18" charset="0"/>
                <a:cs typeface="Times New Roman" panose="02020603050405020304" pitchFamily="18" charset="0"/>
              </a:rPr>
              <a:t>IIGC 2018</a:t>
            </a:r>
          </a:p>
        </p:txBody>
      </p:sp>
    </p:spTree>
    <p:extLst>
      <p:ext uri="{BB962C8B-B14F-4D97-AF65-F5344CB8AC3E}">
        <p14:creationId xmlns:p14="http://schemas.microsoft.com/office/powerpoint/2010/main" val="2331144818"/>
      </p:ext>
    </p:extLst>
  </p:cSld>
  <p:clrMapOvr>
    <a:masterClrMapping/>
  </p:clrMapOvr>
  <p:transition>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655246-62C4-4659-B33B-EA4B4D821E96}"/>
              </a:ext>
            </a:extLst>
          </p:cNvPr>
          <p:cNvSpPr>
            <a:spLocks noGrp="1"/>
          </p:cNvSpPr>
          <p:nvPr>
            <p:ph idx="1"/>
          </p:nvPr>
        </p:nvSpPr>
        <p:spPr>
          <a:xfrm>
            <a:off x="162232" y="1162803"/>
            <a:ext cx="11783962" cy="4472346"/>
          </a:xfrm>
        </p:spPr>
        <p:txBody>
          <a:bodyPr>
            <a:normAutofit lnSpcReduction="10000"/>
          </a:bodyPr>
          <a:lstStyle/>
          <a:p>
            <a:pPr lvl="0">
              <a:lnSpc>
                <a:spcPct val="150000"/>
              </a:lnSpc>
            </a:pPr>
            <a:r>
              <a:rPr lang="en-US" sz="2400" dirty="0">
                <a:latin typeface="Times New Roman" panose="02020603050405020304" pitchFamily="18" charset="0"/>
                <a:cs typeface="Times New Roman" panose="02020603050405020304" pitchFamily="18" charset="0"/>
              </a:rPr>
              <a:t>Presently unable to do gold loans; but in the long run….??</a:t>
            </a:r>
          </a:p>
          <a:p>
            <a:pPr lvl="0">
              <a:lnSpc>
                <a:spcPct val="150000"/>
              </a:lnSpc>
            </a:pPr>
            <a:r>
              <a:rPr lang="en-US" sz="2400" dirty="0">
                <a:latin typeface="Times New Roman" panose="02020603050405020304" pitchFamily="18" charset="0"/>
                <a:cs typeface="Times New Roman" panose="02020603050405020304" pitchFamily="18" charset="0"/>
              </a:rPr>
              <a:t>Are becoming market price setters and expanding their direct distribution reach.</a:t>
            </a:r>
          </a:p>
          <a:p>
            <a:pPr lvl="0">
              <a:lnSpc>
                <a:spcPct val="150000"/>
              </a:lnSpc>
            </a:pPr>
            <a:r>
              <a:rPr lang="en-US" sz="2400" dirty="0">
                <a:latin typeface="Times New Roman" panose="02020603050405020304" pitchFamily="18" charset="0"/>
                <a:cs typeface="Times New Roman" panose="02020603050405020304" pitchFamily="18" charset="0"/>
              </a:rPr>
              <a:t>Will face increasing pressure to comply with Responsible Gold and Good Delivery standards; the debate will intensify.</a:t>
            </a:r>
          </a:p>
          <a:p>
            <a:pPr lvl="0">
              <a:lnSpc>
                <a:spcPct val="150000"/>
              </a:lnSpc>
            </a:pPr>
            <a:r>
              <a:rPr lang="en-US" sz="2400" dirty="0">
                <a:latin typeface="Times New Roman" panose="02020603050405020304" pitchFamily="18" charset="0"/>
                <a:cs typeface="Times New Roman" panose="02020603050405020304" pitchFamily="18" charset="0"/>
              </a:rPr>
              <a:t>Will push for bullion banking facilities including loco London metal accounts.</a:t>
            </a:r>
          </a:p>
          <a:p>
            <a:pPr lvl="0">
              <a:lnSpc>
                <a:spcPct val="150000"/>
              </a:lnSpc>
            </a:pPr>
            <a:r>
              <a:rPr lang="en-US" sz="2400" dirty="0">
                <a:latin typeface="Times New Roman" panose="02020603050405020304" pitchFamily="18" charset="0"/>
                <a:cs typeface="Times New Roman" panose="02020603050405020304" pitchFamily="18" charset="0"/>
              </a:rPr>
              <a:t>Will push for ability to export deliverable bullion bars at times of market disparity.</a:t>
            </a:r>
          </a:p>
          <a:p>
            <a:pPr lvl="0">
              <a:lnSpc>
                <a:spcPct val="150000"/>
              </a:lnSpc>
            </a:pPr>
            <a:r>
              <a:rPr lang="en-US" sz="2400" dirty="0">
                <a:latin typeface="Times New Roman" panose="02020603050405020304" pitchFamily="18" charset="0"/>
                <a:cs typeface="Times New Roman" panose="02020603050405020304" pitchFamily="18" charset="0"/>
              </a:rPr>
              <a:t>Greater interaction with Regulatory authorities including RBI.</a:t>
            </a:r>
          </a:p>
          <a:p>
            <a:endParaRPr lang="en-US" sz="2400" dirty="0">
              <a:latin typeface="Times New Roman" panose="02020603050405020304" pitchFamily="18" charset="0"/>
              <a:cs typeface="Times New Roman" panose="02020603050405020304" pitchFamily="18" charset="0"/>
            </a:endParaRPr>
          </a:p>
        </p:txBody>
      </p:sp>
      <p:sp>
        <p:nvSpPr>
          <p:cNvPr id="4" name="Subtitle 2">
            <a:extLst>
              <a:ext uri="{FF2B5EF4-FFF2-40B4-BE49-F238E27FC236}">
                <a16:creationId xmlns:a16="http://schemas.microsoft.com/office/drawing/2014/main" id="{3BF66899-BEF9-491E-B487-8B2635DB190A}"/>
              </a:ext>
            </a:extLst>
          </p:cNvPr>
          <p:cNvSpPr>
            <a:spLocks noGrp="1"/>
          </p:cNvSpPr>
          <p:nvPr>
            <p:ph type="title"/>
          </p:nvPr>
        </p:nvSpPr>
        <p:spPr>
          <a:xfrm>
            <a:off x="838200" y="435803"/>
            <a:ext cx="10515600" cy="447938"/>
          </a:xfrm>
        </p:spPr>
        <p:txBody>
          <a:bodyPr>
            <a:noAutofit/>
          </a:bodyPr>
          <a:lstStyle/>
          <a:p>
            <a:pPr algn="ctr"/>
            <a:r>
              <a:rPr lang="en-US" b="1" dirty="0">
                <a:latin typeface="Times New Roman" panose="02020603050405020304" pitchFamily="18" charset="0"/>
                <a:cs typeface="Times New Roman" panose="02020603050405020304" pitchFamily="18" charset="0"/>
              </a:rPr>
              <a:t>Refiners </a:t>
            </a:r>
          </a:p>
          <a:p>
            <a:pPr algn="ctr"/>
            <a:endParaRPr lang="en-US" b="1" dirty="0">
              <a:latin typeface="Times New Roman" panose="02020603050405020304" pitchFamily="18" charset="0"/>
              <a:cs typeface="Times New Roman" panose="02020603050405020304" pitchFamily="18" charset="0"/>
            </a:endParaRPr>
          </a:p>
        </p:txBody>
      </p:sp>
      <p:sp>
        <p:nvSpPr>
          <p:cNvPr id="5" name="Minus Sign 4">
            <a:extLst>
              <a:ext uri="{FF2B5EF4-FFF2-40B4-BE49-F238E27FC236}">
                <a16:creationId xmlns:a16="http://schemas.microsoft.com/office/drawing/2014/main" id="{356F3719-7D5E-498D-B810-7448C979EF71}"/>
              </a:ext>
            </a:extLst>
          </p:cNvPr>
          <p:cNvSpPr/>
          <p:nvPr/>
        </p:nvSpPr>
        <p:spPr>
          <a:xfrm>
            <a:off x="-2178424" y="582707"/>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871B9C99-C83B-424C-A77E-40F7E34CA07A}"/>
              </a:ext>
            </a:extLst>
          </p:cNvPr>
          <p:cNvSpPr txBox="1">
            <a:spLocks/>
          </p:cNvSpPr>
          <p:nvPr/>
        </p:nvSpPr>
        <p:spPr>
          <a:xfrm>
            <a:off x="8584515"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n-US" sz="2000" dirty="0">
                <a:latin typeface="Times New Roman" panose="02020603050405020304" pitchFamily="18" charset="0"/>
                <a:cs typeface="Times New Roman" panose="02020603050405020304" pitchFamily="18" charset="0"/>
              </a:rPr>
              <a:t>Rajesh Khosla</a:t>
            </a:r>
          </a:p>
        </p:txBody>
      </p:sp>
      <p:sp>
        <p:nvSpPr>
          <p:cNvPr id="7" name="Title 1">
            <a:extLst>
              <a:ext uri="{FF2B5EF4-FFF2-40B4-BE49-F238E27FC236}">
                <a16:creationId xmlns:a16="http://schemas.microsoft.com/office/drawing/2014/main" id="{3170C43A-7113-4247-9722-6EF6467F2199}"/>
              </a:ext>
            </a:extLst>
          </p:cNvPr>
          <p:cNvSpPr txBox="1">
            <a:spLocks/>
          </p:cNvSpPr>
          <p:nvPr/>
        </p:nvSpPr>
        <p:spPr>
          <a:xfrm>
            <a:off x="32862"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dirty="0">
                <a:latin typeface="Times New Roman" panose="02020603050405020304" pitchFamily="18" charset="0"/>
                <a:cs typeface="Times New Roman" panose="02020603050405020304" pitchFamily="18" charset="0"/>
              </a:rPr>
              <a:t>IIGC 2018</a:t>
            </a:r>
          </a:p>
        </p:txBody>
      </p:sp>
      <p:sp>
        <p:nvSpPr>
          <p:cNvPr id="8" name="Minus Sign 7">
            <a:extLst>
              <a:ext uri="{FF2B5EF4-FFF2-40B4-BE49-F238E27FC236}">
                <a16:creationId xmlns:a16="http://schemas.microsoft.com/office/drawing/2014/main" id="{FAEC22AC-6178-41C3-A1B3-3F9E7B5423F1}"/>
              </a:ext>
            </a:extLst>
          </p:cNvPr>
          <p:cNvSpPr/>
          <p:nvPr/>
        </p:nvSpPr>
        <p:spPr>
          <a:xfrm>
            <a:off x="-2178424" y="6019942"/>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7144151"/>
      </p:ext>
    </p:extLst>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D72E5-13A1-2D46-81C9-B90E4744B8B8}"/>
              </a:ext>
            </a:extLst>
          </p:cNvPr>
          <p:cNvSpPr>
            <a:spLocks noGrp="1"/>
          </p:cNvSpPr>
          <p:nvPr>
            <p:ph type="title"/>
          </p:nvPr>
        </p:nvSpPr>
        <p:spPr>
          <a:xfrm>
            <a:off x="1048213" y="51406"/>
            <a:ext cx="10018713" cy="1024360"/>
          </a:xfrm>
        </p:spPr>
        <p:txBody>
          <a:bodyPr>
            <a:normAutofit/>
          </a:bodyPr>
          <a:lstStyle/>
          <a:p>
            <a:pPr algn="ctr"/>
            <a:r>
              <a:rPr lang="en-US" sz="4000" b="1" dirty="0">
                <a:latin typeface="Times New Roman" panose="02020603050405020304" pitchFamily="18" charset="0"/>
                <a:cs typeface="Times New Roman" panose="02020603050405020304" pitchFamily="18" charset="0"/>
              </a:rPr>
              <a:t>Others Participants in Bullion</a:t>
            </a:r>
          </a:p>
        </p:txBody>
      </p:sp>
      <p:sp>
        <p:nvSpPr>
          <p:cNvPr id="3" name="Content Placeholder 2">
            <a:extLst>
              <a:ext uri="{FF2B5EF4-FFF2-40B4-BE49-F238E27FC236}">
                <a16:creationId xmlns:a16="http://schemas.microsoft.com/office/drawing/2014/main" id="{E8BA72C8-8AAF-2941-8767-52590C293DB5}"/>
              </a:ext>
            </a:extLst>
          </p:cNvPr>
          <p:cNvSpPr>
            <a:spLocks noGrp="1"/>
          </p:cNvSpPr>
          <p:nvPr>
            <p:ph idx="1"/>
          </p:nvPr>
        </p:nvSpPr>
        <p:spPr>
          <a:xfrm>
            <a:off x="162232" y="1048871"/>
            <a:ext cx="11354239" cy="5069540"/>
          </a:xfrm>
        </p:spPr>
        <p:txBody>
          <a:bodyPr>
            <a:normAutofit lnSpcReduction="10000"/>
          </a:bodyPr>
          <a:lstStyle/>
          <a:p>
            <a:endParaRPr lang="en-US" b="1" dirty="0"/>
          </a:p>
          <a:p>
            <a:r>
              <a:rPr lang="en-US" b="1" dirty="0"/>
              <a:t>Commodity Exchanges:</a:t>
            </a:r>
          </a:p>
          <a:p>
            <a:pPr marL="0" indent="0">
              <a:buNone/>
            </a:pPr>
            <a:r>
              <a:rPr lang="en-US" dirty="0"/>
              <a:t>---will actively engage in India Good Delivery.</a:t>
            </a:r>
          </a:p>
          <a:p>
            <a:pPr marL="0" indent="0">
              <a:buNone/>
            </a:pPr>
            <a:r>
              <a:rPr lang="en-US" dirty="0"/>
              <a:t>---Spot Gold Exchange will be fast-tracked.</a:t>
            </a:r>
          </a:p>
          <a:p>
            <a:pPr marL="0" indent="0">
              <a:buNone/>
            </a:pPr>
            <a:endParaRPr lang="en-US" dirty="0"/>
          </a:p>
          <a:p>
            <a:r>
              <a:rPr lang="en-US" b="1" dirty="0"/>
              <a:t>Bullion Merchants:</a:t>
            </a:r>
          </a:p>
          <a:p>
            <a:pPr marL="0" indent="0">
              <a:buNone/>
            </a:pPr>
            <a:r>
              <a:rPr lang="en-US" dirty="0"/>
              <a:t>---Like Banks, will need to re-invent and innovate.</a:t>
            </a:r>
          </a:p>
          <a:p>
            <a:pPr marL="0" indent="0">
              <a:buNone/>
            </a:pPr>
            <a:endParaRPr lang="en-US" dirty="0"/>
          </a:p>
          <a:p>
            <a:r>
              <a:rPr lang="en-US" b="1" dirty="0"/>
              <a:t>Jewellers:</a:t>
            </a:r>
          </a:p>
          <a:p>
            <a:pPr marL="0" indent="0">
              <a:buNone/>
            </a:pPr>
            <a:r>
              <a:rPr lang="en-US" dirty="0"/>
              <a:t>---will encourage refiners to become compliant.</a:t>
            </a:r>
          </a:p>
          <a:p>
            <a:endParaRPr lang="en-US" dirty="0"/>
          </a:p>
        </p:txBody>
      </p:sp>
      <p:sp>
        <p:nvSpPr>
          <p:cNvPr id="4" name="Minus Sign 3">
            <a:extLst>
              <a:ext uri="{FF2B5EF4-FFF2-40B4-BE49-F238E27FC236}">
                <a16:creationId xmlns:a16="http://schemas.microsoft.com/office/drawing/2014/main" id="{33A57A49-4ECE-4290-8539-BC11C3B8FD49}"/>
              </a:ext>
            </a:extLst>
          </p:cNvPr>
          <p:cNvSpPr/>
          <p:nvPr/>
        </p:nvSpPr>
        <p:spPr>
          <a:xfrm>
            <a:off x="-2164977" y="748411"/>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Minus Sign 4">
            <a:extLst>
              <a:ext uri="{FF2B5EF4-FFF2-40B4-BE49-F238E27FC236}">
                <a16:creationId xmlns:a16="http://schemas.microsoft.com/office/drawing/2014/main" id="{1908ADE7-8C3F-4FF3-BAE2-2274F8DF4AD8}"/>
              </a:ext>
            </a:extLst>
          </p:cNvPr>
          <p:cNvSpPr/>
          <p:nvPr/>
        </p:nvSpPr>
        <p:spPr>
          <a:xfrm>
            <a:off x="-2164977" y="6118411"/>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52082D1F-0B6B-42A3-B1CD-5441F8972F53}"/>
              </a:ext>
            </a:extLst>
          </p:cNvPr>
          <p:cNvSpPr txBox="1">
            <a:spLocks/>
          </p:cNvSpPr>
          <p:nvPr/>
        </p:nvSpPr>
        <p:spPr>
          <a:xfrm>
            <a:off x="8584515"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n-US" sz="2000" dirty="0">
                <a:latin typeface="Times New Roman" panose="02020603050405020304" pitchFamily="18" charset="0"/>
                <a:cs typeface="Times New Roman" panose="02020603050405020304" pitchFamily="18" charset="0"/>
              </a:rPr>
              <a:t>Rajesh Khosla</a:t>
            </a:r>
          </a:p>
        </p:txBody>
      </p:sp>
      <p:sp>
        <p:nvSpPr>
          <p:cNvPr id="7" name="Title 1">
            <a:extLst>
              <a:ext uri="{FF2B5EF4-FFF2-40B4-BE49-F238E27FC236}">
                <a16:creationId xmlns:a16="http://schemas.microsoft.com/office/drawing/2014/main" id="{3EE2E449-7BFB-41A6-9454-67D241E08A66}"/>
              </a:ext>
            </a:extLst>
          </p:cNvPr>
          <p:cNvSpPr txBox="1">
            <a:spLocks/>
          </p:cNvSpPr>
          <p:nvPr/>
        </p:nvSpPr>
        <p:spPr>
          <a:xfrm>
            <a:off x="32862"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dirty="0">
                <a:latin typeface="Times New Roman" panose="02020603050405020304" pitchFamily="18" charset="0"/>
                <a:cs typeface="Times New Roman" panose="02020603050405020304" pitchFamily="18" charset="0"/>
              </a:rPr>
              <a:t>IIGC 2018</a:t>
            </a:r>
          </a:p>
        </p:txBody>
      </p:sp>
    </p:spTree>
    <p:extLst>
      <p:ext uri="{BB962C8B-B14F-4D97-AF65-F5344CB8AC3E}">
        <p14:creationId xmlns:p14="http://schemas.microsoft.com/office/powerpoint/2010/main" val="3650821559"/>
      </p:ext>
    </p:extLst>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1067A-1788-D84B-AE58-7F59ADFE3F7E}"/>
              </a:ext>
            </a:extLst>
          </p:cNvPr>
          <p:cNvSpPr>
            <a:spLocks noGrp="1"/>
          </p:cNvSpPr>
          <p:nvPr>
            <p:ph type="title"/>
          </p:nvPr>
        </p:nvSpPr>
        <p:spPr>
          <a:xfrm>
            <a:off x="838200" y="20573"/>
            <a:ext cx="10515600" cy="1026349"/>
          </a:xfrm>
        </p:spPr>
        <p:txBody>
          <a:bodyPr>
            <a:normAutofit/>
          </a:bodyPr>
          <a:lstStyle/>
          <a:p>
            <a:pPr algn="ctr"/>
            <a:r>
              <a:rPr lang="en-US" sz="4000" b="1" dirty="0">
                <a:latin typeface="Times New Roman" panose="02020603050405020304" pitchFamily="18" charset="0"/>
                <a:cs typeface="Times New Roman" panose="02020603050405020304" pitchFamily="18" charset="0"/>
              </a:rPr>
              <a:t>The unknown elements</a:t>
            </a:r>
          </a:p>
        </p:txBody>
      </p:sp>
      <p:sp>
        <p:nvSpPr>
          <p:cNvPr id="3" name="Content Placeholder 2">
            <a:extLst>
              <a:ext uri="{FF2B5EF4-FFF2-40B4-BE49-F238E27FC236}">
                <a16:creationId xmlns:a16="http://schemas.microsoft.com/office/drawing/2014/main" id="{15E10E2E-CEC4-6140-9EF8-F1B9C9066576}"/>
              </a:ext>
            </a:extLst>
          </p:cNvPr>
          <p:cNvSpPr>
            <a:spLocks noGrp="1"/>
          </p:cNvSpPr>
          <p:nvPr>
            <p:ph idx="1"/>
          </p:nvPr>
        </p:nvSpPr>
        <p:spPr>
          <a:xfrm>
            <a:off x="162046" y="1080609"/>
            <a:ext cx="11558647" cy="4868777"/>
          </a:xfrm>
        </p:spPr>
        <p:txBody>
          <a:bodyPr>
            <a:noAutofit/>
          </a:bodyPr>
          <a:lstStyle/>
          <a:p>
            <a:pPr>
              <a:lnSpc>
                <a:spcPct val="150000"/>
              </a:lnSpc>
            </a:pPr>
            <a:r>
              <a:rPr lang="en-US" sz="2600" dirty="0">
                <a:latin typeface="Times New Roman" panose="02020603050405020304" pitchFamily="18" charset="0"/>
                <a:cs typeface="Times New Roman" panose="02020603050405020304" pitchFamily="18" charset="0"/>
              </a:rPr>
              <a:t>Progressive reduction of customs duty reaches a stage where smuggling becomes unattractive, resulting in need to re-balance the supply-demand equation.</a:t>
            </a:r>
          </a:p>
          <a:p>
            <a:pPr>
              <a:lnSpc>
                <a:spcPct val="150000"/>
              </a:lnSpc>
            </a:pPr>
            <a:r>
              <a:rPr lang="en-US" sz="2600" dirty="0">
                <a:latin typeface="Times New Roman" panose="02020603050405020304" pitchFamily="18" charset="0"/>
                <a:cs typeface="Times New Roman" panose="02020603050405020304" pitchFamily="18" charset="0"/>
              </a:rPr>
              <a:t>Domestic mine development could contribute to meet (up to 100 tons p.a.??) demand.</a:t>
            </a:r>
          </a:p>
          <a:p>
            <a:pPr>
              <a:lnSpc>
                <a:spcPct val="150000"/>
              </a:lnSpc>
            </a:pPr>
            <a:r>
              <a:rPr lang="en-US" sz="2600" dirty="0">
                <a:latin typeface="Times New Roman" panose="02020603050405020304" pitchFamily="18" charset="0"/>
                <a:cs typeface="Times New Roman" panose="02020603050405020304" pitchFamily="18" charset="0"/>
              </a:rPr>
              <a:t>An innovate GMS may succeed in mobilizing considerable quantity of gold to service the domestic market.</a:t>
            </a:r>
          </a:p>
          <a:p>
            <a:pPr>
              <a:lnSpc>
                <a:spcPct val="150000"/>
              </a:lnSpc>
            </a:pPr>
            <a:r>
              <a:rPr lang="en-US" sz="2600" dirty="0">
                <a:latin typeface="Times New Roman" panose="02020603050405020304" pitchFamily="18" charset="0"/>
                <a:cs typeface="Times New Roman" panose="02020603050405020304" pitchFamily="18" charset="0"/>
              </a:rPr>
              <a:t>Will Banks welcome a start – stop business?</a:t>
            </a:r>
          </a:p>
          <a:p>
            <a:pPr>
              <a:lnSpc>
                <a:spcPct val="150000"/>
              </a:lnSpc>
            </a:pPr>
            <a:endParaRPr lang="en-US" sz="2600" dirty="0">
              <a:latin typeface="Times New Roman" panose="02020603050405020304" pitchFamily="18" charset="0"/>
              <a:cs typeface="Times New Roman" panose="02020603050405020304" pitchFamily="18" charset="0"/>
            </a:endParaRPr>
          </a:p>
          <a:p>
            <a:pPr>
              <a:lnSpc>
                <a:spcPct val="150000"/>
              </a:lnSpc>
            </a:pPr>
            <a:endParaRPr lang="en-US" sz="2600" dirty="0">
              <a:latin typeface="Times New Roman" panose="02020603050405020304" pitchFamily="18" charset="0"/>
              <a:cs typeface="Times New Roman" panose="02020603050405020304" pitchFamily="18" charset="0"/>
            </a:endParaRPr>
          </a:p>
        </p:txBody>
      </p:sp>
      <p:sp>
        <p:nvSpPr>
          <p:cNvPr id="4" name="Minus Sign 3">
            <a:extLst>
              <a:ext uri="{FF2B5EF4-FFF2-40B4-BE49-F238E27FC236}">
                <a16:creationId xmlns:a16="http://schemas.microsoft.com/office/drawing/2014/main" id="{BC90F07D-F73D-4187-9941-D5ABFBB3920B}"/>
              </a:ext>
            </a:extLst>
          </p:cNvPr>
          <p:cNvSpPr/>
          <p:nvPr/>
        </p:nvSpPr>
        <p:spPr>
          <a:xfrm>
            <a:off x="-2164977" y="748411"/>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Minus Sign 4">
            <a:extLst>
              <a:ext uri="{FF2B5EF4-FFF2-40B4-BE49-F238E27FC236}">
                <a16:creationId xmlns:a16="http://schemas.microsoft.com/office/drawing/2014/main" id="{6B20886E-A21C-4F8D-8B5C-C6B1A618CE2F}"/>
              </a:ext>
            </a:extLst>
          </p:cNvPr>
          <p:cNvSpPr/>
          <p:nvPr/>
        </p:nvSpPr>
        <p:spPr>
          <a:xfrm>
            <a:off x="-2164977" y="6118411"/>
            <a:ext cx="16526435" cy="300459"/>
          </a:xfrm>
          <a:prstGeom prst="mathMinu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D0BC3A7A-A883-4823-8272-588925577C26}"/>
              </a:ext>
            </a:extLst>
          </p:cNvPr>
          <p:cNvSpPr txBox="1">
            <a:spLocks/>
          </p:cNvSpPr>
          <p:nvPr/>
        </p:nvSpPr>
        <p:spPr>
          <a:xfrm>
            <a:off x="8584515"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n-US" sz="2000" dirty="0">
                <a:latin typeface="Times New Roman" panose="02020603050405020304" pitchFamily="18" charset="0"/>
                <a:cs typeface="Times New Roman" panose="02020603050405020304" pitchFamily="18" charset="0"/>
              </a:rPr>
              <a:t>Rajesh Khosla</a:t>
            </a:r>
          </a:p>
        </p:txBody>
      </p:sp>
      <p:sp>
        <p:nvSpPr>
          <p:cNvPr id="7" name="Title 1">
            <a:extLst>
              <a:ext uri="{FF2B5EF4-FFF2-40B4-BE49-F238E27FC236}">
                <a16:creationId xmlns:a16="http://schemas.microsoft.com/office/drawing/2014/main" id="{5889A759-17AF-4BFC-A4CE-F16D9BF3E8CC}"/>
              </a:ext>
            </a:extLst>
          </p:cNvPr>
          <p:cNvSpPr txBox="1">
            <a:spLocks/>
          </p:cNvSpPr>
          <p:nvPr/>
        </p:nvSpPr>
        <p:spPr>
          <a:xfrm>
            <a:off x="32862" y="6452558"/>
            <a:ext cx="3607485" cy="4054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dirty="0">
                <a:latin typeface="Times New Roman" panose="02020603050405020304" pitchFamily="18" charset="0"/>
                <a:cs typeface="Times New Roman" panose="02020603050405020304" pitchFamily="18" charset="0"/>
              </a:rPr>
              <a:t>IIGC 2018</a:t>
            </a:r>
          </a:p>
        </p:txBody>
      </p:sp>
    </p:spTree>
    <p:extLst>
      <p:ext uri="{BB962C8B-B14F-4D97-AF65-F5344CB8AC3E}">
        <p14:creationId xmlns:p14="http://schemas.microsoft.com/office/powerpoint/2010/main" val="3541929835"/>
      </p:ext>
    </p:extLst>
  </p:cSld>
  <p:clrMapOvr>
    <a:masterClrMapping/>
  </p:clrMapOvr>
  <p:transition>
    <p:wipe/>
  </p:transition>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417</TotalTime>
  <Words>498</Words>
  <Application>Microsoft Macintosh PowerPoint</Application>
  <PresentationFormat>Widescreen</PresentationFormat>
  <Paragraphs>73</Paragraphs>
  <Slides>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Baskerville Old Face</vt:lpstr>
      <vt:lpstr>Calibri</vt:lpstr>
      <vt:lpstr>Calibri Light</vt:lpstr>
      <vt:lpstr>Hadassah Friedlaender</vt:lpstr>
      <vt:lpstr>Times New Roman</vt:lpstr>
      <vt:lpstr>1_Custom Design</vt:lpstr>
      <vt:lpstr>Custom Design</vt:lpstr>
      <vt:lpstr>The Changing Face of Gold Imports into India</vt:lpstr>
      <vt:lpstr>PowerPoint Presentation</vt:lpstr>
      <vt:lpstr>PowerPoint Presentation</vt:lpstr>
      <vt:lpstr>PowerPoint Presentation</vt:lpstr>
      <vt:lpstr>PowerPoint Presentation</vt:lpstr>
      <vt:lpstr>PowerPoint Presentation</vt:lpstr>
      <vt:lpstr>Refiners  </vt:lpstr>
      <vt:lpstr>Others Participants in Bullion</vt:lpstr>
      <vt:lpstr>The unknown elements</vt:lpstr>
    </vt:vector>
  </TitlesOfParts>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Shrinking business volume for consignment sales.   May compel one or more Banks to revisit bullion business, including focusing on mine Dore supply.  Banks will focus on domestic gold loans and loans to exporters; the business of gold loans will also face challenges  depending on market.  Banks will need to provide bullion banking services to refiners and major clients  Push GMS; operate metal accounts; set up inter-bank clearing in metal What is bullion banking?  A bank that has the ability to offer a diverse range of Precious Metals products and Services including: Unallocated and Allocated Precious Metal Accounts   Sale and Purchase of Physical Precious Metals   Spot, Forwards, Swaps, Options Trading and Hedging   Financing through Gold Loans and Consignments   Gold jewelry financing   Regular Market Reports and Analysis  </dc:title>
  <dc:creator>Nitin</dc:creator>
  <cp:lastModifiedBy>Rajesh Khosla</cp:lastModifiedBy>
  <cp:revision>68</cp:revision>
  <dcterms:created xsi:type="dcterms:W3CDTF">2018-07-26T14:19:25Z</dcterms:created>
  <dcterms:modified xsi:type="dcterms:W3CDTF">2018-08-01T01:04:45Z</dcterms:modified>
</cp:coreProperties>
</file>