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  <p:sldMasterId id="2147483685" r:id="rId2"/>
  </p:sldMasterIdLst>
  <p:notesMasterIdLst>
    <p:notesMasterId r:id="rId15"/>
  </p:notesMasterIdLst>
  <p:handoutMasterIdLst>
    <p:handoutMasterId r:id="rId16"/>
  </p:handoutMasterIdLst>
  <p:sldIdLst>
    <p:sldId id="284" r:id="rId3"/>
    <p:sldId id="281" r:id="rId4"/>
    <p:sldId id="283" r:id="rId5"/>
    <p:sldId id="269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78" r:id="rId14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2">
          <p15:clr>
            <a:srgbClr val="A4A3A4"/>
          </p15:clr>
        </p15:guide>
        <p15:guide id="2" orient="horz" pos="2595">
          <p15:clr>
            <a:srgbClr val="A4A3A4"/>
          </p15:clr>
        </p15:guide>
        <p15:guide id="3" orient="horz" pos="1938">
          <p15:clr>
            <a:srgbClr val="A4A3A4"/>
          </p15:clr>
        </p15:guide>
        <p15:guide id="4" orient="horz" pos="622">
          <p15:clr>
            <a:srgbClr val="A4A3A4"/>
          </p15:clr>
        </p15:guide>
        <p15:guide id="5" orient="horz" pos="599">
          <p15:clr>
            <a:srgbClr val="A4A3A4"/>
          </p15:clr>
        </p15:guide>
        <p15:guide id="6" orient="horz" pos="1098">
          <p15:clr>
            <a:srgbClr val="A4A3A4"/>
          </p15:clr>
        </p15:guide>
        <p15:guide id="7" pos="272">
          <p15:clr>
            <a:srgbClr val="A4A3A4"/>
          </p15:clr>
        </p15:guide>
        <p15:guide id="8" pos="5488">
          <p15:clr>
            <a:srgbClr val="A4A3A4"/>
          </p15:clr>
        </p15:guide>
        <p15:guide id="9" pos="725">
          <p15:clr>
            <a:srgbClr val="A4A3A4"/>
          </p15:clr>
        </p15:guide>
        <p15:guide id="10" pos="4173">
          <p15:clr>
            <a:srgbClr val="A4A3A4"/>
          </p15:clr>
        </p15:guide>
        <p15:guide id="11" pos="2857">
          <p15:clr>
            <a:srgbClr val="A4A3A4"/>
          </p15:clr>
        </p15:guide>
        <p15:guide id="12" pos="2903">
          <p15:clr>
            <a:srgbClr val="A4A3A4"/>
          </p15:clr>
        </p15:guide>
        <p15:guide id="13" pos="2676">
          <p15:clr>
            <a:srgbClr val="A4A3A4"/>
          </p15:clr>
        </p15:guide>
        <p15:guide id="14" pos="485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ela Kulkarni" initials="SK" lastIdx="5" clrIdx="0">
    <p:extLst>
      <p:ext uri="{19B8F6BF-5375-455C-9EA6-DF929625EA0E}">
        <p15:presenceInfo xmlns="" xmlns:p15="http://schemas.microsoft.com/office/powerpoint/2012/main" userId="S-1-5-21-983504121-2013830065-4060997910-57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Objects="1" showGuides="1">
      <p:cViewPr varScale="1">
        <p:scale>
          <a:sx n="98" d="100"/>
          <a:sy n="98" d="100"/>
        </p:scale>
        <p:origin x="-468" y="-102"/>
      </p:cViewPr>
      <p:guideLst>
        <p:guide orient="horz" pos="282"/>
        <p:guide orient="horz" pos="2595"/>
        <p:guide orient="horz" pos="1938"/>
        <p:guide orient="horz" pos="622"/>
        <p:guide orient="horz" pos="599"/>
        <p:guide orient="horz" pos="1098"/>
        <p:guide pos="272"/>
        <p:guide pos="5488"/>
        <p:guide pos="725"/>
        <p:guide pos="4173"/>
        <p:guide pos="2857"/>
        <p:guide pos="2903"/>
        <p:guide pos="2676"/>
        <p:guide pos="48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CA3DAA02-270C-4DE9-A8AB-E319CD4CEA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7C3B31-94B6-4121-BB67-38E517D087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EC008-931D-4BB1-97C1-F02392FABFA2}" type="datetimeFigureOut">
              <a:rPr lang="en-IN" smtClean="0"/>
              <a:t>04-08-2018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AD64192-FB6A-4C3E-B18F-C76D49B734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PMATI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9E8F076-49A6-4287-8E04-DBBF0C6544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6C308-70E4-477E-B0C8-33D57AAC9E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16191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14997-ACFD-46BA-B30A-116885B8ED61}" type="datetimeFigureOut">
              <a:rPr lang="en-US" smtClean="0"/>
              <a:pPr/>
              <a:t>8/4/2018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PMATI</a:t>
            </a:r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299DB-D361-490A-B2EB-A2E407D0E2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5154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8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/ glob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470"/>
            <a:ext cx="1466850" cy="40576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42000" y="956465"/>
            <a:ext cx="8442000" cy="302400"/>
          </a:xfrm>
        </p:spPr>
        <p:txBody>
          <a:bodyPr lIns="0" tIns="0" rIns="0" bIns="0" anchor="t" anchorCtr="0">
            <a:noAutofit/>
          </a:bodyPr>
          <a:lstStyle>
            <a:lvl1pPr>
              <a:defRPr sz="225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707071"/>
            <a:ext cx="8424000" cy="30240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350" b="1" baseline="0">
                <a:solidFill>
                  <a:srgbClr val="A3916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3pPr>
            <a:lvl4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4pPr>
            <a:lvl5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5pPr>
            <a:lvl6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6pPr>
            <a:lvl7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7pPr>
            <a:lvl8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8pPr>
            <a:lvl9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noProof="0" dirty="0"/>
              <a:t>Presented by Name Surname | 00 Month Year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6175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/ bullets /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0000" y="1221600"/>
            <a:ext cx="8424000" cy="3300899"/>
          </a:xfrm>
        </p:spPr>
        <p:txBody>
          <a:bodyPr vert="horz" lIns="0" tIns="0" rIns="0" bIns="0" rtlCol="0">
            <a:noAutofit/>
          </a:bodyPr>
          <a:lstStyle>
            <a:lvl1pPr marL="135000" indent="-1350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/>
              <a:defRPr lang="en-US" dirty="0" smtClean="0">
                <a:solidFill>
                  <a:schemeClr val="tx1"/>
                </a:solidFill>
              </a:defRPr>
            </a:lvl1pPr>
            <a:lvl2pPr marL="270000" indent="-135000">
              <a:spcBef>
                <a:spcPts val="360"/>
              </a:spcBef>
              <a:buFont typeface="Courier New" pitchFamily="49" charset="0"/>
              <a:buChar char="-"/>
              <a:tabLst/>
              <a:defRPr lang="en-US" dirty="0" smtClean="0">
                <a:solidFill>
                  <a:schemeClr val="tx1"/>
                </a:solidFill>
              </a:defRPr>
            </a:lvl2pPr>
            <a:lvl3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/>
            </a:lvl5pPr>
            <a:lvl9pPr>
              <a:tabLst/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8424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142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/ list /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8424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1220400"/>
            <a:ext cx="8424000" cy="33021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55178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4122000" cy="3537000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62000" y="985500"/>
            <a:ext cx="4122000" cy="3537000"/>
          </a:xfrm>
        </p:spPr>
        <p:txBody>
          <a:bodyPr/>
          <a:lstStyle>
            <a:lvl4pPr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26607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4122000" cy="3537000"/>
          </a:xfrm>
        </p:spPr>
        <p:txBody>
          <a:bodyPr/>
          <a:lstStyle>
            <a:lvl1pPr marL="135000" indent="-135000">
              <a:spcBef>
                <a:spcPts val="600"/>
              </a:spcBef>
              <a:buFont typeface="Arial" pitchFamily="34" charset="0"/>
              <a:buChar char="•"/>
              <a:tabLst/>
              <a:defRPr/>
            </a:lvl1pPr>
            <a:lvl2pPr marL="270000" indent="-135731">
              <a:spcBef>
                <a:spcPts val="360"/>
              </a:spcBef>
              <a:buFont typeface="Courier New" pitchFamily="49" charset="0"/>
              <a:buChar char="-"/>
              <a:tabLst/>
              <a:defRPr/>
            </a:lvl2pPr>
            <a:lvl3pPr marL="405000">
              <a:tabLst/>
              <a:defRPr/>
            </a:lvl3pPr>
            <a:lvl4pPr marL="405000">
              <a:defRPr/>
            </a:lvl4pPr>
            <a:lvl5pPr marL="405000">
              <a:defRPr/>
            </a:lvl5pPr>
            <a:lvl6pPr marL="405000">
              <a:defRPr/>
            </a:lvl6pPr>
            <a:lvl7pPr marL="405000">
              <a:defRPr/>
            </a:lvl7pPr>
            <a:lvl8pPr marL="405000">
              <a:defRPr/>
            </a:lvl8pPr>
            <a:lvl9pPr marL="405000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662000" y="985500"/>
            <a:ext cx="4122000" cy="3537000"/>
          </a:xfrm>
        </p:spPr>
        <p:txBody>
          <a:bodyPr/>
          <a:lstStyle>
            <a:lvl1pPr marL="135000" indent="-135000">
              <a:spcBef>
                <a:spcPts val="600"/>
              </a:spcBef>
              <a:buFont typeface="Arial" pitchFamily="34" charset="0"/>
              <a:buChar char="•"/>
              <a:tabLst/>
              <a:defRPr/>
            </a:lvl1pPr>
            <a:lvl2pPr marL="270000" indent="-135731">
              <a:spcBef>
                <a:spcPts val="360"/>
              </a:spcBef>
              <a:buFont typeface="Courier New" pitchFamily="49" charset="0"/>
              <a:buChar char="-"/>
              <a:tabLst/>
              <a:defRPr/>
            </a:lvl2pPr>
            <a:lvl3pPr marL="405000">
              <a:tabLst/>
              <a:defRPr/>
            </a:lvl3pPr>
            <a:lvl4pPr marL="405000">
              <a:defRPr/>
            </a:lvl4pPr>
            <a:lvl5pPr marL="405000">
              <a:defRPr/>
            </a:lvl5pPr>
            <a:lvl6pPr marL="405000">
              <a:defRPr/>
            </a:lvl6pPr>
            <a:lvl7pPr marL="405000">
              <a:defRPr/>
            </a:lvl7pPr>
            <a:lvl8pPr marL="405000">
              <a:defRPr/>
            </a:lvl8pPr>
            <a:lvl9pPr marL="405000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45546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/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985500"/>
            <a:ext cx="4122000" cy="35370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662000" y="985500"/>
            <a:ext cx="4122000" cy="35370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81196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/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662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0000" y="1221600"/>
            <a:ext cx="4122000" cy="3300900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FontTx/>
              <a:buNone/>
              <a:defRPr lang="en-US" dirty="0" smtClean="0">
                <a:solidFill>
                  <a:schemeClr val="tx1"/>
                </a:solidFill>
              </a:defRPr>
            </a:lvl1pPr>
            <a:lvl2pPr marL="135000" indent="-135000">
              <a:buFont typeface="Arial" pitchFamily="34" charset="0"/>
              <a:buChar char="•"/>
              <a:defRPr lang="en-US" dirty="0" smtClean="0">
                <a:solidFill>
                  <a:schemeClr val="tx1"/>
                </a:solidFill>
              </a:defRPr>
            </a:lvl2pPr>
            <a:lvl3pPr marL="270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4662000" y="1221600"/>
            <a:ext cx="4122000" cy="3300900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FontTx/>
              <a:buNone/>
              <a:defRPr lang="en-US" dirty="0" smtClean="0">
                <a:solidFill>
                  <a:schemeClr val="tx1"/>
                </a:solidFill>
              </a:defRPr>
            </a:lvl1pPr>
            <a:lvl2pPr marL="135000" indent="-135000">
              <a:buFont typeface="Arial" pitchFamily="34" charset="0"/>
              <a:buChar char="•"/>
              <a:defRPr lang="en-US" dirty="0" smtClean="0">
                <a:solidFill>
                  <a:schemeClr val="tx1"/>
                </a:solidFill>
              </a:defRPr>
            </a:lvl2pPr>
            <a:lvl3pPr marL="270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46662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/ bullets /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662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0000" y="1221600"/>
            <a:ext cx="4122000" cy="3300899"/>
          </a:xfrm>
        </p:spPr>
        <p:txBody>
          <a:bodyPr vert="horz" lIns="0" tIns="0" rIns="0" bIns="0" rtlCol="0">
            <a:noAutofit/>
          </a:bodyPr>
          <a:lstStyle>
            <a:lvl1pPr marL="135000" indent="-1350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/>
              <a:defRPr lang="en-US" dirty="0" smtClean="0">
                <a:solidFill>
                  <a:schemeClr val="tx1"/>
                </a:solidFill>
              </a:defRPr>
            </a:lvl1pPr>
            <a:lvl2pPr marL="270000" indent="-135000">
              <a:spcBef>
                <a:spcPts val="360"/>
              </a:spcBef>
              <a:buFont typeface="Courier New" pitchFamily="49" charset="0"/>
              <a:buChar char="-"/>
              <a:defRPr lang="en-US" dirty="0" smtClean="0">
                <a:solidFill>
                  <a:schemeClr val="tx1"/>
                </a:solidFill>
              </a:defRPr>
            </a:lvl2pPr>
            <a:lvl3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4662000" y="1221600"/>
            <a:ext cx="4122000" cy="3300899"/>
          </a:xfrm>
        </p:spPr>
        <p:txBody>
          <a:bodyPr vert="horz" lIns="0" tIns="0" rIns="0" bIns="0" rtlCol="0">
            <a:noAutofit/>
          </a:bodyPr>
          <a:lstStyle>
            <a:lvl1pPr marL="135000" indent="-1350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/>
              <a:defRPr lang="en-US" dirty="0" smtClean="0">
                <a:solidFill>
                  <a:schemeClr val="tx1"/>
                </a:solidFill>
              </a:defRPr>
            </a:lvl1pPr>
            <a:lvl2pPr marL="270000" indent="-135000">
              <a:spcBef>
                <a:spcPts val="360"/>
              </a:spcBef>
              <a:buFont typeface="Courier New" pitchFamily="49" charset="0"/>
              <a:buChar char="-"/>
              <a:tabLst>
                <a:tab pos="270000" algn="l"/>
              </a:tabLst>
              <a:defRPr lang="en-US" dirty="0" smtClean="0">
                <a:solidFill>
                  <a:schemeClr val="tx1"/>
                </a:solidFill>
              </a:defRPr>
            </a:lvl2pPr>
            <a:lvl3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/>
            </a:lvl5pPr>
            <a:lvl9pPr>
              <a:tabLst>
                <a:tab pos="405000" algn="l"/>
              </a:tabLs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4980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/ list /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662000" y="985500"/>
            <a:ext cx="4122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1220400"/>
            <a:ext cx="4122000" cy="33021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4662000" y="1220400"/>
            <a:ext cx="4122000" cy="33021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95441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Lond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8143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defRPr/>
            </a:pP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10 Old Bailey, London EC4M 7NG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United Kingdom</a:t>
            </a: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+44 20 7826 4700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+44 20 7826 4799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</a:t>
            </a:r>
            <a:r>
              <a:rPr lang="en-GB" sz="1500" b="0" dirty="0" err="1">
                <a:solidFill>
                  <a:srgbClr val="000000"/>
                </a:solidFill>
                <a:cs typeface="Arial" pitchFamily="34" charset="0"/>
              </a:rPr>
              <a:t>www.gold.org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9" name="Picture 8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470"/>
            <a:ext cx="1466850" cy="405765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340949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 dirty="0">
                <a:solidFill>
                  <a:srgbClr val="0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39640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New Y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Trust Services, LLC</a:t>
            </a:r>
          </a:p>
          <a:p>
            <a:pPr>
              <a:lnSpc>
                <a:spcPts val="1650"/>
              </a:lnSpc>
              <a:defRPr/>
            </a:pPr>
            <a:r>
              <a:rPr lang="en-AU" sz="1500" b="0" dirty="0">
                <a:solidFill>
                  <a:srgbClr val="000000"/>
                </a:solidFill>
                <a:cs typeface="Arial" pitchFamily="34" charset="0"/>
              </a:rPr>
              <a:t>510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 Madison Avenue, </a:t>
            </a:r>
            <a:r>
              <a:rPr lang="en-AU" sz="1500" b="0" dirty="0">
                <a:solidFill>
                  <a:srgbClr val="000000"/>
                </a:solidFill>
                <a:cs typeface="Arial" pitchFamily="34" charset="0"/>
              </a:rPr>
              <a:t>9th Floor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New York, NY </a:t>
            </a:r>
            <a:r>
              <a:rPr lang="en-AU" sz="1500" b="0" dirty="0">
                <a:solidFill>
                  <a:srgbClr val="000000"/>
                </a:solidFill>
                <a:cs typeface="Arial" pitchFamily="34" charset="0"/>
              </a:rPr>
              <a:t>10022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, United States of America</a:t>
            </a: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+1 212 317 3800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+1 212 688 0410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</a:t>
            </a:r>
            <a:r>
              <a:rPr lang="en-GB" sz="1350" b="0" dirty="0">
                <a:solidFill>
                  <a:srgbClr val="000000"/>
                </a:solidFill>
              </a:rPr>
              <a:t>www.gold.org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8" name="Picture 7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501"/>
            <a:ext cx="1465200" cy="40530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 dirty="0">
                <a:solidFill>
                  <a:srgbClr val="0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8101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8424000" cy="3537000"/>
          </a:xfrm>
        </p:spPr>
        <p:txBody>
          <a:bodyPr/>
          <a:lstStyle>
            <a:lvl1pPr>
              <a:tabLst>
                <a:tab pos="135000" algn="l"/>
                <a:tab pos="270000" algn="l"/>
                <a:tab pos="405000" algn="l"/>
              </a:tabLst>
              <a:defRPr/>
            </a:lvl1pPr>
            <a:lvl2pPr>
              <a:tabLst/>
              <a:defRPr/>
            </a:lvl2pPr>
            <a:lvl3pPr>
              <a:tabLst/>
              <a:defRPr/>
            </a:lvl3pPr>
            <a:lvl4pPr>
              <a:tabLst/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32570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Singap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defRPr/>
            </a:pP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9 Raffles Place, Level 57, Republic Plaza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Singapore 048619, Republic of Singapore</a:t>
            </a: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+65 6823 1510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+65 6823 1410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</a:t>
            </a:r>
            <a:r>
              <a:rPr lang="en-GB" sz="1500" b="0" dirty="0" err="1">
                <a:solidFill>
                  <a:srgbClr val="000000"/>
                </a:solidFill>
                <a:cs typeface="Arial" pitchFamily="34" charset="0"/>
              </a:rPr>
              <a:t>www.gold.org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8" name="Picture 7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501"/>
            <a:ext cx="1465200" cy="40530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 dirty="0">
                <a:solidFill>
                  <a:srgbClr val="0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56433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Beij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</a:rPr>
              <a:t>Unit 1106, 11th Floor, Raffles City Beijing Office Tower 1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 err="1">
                <a:solidFill>
                  <a:srgbClr val="000000"/>
                </a:solidFill>
              </a:rPr>
              <a:t>Dongzhimen</a:t>
            </a:r>
            <a:r>
              <a:rPr lang="en-GB" sz="1500" b="0" dirty="0">
                <a:solidFill>
                  <a:srgbClr val="000000"/>
                </a:solidFill>
              </a:rPr>
              <a:t> South Street, </a:t>
            </a:r>
            <a:r>
              <a:rPr lang="en-GB" sz="1500" b="0" dirty="0" err="1">
                <a:solidFill>
                  <a:srgbClr val="000000"/>
                </a:solidFill>
              </a:rPr>
              <a:t>Dongcheng</a:t>
            </a:r>
            <a:r>
              <a:rPr lang="en-GB" sz="1500" b="0" dirty="0">
                <a:solidFill>
                  <a:srgbClr val="000000"/>
                </a:solidFill>
              </a:rPr>
              <a:t> District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>
                <a:solidFill>
                  <a:srgbClr val="000000"/>
                </a:solidFill>
              </a:rPr>
              <a:t>100007 Beijing, People’s Republic of China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+86 10 6515 8811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+86 10 6522 7587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www.gold.org</a:t>
            </a:r>
          </a:p>
        </p:txBody>
      </p:sp>
      <p:pic>
        <p:nvPicPr>
          <p:cNvPr id="5" name="Picture 4" descr="WGC-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387835"/>
            <a:ext cx="1465200" cy="537366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>
                <a:solidFill>
                  <a:srgbClr val="000000"/>
                </a:solidFill>
              </a:rPr>
              <a:t>Thank you</a:t>
            </a:r>
            <a:endParaRPr lang="en-GB" sz="19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65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Shangh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</a:rPr>
              <a:t>Unit 1610-1611, 16th Floor, Plaza 66, Tower 2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>
                <a:solidFill>
                  <a:srgbClr val="000000"/>
                </a:solidFill>
              </a:rPr>
              <a:t>1266 Nanjing Road (West)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>
                <a:solidFill>
                  <a:srgbClr val="000000"/>
                </a:solidFill>
              </a:rPr>
              <a:t>200040 Shanghai, People’s Republic of China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+86 21 6289 2111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+86 21 6289 3222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www.gold.org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>
                <a:solidFill>
                  <a:srgbClr val="000000"/>
                </a:solidFill>
              </a:rPr>
              <a:t>Thank you</a:t>
            </a:r>
            <a:endParaRPr lang="en-GB" sz="1950" dirty="0">
              <a:solidFill>
                <a:srgbClr val="000000"/>
              </a:solidFill>
            </a:endParaRPr>
          </a:p>
        </p:txBody>
      </p:sp>
      <p:pic>
        <p:nvPicPr>
          <p:cNvPr id="6" name="Picture 5" descr="WGC-C_POS_72dpi_RGB_GOL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4387835"/>
            <a:ext cx="1465200" cy="53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53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Toky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</a:rPr>
              <a:t>Shin Aoyama Building, East 19F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>
                <a:solidFill>
                  <a:srgbClr val="000000"/>
                </a:solidFill>
              </a:rPr>
              <a:t>1-1-1 Minami Aoyama, Minato-</a:t>
            </a:r>
            <a:r>
              <a:rPr lang="en-GB" sz="1500" b="0" dirty="0" err="1">
                <a:solidFill>
                  <a:srgbClr val="000000"/>
                </a:solidFill>
              </a:rPr>
              <a:t>ku</a:t>
            </a:r>
            <a:r>
              <a:rPr lang="en-GB" sz="1500" b="0" dirty="0">
                <a:solidFill>
                  <a:srgbClr val="000000"/>
                </a:solidFill>
              </a:rPr>
              <a:t> 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>
                <a:solidFill>
                  <a:srgbClr val="000000"/>
                </a:solidFill>
              </a:rPr>
              <a:t>Tokyo 107-0062, Japan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+81 3 3402 4811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+81 3 3423 3803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www.gold.org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>
                <a:solidFill>
                  <a:srgbClr val="000000"/>
                </a:solidFill>
              </a:rPr>
              <a:t>Thank you</a:t>
            </a:r>
            <a:endParaRPr lang="en-GB" sz="1950" dirty="0">
              <a:solidFill>
                <a:srgbClr val="000000"/>
              </a:solidFill>
            </a:endParaRPr>
          </a:p>
        </p:txBody>
      </p:sp>
      <p:pic>
        <p:nvPicPr>
          <p:cNvPr id="9" name="Picture 8" descr="WGC_POS_72dpi_RGB_GOL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4522501"/>
            <a:ext cx="1465200" cy="40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48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Mumb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</a:rPr>
              <a:t>B-6/3, 6th floor, </a:t>
            </a:r>
            <a:r>
              <a:rPr lang="en-GB" sz="1500" b="0" dirty="0" err="1">
                <a:solidFill>
                  <a:srgbClr val="000000"/>
                </a:solidFill>
              </a:rPr>
              <a:t>Laxmi</a:t>
            </a:r>
            <a:r>
              <a:rPr lang="en-GB" sz="1500" b="0" dirty="0">
                <a:solidFill>
                  <a:srgbClr val="000000"/>
                </a:solidFill>
              </a:rPr>
              <a:t> Towers, C-25 </a:t>
            </a:r>
            <a:r>
              <a:rPr lang="en-GB" sz="1500" b="0" dirty="0" err="1">
                <a:solidFill>
                  <a:srgbClr val="000000"/>
                </a:solidFill>
              </a:rPr>
              <a:t>Bandra</a:t>
            </a:r>
            <a:r>
              <a:rPr lang="en-GB" sz="1500" b="0" dirty="0">
                <a:solidFill>
                  <a:srgbClr val="000000"/>
                </a:solidFill>
              </a:rPr>
              <a:t> </a:t>
            </a:r>
            <a:r>
              <a:rPr lang="en-GB" sz="1500" b="0" dirty="0" err="1">
                <a:solidFill>
                  <a:srgbClr val="000000"/>
                </a:solidFill>
              </a:rPr>
              <a:t>Kurla</a:t>
            </a:r>
            <a:r>
              <a:rPr lang="en-GB" sz="1500" b="0" dirty="0">
                <a:solidFill>
                  <a:srgbClr val="000000"/>
                </a:solidFill>
              </a:rPr>
              <a:t> Complex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 err="1">
                <a:solidFill>
                  <a:srgbClr val="000000"/>
                </a:solidFill>
              </a:rPr>
              <a:t>Bandra</a:t>
            </a:r>
            <a:r>
              <a:rPr lang="en-GB" sz="1500" b="0" dirty="0">
                <a:solidFill>
                  <a:srgbClr val="000000"/>
                </a:solidFill>
              </a:rPr>
              <a:t> (East), Mumbai 400051, India 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+91 22 6157 9100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+91 22 6157 9199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www.gold.org</a:t>
            </a:r>
          </a:p>
        </p:txBody>
      </p:sp>
      <p:pic>
        <p:nvPicPr>
          <p:cNvPr id="8" name="Picture 7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501"/>
            <a:ext cx="1465200" cy="40530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>
                <a:solidFill>
                  <a:srgbClr val="000000"/>
                </a:solidFill>
              </a:rPr>
              <a:t>Thank you</a:t>
            </a:r>
            <a:endParaRPr lang="en-GB" sz="19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728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henn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 txBox="1">
            <a:spLocks/>
          </p:cNvSpPr>
          <p:nvPr/>
        </p:nvSpPr>
        <p:spPr>
          <a:xfrm>
            <a:off x="360000" y="1007100"/>
            <a:ext cx="8424000" cy="2483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>
              <a:buNone/>
              <a:defRPr b="1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lnSpc>
                <a:spcPts val="1650"/>
              </a:lnSpc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World Gold Council</a:t>
            </a:r>
          </a:p>
          <a:p>
            <a:pPr>
              <a:lnSpc>
                <a:spcPts val="1650"/>
              </a:lnSpc>
              <a:spcAft>
                <a:spcPts val="600"/>
              </a:spcAft>
              <a:defRPr/>
            </a:pPr>
            <a:r>
              <a:rPr lang="en-GB" sz="1500" b="0" dirty="0">
                <a:solidFill>
                  <a:srgbClr val="000000"/>
                </a:solidFill>
              </a:rPr>
              <a:t>2B Alexander Square, 34/35 </a:t>
            </a:r>
            <a:r>
              <a:rPr lang="en-GB" sz="1500" b="0" dirty="0" err="1">
                <a:solidFill>
                  <a:srgbClr val="000000"/>
                </a:solidFill>
              </a:rPr>
              <a:t>Sardar</a:t>
            </a:r>
            <a:r>
              <a:rPr lang="en-GB" sz="1500" b="0" dirty="0">
                <a:solidFill>
                  <a:srgbClr val="000000"/>
                </a:solidFill>
              </a:rPr>
              <a:t> Patel Road</a:t>
            </a:r>
            <a:br>
              <a:rPr lang="en-GB" sz="1500" b="0" dirty="0">
                <a:solidFill>
                  <a:srgbClr val="000000"/>
                </a:solidFill>
              </a:rPr>
            </a:br>
            <a:r>
              <a:rPr lang="en-GB" sz="1500" b="0" dirty="0" err="1">
                <a:solidFill>
                  <a:srgbClr val="000000"/>
                </a:solidFill>
              </a:rPr>
              <a:t>Guindy</a:t>
            </a:r>
            <a:r>
              <a:rPr lang="en-GB" sz="1500" b="0" dirty="0">
                <a:solidFill>
                  <a:srgbClr val="000000"/>
                </a:solidFill>
              </a:rPr>
              <a:t>, Chennai 600032, India  </a:t>
            </a:r>
            <a:endParaRPr lang="en-GB" sz="1500" b="0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ts val="1650"/>
              </a:lnSpc>
              <a:tabLst>
                <a:tab pos="335756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+91 44 2230 0083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F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+91 44 2230 0086</a:t>
            </a:r>
          </a:p>
          <a:p>
            <a:pPr>
              <a:lnSpc>
                <a:spcPts val="1650"/>
              </a:lnSpc>
              <a:tabLst>
                <a:tab pos="337500" algn="l"/>
              </a:tabLst>
              <a:defRPr/>
            </a:pPr>
            <a:r>
              <a:rPr lang="en-GB" sz="1500" dirty="0">
                <a:solidFill>
                  <a:srgbClr val="000000"/>
                </a:solidFill>
                <a:cs typeface="Arial" pitchFamily="34" charset="0"/>
              </a:rPr>
              <a:t>W</a:t>
            </a:r>
            <a:r>
              <a:rPr lang="en-GB" sz="1500" b="0" dirty="0">
                <a:solidFill>
                  <a:srgbClr val="000000"/>
                </a:solidFill>
                <a:cs typeface="Arial" pitchFamily="34" charset="0"/>
              </a:rPr>
              <a:t>	www.gold.org</a:t>
            </a:r>
          </a:p>
        </p:txBody>
      </p:sp>
      <p:pic>
        <p:nvPicPr>
          <p:cNvPr id="8" name="Picture 7" descr="WG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522501"/>
            <a:ext cx="1465200" cy="40530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40950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>
                <a:solidFill>
                  <a:srgbClr val="000000"/>
                </a:solidFill>
              </a:rPr>
              <a:t>Thank you</a:t>
            </a:r>
            <a:endParaRPr lang="en-GB" sz="19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85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/ 10p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3384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 dirty="0">
                <a:solidFill>
                  <a:srgbClr val="000000"/>
                </a:solidFill>
              </a:rPr>
              <a:t>Disclaimer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1003763"/>
            <a:ext cx="8424863" cy="3520800"/>
          </a:xfrm>
        </p:spPr>
        <p:txBody>
          <a:bodyPr/>
          <a:lstStyle>
            <a:lvl1pPr>
              <a:spcBef>
                <a:spcPts val="450"/>
              </a:spcBef>
              <a:spcAft>
                <a:spcPts val="0"/>
              </a:spcAft>
              <a:defRPr sz="750"/>
            </a:lvl1pPr>
            <a:lvl2pPr>
              <a:spcBef>
                <a:spcPts val="300"/>
              </a:spcBef>
              <a:defRPr sz="750"/>
            </a:lvl2pPr>
            <a:lvl3pPr>
              <a:defRPr sz="750"/>
            </a:lvl3pPr>
            <a:lvl4pPr>
              <a:defRPr sz="750"/>
            </a:lvl4pPr>
            <a:lvl5pPr>
              <a:defRPr sz="750"/>
            </a:lvl5pPr>
            <a:lvl6pPr>
              <a:defRPr sz="750">
                <a:latin typeface="Arial" pitchFamily="34" charset="0"/>
                <a:cs typeface="Arial" pitchFamily="34" charset="0"/>
              </a:defRPr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en-GB" noProof="0" dirty="0"/>
              <a:t>Click to type your disclaimer here</a:t>
            </a:r>
          </a:p>
        </p:txBody>
      </p:sp>
    </p:spTree>
    <p:extLst>
      <p:ext uri="{BB962C8B-B14F-4D97-AF65-F5344CB8AC3E}">
        <p14:creationId xmlns:p14="http://schemas.microsoft.com/office/powerpoint/2010/main" val="4027106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/ 20p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spcBef>
                <a:spcPct val="0"/>
              </a:spcBef>
              <a:buNone/>
              <a:defRPr sz="2600" b="1"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z="1950" dirty="0">
                <a:solidFill>
                  <a:srgbClr val="000000"/>
                </a:solidFill>
              </a:rPr>
              <a:t>Disclaimer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985665"/>
            <a:ext cx="8424000" cy="3537000"/>
          </a:xfrm>
        </p:spPr>
        <p:txBody>
          <a:bodyPr/>
          <a:lstStyle>
            <a:lvl1pPr>
              <a:spcBef>
                <a:spcPts val="900"/>
              </a:spcBef>
              <a:spcAft>
                <a:spcPts val="0"/>
              </a:spcAft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>
                <a:latin typeface="Arial" pitchFamily="34" charset="0"/>
                <a:cs typeface="Arial" pitchFamily="34" charset="0"/>
              </a:defRPr>
            </a:lvl4pPr>
            <a:lvl5pPr>
              <a:defRPr sz="1500"/>
            </a:lvl5pPr>
            <a:lvl6pPr>
              <a:defRPr sz="1500"/>
            </a:lvl6pPr>
          </a:lstStyle>
          <a:p>
            <a:pPr lvl="0"/>
            <a:r>
              <a:rPr lang="en-GB" noProof="0" dirty="0"/>
              <a:t>Click to type your disclaimer here</a:t>
            </a:r>
          </a:p>
        </p:txBody>
      </p:sp>
    </p:spTree>
    <p:extLst>
      <p:ext uri="{BB962C8B-B14F-4D97-AF65-F5344CB8AC3E}">
        <p14:creationId xmlns:p14="http://schemas.microsoft.com/office/powerpoint/2010/main" val="2753657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 numCol="2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Freihandform 6"/>
          <p:cNvSpPr/>
          <p:nvPr userDrawn="1"/>
        </p:nvSpPr>
        <p:spPr>
          <a:xfrm>
            <a:off x="8388000" y="4387500"/>
            <a:ext cx="756000" cy="756000"/>
          </a:xfrm>
          <a:custGeom>
            <a:avLst/>
            <a:gdLst>
              <a:gd name="connsiteX0" fmla="*/ 756000 w 756000"/>
              <a:gd name="connsiteY0" fmla="*/ 0 h 756000"/>
              <a:gd name="connsiteX1" fmla="*/ 756000 w 756000"/>
              <a:gd name="connsiteY1" fmla="*/ 756000 h 756000"/>
              <a:gd name="connsiteX2" fmla="*/ 0 w 756000"/>
              <a:gd name="connsiteY2" fmla="*/ 756000 h 756000"/>
              <a:gd name="connsiteX3" fmla="*/ 756000 w 756000"/>
              <a:gd name="connsiteY3" fmla="*/ 0 h 7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000" h="756000">
                <a:moveTo>
                  <a:pt x="756000" y="0"/>
                </a:moveTo>
                <a:lnTo>
                  <a:pt x="756000" y="756000"/>
                </a:lnTo>
                <a:lnTo>
                  <a:pt x="0" y="756000"/>
                </a:lnTo>
                <a:cubicBezTo>
                  <a:pt x="417527" y="756000"/>
                  <a:pt x="756000" y="417527"/>
                  <a:pt x="75600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9" name="Textfeld 13"/>
          <p:cNvSpPr txBox="1"/>
          <p:nvPr userDrawn="1"/>
        </p:nvSpPr>
        <p:spPr>
          <a:xfrm>
            <a:off x="6768244" y="4623979"/>
            <a:ext cx="1943955" cy="18068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US" sz="750" b="1" kern="1000" spc="8" dirty="0">
                <a:solidFill>
                  <a:srgbClr val="0F4430"/>
                </a:solidFill>
              </a:rPr>
              <a:t>An MKS PAMP GROUP Company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1800" y="4561814"/>
            <a:ext cx="8280400" cy="0"/>
          </a:xfrm>
          <a:prstGeom prst="line">
            <a:avLst/>
          </a:prstGeom>
          <a:ln w="635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4135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1150938" y="950913"/>
            <a:ext cx="6553200" cy="3276600"/>
          </a:xfrm>
        </p:spPr>
        <p:txBody>
          <a:bodyPr numCol="2"/>
          <a:lstStyle>
            <a:lvl1pPr marL="324000" indent="-324000">
              <a:buClr>
                <a:schemeClr val="tx2"/>
              </a:buClr>
              <a:buFont typeface="+mj-lt"/>
              <a:buAutoNum type="arabicPeriod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48000" indent="-324000">
              <a:spcBef>
                <a:spcPts val="0"/>
              </a:spcBef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4" name="Picture 3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8343E251-7A92-4F15-8EA7-D4415174A0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84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/ Ch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GC-C_POS_72dpi_RGB_GOL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4387835"/>
            <a:ext cx="1465200" cy="53736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42000" y="956465"/>
            <a:ext cx="8442000" cy="302400"/>
          </a:xfrm>
        </p:spPr>
        <p:txBody>
          <a:bodyPr lIns="0" tIns="0" rIns="0" bIns="0" anchor="t" anchorCtr="0">
            <a:noAutofit/>
          </a:bodyPr>
          <a:lstStyle>
            <a:lvl1pPr>
              <a:defRPr sz="225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707071"/>
            <a:ext cx="8424000" cy="30240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350" b="1" baseline="0">
                <a:solidFill>
                  <a:srgbClr val="A3916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3pPr>
            <a:lvl4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4pPr>
            <a:lvl5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5pPr>
            <a:lvl6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</a:defRPr>
            </a:lvl6pPr>
            <a:lvl7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7pPr>
            <a:lvl8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8pPr>
            <a:lvl9pPr marL="0" indent="0" algn="l">
              <a:spcBef>
                <a:spcPts val="0"/>
              </a:spcBef>
              <a:buNone/>
              <a:defRPr sz="13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noProof="0" dirty="0"/>
              <a:t>Presented by Name Surname | 00 Month Year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643878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1000" y="4797708"/>
            <a:ext cx="316800" cy="135000"/>
          </a:xfrm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0D476EB7-AE45-48B9-801C-C2B9701C3E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56003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1800" y="3186001"/>
            <a:ext cx="7272338" cy="483512"/>
          </a:xfrm>
        </p:spPr>
        <p:txBody>
          <a:bodyPr/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31800" y="3669513"/>
            <a:ext cx="7272338" cy="542487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Presentation Subtitle</a:t>
            </a:r>
          </a:p>
        </p:txBody>
      </p:sp>
      <p:sp>
        <p:nvSpPr>
          <p:cNvPr id="7" name="Freihandform 6"/>
          <p:cNvSpPr/>
          <p:nvPr userDrawn="1"/>
        </p:nvSpPr>
        <p:spPr>
          <a:xfrm>
            <a:off x="8388000" y="4387500"/>
            <a:ext cx="756000" cy="756000"/>
          </a:xfrm>
          <a:custGeom>
            <a:avLst/>
            <a:gdLst>
              <a:gd name="connsiteX0" fmla="*/ 756000 w 756000"/>
              <a:gd name="connsiteY0" fmla="*/ 0 h 756000"/>
              <a:gd name="connsiteX1" fmla="*/ 756000 w 756000"/>
              <a:gd name="connsiteY1" fmla="*/ 756000 h 756000"/>
              <a:gd name="connsiteX2" fmla="*/ 0 w 756000"/>
              <a:gd name="connsiteY2" fmla="*/ 756000 h 756000"/>
              <a:gd name="connsiteX3" fmla="*/ 756000 w 756000"/>
              <a:gd name="connsiteY3" fmla="*/ 0 h 7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000" h="756000">
                <a:moveTo>
                  <a:pt x="756000" y="0"/>
                </a:moveTo>
                <a:lnTo>
                  <a:pt x="756000" y="756000"/>
                </a:lnTo>
                <a:lnTo>
                  <a:pt x="0" y="756000"/>
                </a:lnTo>
                <a:cubicBezTo>
                  <a:pt x="417527" y="756000"/>
                  <a:pt x="756000" y="417527"/>
                  <a:pt x="75600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9144000" cy="3076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624638" cy="3076575"/>
          </a:xfrm>
          <a:solidFill>
            <a:schemeClr val="bg2"/>
          </a:solidFill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0" y="4212000"/>
            <a:ext cx="7272338" cy="26828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Location, DD Month 20YY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6768244" y="4623978"/>
            <a:ext cx="1943955" cy="18068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US" sz="1000" b="1" kern="1000" cap="none" spc="10" baseline="0" noProof="0" dirty="0">
                <a:solidFill>
                  <a:schemeClr val="tx2"/>
                </a:solidFill>
              </a:rPr>
              <a:t>An MKS PAMP GROUP Company</a:t>
            </a:r>
          </a:p>
        </p:txBody>
      </p:sp>
      <p:pic>
        <p:nvPicPr>
          <p:cNvPr id="11" name="Grafik 10" descr="MMTC_RGB AUFBEREITET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90000" y="339502"/>
            <a:ext cx="1166052" cy="11665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 numCol="2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7" name="Picture 6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80904303-40FE-413C-BEFE-0FBDB29A3A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1150938" y="950913"/>
            <a:ext cx="3097212" cy="3277021"/>
          </a:xfrm>
        </p:spPr>
        <p:txBody>
          <a:bodyPr numCol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4608513" y="987425"/>
            <a:ext cx="4103687" cy="3132138"/>
          </a:xfrm>
          <a:solidFill>
            <a:schemeClr val="bg2"/>
          </a:solidFill>
        </p:spPr>
        <p:txBody>
          <a:bodyPr numCol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pic>
        <p:nvPicPr>
          <p:cNvPr id="7" name="Picture 6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2A8B9282-BAB0-4BDE-ADB7-FA8AAFBA46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431800" y="987425"/>
            <a:ext cx="4103688" cy="3132138"/>
          </a:xfrm>
          <a:solidFill>
            <a:schemeClr val="bg2"/>
          </a:solidFill>
        </p:spPr>
        <p:txBody>
          <a:bodyPr numCol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4"/>
          </p:nvPr>
        </p:nvSpPr>
        <p:spPr>
          <a:xfrm>
            <a:off x="4608513" y="987425"/>
            <a:ext cx="4103687" cy="3132138"/>
          </a:xfrm>
          <a:solidFill>
            <a:schemeClr val="bg2"/>
          </a:solidFill>
        </p:spPr>
        <p:txBody>
          <a:bodyPr numCol="1" spcCol="7200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pic>
        <p:nvPicPr>
          <p:cNvPr id="7" name="Picture 6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3C5D5663-8400-45EB-A938-7E0A7375C6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936001" y="915565"/>
            <a:ext cx="6768137" cy="3312369"/>
          </a:xfrm>
        </p:spPr>
        <p:txBody>
          <a:bodyPr numCol="1"/>
          <a:lstStyle>
            <a:lvl1pPr>
              <a:spcBef>
                <a:spcPts val="0"/>
              </a:spcBef>
              <a:defRPr sz="3200">
                <a:latin typeface="+mj-lt"/>
              </a:defRPr>
            </a:lvl1pPr>
            <a:lvl2pPr marL="4608000">
              <a:defRPr i="1">
                <a:solidFill>
                  <a:schemeClr val="tx2"/>
                </a:solidFill>
              </a:defRPr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pic>
        <p:nvPicPr>
          <p:cNvPr id="7" name="Picture 6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1C9F88BA-DD7E-40CB-95DC-B7272A1569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8424000" cy="3537000"/>
          </a:xfrm>
        </p:spPr>
        <p:txBody>
          <a:bodyPr/>
          <a:lstStyle>
            <a:lvl1pPr>
              <a:tabLst>
                <a:tab pos="135000" algn="l"/>
                <a:tab pos="270000" algn="l"/>
                <a:tab pos="405000" algn="l"/>
              </a:tabLst>
              <a:defRPr/>
            </a:lvl1pPr>
            <a:lvl2pPr>
              <a:tabLst/>
              <a:defRPr/>
            </a:lvl2pPr>
            <a:lvl3pPr>
              <a:tabLst/>
              <a:defRPr/>
            </a:lvl3pPr>
            <a:lvl4pPr>
              <a:tabLst/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6" name="Picture 5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04ABBB0F-8868-4251-9447-BCAEEFA290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1978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Optum_RGB_PP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71450"/>
            <a:ext cx="2157413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Optum_ColorBand-0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56423"/>
            <a:ext cx="9144000" cy="82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362201" y="4730353"/>
            <a:ext cx="2741613" cy="108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buClr>
                <a:srgbClr val="D45D00"/>
              </a:buClr>
            </a:pPr>
            <a:endParaRPr lang="en-US" sz="750">
              <a:solidFill>
                <a:srgbClr val="63666A"/>
              </a:solidFill>
            </a:endParaRPr>
          </a:p>
        </p:txBody>
      </p:sp>
      <p:pic>
        <p:nvPicPr>
          <p:cNvPr id="7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492919"/>
            <a:ext cx="3086100" cy="221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4086225"/>
            <a:ext cx="6096000" cy="257175"/>
          </a:xfrm>
        </p:spPr>
        <p:txBody>
          <a:bodyPr anchor="t"/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4343400"/>
            <a:ext cx="4800600" cy="410766"/>
          </a:xfrm>
        </p:spPr>
        <p:txBody>
          <a:bodyPr/>
          <a:lstStyle>
            <a:lvl1pPr>
              <a:spcAft>
                <a:spcPct val="0"/>
              </a:spcAft>
              <a:defRPr sz="900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D8CDF771-95B6-4E0D-A325-C9DEA419D2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517134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62824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0790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ivider-slide-bg_RGB_transparent_we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3140" y="878681"/>
            <a:ext cx="5640861" cy="4264819"/>
          </a:xfrm>
          <a:prstGeom prst="rect">
            <a:avLst/>
          </a:prstGeom>
        </p:spPr>
      </p:pic>
      <p:pic>
        <p:nvPicPr>
          <p:cNvPr id="8" name="Picture 7" descr="Divider-slide-bg_RGB_transparent_we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03140" y="878681"/>
            <a:ext cx="5640861" cy="4264819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5288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742951"/>
            <a:ext cx="4037013" cy="378380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742951"/>
            <a:ext cx="4038600" cy="378380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94764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637934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73380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6529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94634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05400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20263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114301"/>
            <a:ext cx="2057400" cy="44124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114301"/>
            <a:ext cx="6019800" cy="44124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57006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8424000" cy="3537000"/>
          </a:xfrm>
        </p:spPr>
        <p:txBody>
          <a:bodyPr/>
          <a:lstStyle>
            <a:lvl1pPr>
              <a:tabLst>
                <a:tab pos="135000" algn="l"/>
                <a:tab pos="270000" algn="l"/>
                <a:tab pos="405000" algn="l"/>
              </a:tabLst>
              <a:defRPr/>
            </a:lvl1pPr>
            <a:lvl2pPr>
              <a:tabLst/>
              <a:defRPr/>
            </a:lvl2pPr>
            <a:lvl3pPr>
              <a:tabLst/>
              <a:defRPr/>
            </a:lvl3pPr>
            <a:lvl4pPr>
              <a:tabLst/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8417054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1150938" y="950913"/>
            <a:ext cx="6553200" cy="3276600"/>
          </a:xfrm>
        </p:spPr>
        <p:txBody>
          <a:bodyPr numCol="2"/>
          <a:lstStyle>
            <a:lvl1pPr marL="324000" indent="-324000">
              <a:buClr>
                <a:schemeClr val="tx2"/>
              </a:buClr>
              <a:buFont typeface="+mj-lt"/>
              <a:buAutoNum type="arabicPeriod"/>
              <a:defRPr/>
            </a:lvl1pPr>
            <a:lvl2pPr marL="648000" indent="-324000">
              <a:spcBef>
                <a:spcPts val="0"/>
              </a:spcBef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8888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ation / gol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2000" y="965009"/>
            <a:ext cx="8442000" cy="355860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900"/>
              </a:spcAft>
              <a:buNone/>
              <a:defRPr sz="1950" b="1">
                <a:solidFill>
                  <a:srgbClr val="A39161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rgbClr val="A39161"/>
                </a:solidFill>
              </a:defRPr>
            </a:lvl2pPr>
            <a:lvl3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rgbClr val="A39161"/>
                </a:solidFill>
              </a:defRPr>
            </a:lvl3pPr>
            <a:lvl4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4pPr>
            <a:lvl5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rgbClr val="A39161"/>
                </a:solidFill>
              </a:defRPr>
            </a:lvl5pPr>
            <a:lvl6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rgbClr val="A39161"/>
                </a:solidFill>
              </a:defRPr>
            </a:lvl6pPr>
            <a:lvl7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rgbClr val="A39161"/>
                </a:solidFill>
                <a:latin typeface="Arial" pitchFamily="34" charset="0"/>
                <a:cs typeface="Arial" pitchFamily="34" charset="0"/>
              </a:defRPr>
            </a:lvl7pPr>
            <a:lvl8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rgbClr val="A39161"/>
                </a:solidFill>
              </a:defRPr>
            </a:lvl8pPr>
            <a:lvl9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rgbClr val="A3916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3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 / bw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2000" y="965009"/>
            <a:ext cx="8442000" cy="355860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900"/>
              </a:spcAft>
              <a:buNone/>
              <a:defRPr sz="195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0" indent="0">
              <a:spcBef>
                <a:spcPts val="0"/>
              </a:spcBef>
              <a:spcAft>
                <a:spcPts val="600"/>
              </a:spcAft>
              <a:buNone/>
              <a:defRPr sz="1950" b="1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95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03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985500"/>
            <a:ext cx="8424000" cy="3537000"/>
          </a:xfrm>
        </p:spPr>
        <p:txBody>
          <a:bodyPr/>
          <a:lstStyle>
            <a:lvl1pPr marL="135000" indent="-135000">
              <a:spcBef>
                <a:spcPts val="600"/>
              </a:spcBef>
              <a:buFont typeface="Arial" pitchFamily="34" charset="0"/>
              <a:buChar char="•"/>
              <a:tabLst/>
              <a:defRPr/>
            </a:lvl1pPr>
            <a:lvl2pPr marL="270000" indent="-135731">
              <a:spcBef>
                <a:spcPts val="360"/>
              </a:spcBef>
              <a:buFont typeface="Courier New" pitchFamily="49" charset="0"/>
              <a:buChar char="-"/>
              <a:tabLst/>
              <a:defRPr/>
            </a:lvl2pPr>
            <a:lvl3pPr marL="405000">
              <a:spcBef>
                <a:spcPts val="360"/>
              </a:spcBef>
              <a:tabLst/>
              <a:defRPr/>
            </a:lvl3pPr>
            <a:lvl4pPr marL="405000">
              <a:spcBef>
                <a:spcPts val="360"/>
              </a:spcBef>
              <a:defRPr/>
            </a:lvl4pPr>
            <a:lvl5pPr marL="405000">
              <a:spcBef>
                <a:spcPts val="360"/>
              </a:spcBef>
              <a:defRPr/>
            </a:lvl5pPr>
            <a:lvl6pPr marL="405000">
              <a:spcBef>
                <a:spcPts val="360"/>
              </a:spcBef>
              <a:defRPr/>
            </a:lvl6pPr>
            <a:lvl7pPr marL="405000">
              <a:spcBef>
                <a:spcPts val="360"/>
              </a:spcBef>
              <a:defRPr/>
            </a:lvl7pPr>
            <a:lvl8pPr marL="405000">
              <a:spcBef>
                <a:spcPts val="360"/>
              </a:spcBef>
              <a:defRPr/>
            </a:lvl8pPr>
            <a:lvl9pPr marL="405000">
              <a:spcBef>
                <a:spcPts val="360"/>
              </a:spcBef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4600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/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60000" y="985500"/>
            <a:ext cx="8424000" cy="3537000"/>
          </a:xfrm>
        </p:spPr>
        <p:txBody>
          <a:bodyPr/>
          <a:lstStyle>
            <a:lvl1pPr marL="202500" indent="-202500">
              <a:spcBef>
                <a:spcPts val="900"/>
              </a:spcBef>
              <a:spcAft>
                <a:spcPts val="0"/>
              </a:spcAft>
              <a:buFont typeface="+mj-lt"/>
              <a:buAutoNum type="arabicPeriod"/>
              <a:tabLst/>
              <a:defRPr baseline="0">
                <a:solidFill>
                  <a:schemeClr val="tx1"/>
                </a:solidFill>
              </a:defRPr>
            </a:lvl1pPr>
            <a:lvl2pPr marL="337500" indent="-135000">
              <a:buFont typeface="Arial" pitchFamily="34" charset="0"/>
              <a:buChar char="•"/>
              <a:tabLst/>
              <a:defRPr baseline="0"/>
            </a:lvl2pPr>
            <a:lvl3pPr marL="472500" indent="-135731">
              <a:tabLst/>
              <a:defRPr/>
            </a:lvl3pPr>
            <a:lvl4pPr marL="607500">
              <a:tabLst/>
              <a:defRPr/>
            </a:lvl4pPr>
            <a:lvl5pPr marL="607500">
              <a:defRPr/>
            </a:lvl5pPr>
            <a:lvl6pPr marL="607500">
              <a:defRPr/>
            </a:lvl6pPr>
            <a:lvl7pPr marL="607500">
              <a:defRPr/>
            </a:lvl7pPr>
            <a:lvl8pPr marL="607500">
              <a:defRPr/>
            </a:lvl8pPr>
            <a:lvl9pPr marL="607500"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70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/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42000" y="207900"/>
            <a:ext cx="8442000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60000" y="985500"/>
            <a:ext cx="8424000" cy="228600"/>
          </a:xfrm>
        </p:spPr>
        <p:txBody>
          <a:bodyPr/>
          <a:lstStyle>
            <a:lvl1pPr>
              <a:buFontTx/>
              <a:buNone/>
              <a:tabLst/>
              <a:defRPr sz="15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0000" y="1221600"/>
            <a:ext cx="8424000" cy="3300900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900"/>
              </a:spcBef>
              <a:spcAft>
                <a:spcPts val="0"/>
              </a:spcAft>
              <a:buFontTx/>
              <a:buNone/>
              <a:defRPr lang="en-US" dirty="0" smtClean="0">
                <a:solidFill>
                  <a:schemeClr val="tx1"/>
                </a:solidFill>
              </a:defRPr>
            </a:lvl1pPr>
            <a:lvl2pPr marL="135000" indent="-135000">
              <a:buFont typeface="Arial" pitchFamily="34" charset="0"/>
              <a:buChar char="•"/>
              <a:defRPr lang="en-US" dirty="0" smtClean="0">
                <a:solidFill>
                  <a:schemeClr val="tx1"/>
                </a:solidFill>
              </a:defRPr>
            </a:lvl2pPr>
            <a:lvl3pPr marL="270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3pPr>
            <a:lvl4pPr marL="405000" indent="-135000">
              <a:buFont typeface="Courier New" pitchFamily="49" charset="0"/>
              <a:buChar char="-"/>
              <a:defRPr lang="en-US" baseline="0" dirty="0" smtClean="0">
                <a:solidFill>
                  <a:schemeClr val="tx1"/>
                </a:solidFill>
              </a:defRPr>
            </a:lvl4pPr>
            <a:lvl5pPr marL="405000" indent="-135000">
              <a:buFont typeface="Courier New" pitchFamily="49" charset="0"/>
              <a:buChar char="-"/>
              <a:defRPr lang="en-AU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1885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001" y="207900"/>
            <a:ext cx="8445863" cy="302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985499"/>
            <a:ext cx="8424000" cy="3537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0800" y="4805170"/>
            <a:ext cx="3168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4AF95F8-767B-4E5B-A811-8393A81E3C26}" type="slidenum">
              <a:rPr lang="en-GB" smtClean="0">
                <a:solidFill>
                  <a:srgbClr val="000000"/>
                </a:solidFill>
              </a:rPr>
              <a:pPr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00" y="4808146"/>
            <a:ext cx="8100432" cy="13500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7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4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  <p:sldLayoutId id="2147483674" r:id="rId18"/>
    <p:sldLayoutId id="2147483675" r:id="rId19"/>
    <p:sldLayoutId id="2147483676" r:id="rId20"/>
    <p:sldLayoutId id="2147483677" r:id="rId21"/>
    <p:sldLayoutId id="2147483678" r:id="rId22"/>
    <p:sldLayoutId id="2147483679" r:id="rId23"/>
    <p:sldLayoutId id="2147483680" r:id="rId24"/>
    <p:sldLayoutId id="2147483681" r:id="rId25"/>
    <p:sldLayoutId id="2147483682" r:id="rId26"/>
    <p:sldLayoutId id="2147483683" r:id="rId27"/>
    <p:sldLayoutId id="2147483684" r:id="rId28"/>
    <p:sldLayoutId id="2147483699" r:id="rId29"/>
    <p:sldLayoutId id="2147483700" r:id="rId30"/>
    <p:sldLayoutId id="2147483649" r:id="rId31"/>
    <p:sldLayoutId id="2147483650" r:id="rId32"/>
    <p:sldLayoutId id="2147483653" r:id="rId33"/>
    <p:sldLayoutId id="2147483654" r:id="rId34"/>
    <p:sldLayoutId id="2147483655" r:id="rId35"/>
    <p:sldLayoutId id="2147483698" r:id="rId36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95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685800" rtl="0" eaLnBrk="1" latinLnBrk="0" hangingPunct="1">
        <a:spcBef>
          <a:spcPts val="900"/>
        </a:spcBef>
        <a:buFontTx/>
        <a:buNone/>
        <a:tabLst>
          <a:tab pos="135000" algn="l"/>
          <a:tab pos="270000" algn="l"/>
          <a:tab pos="405000" algn="l"/>
        </a:tabLst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35731" indent="-135731" algn="l" defTabSz="685800" rtl="0" eaLnBrk="1" latinLnBrk="0" hangingPunct="1">
        <a:spcBef>
          <a:spcPts val="600"/>
        </a:spcBef>
        <a:buFont typeface="Arial" pitchFamily="34" charset="0"/>
        <a:buChar char="•"/>
        <a:tabLst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70000" indent="-135731" algn="l" defTabSz="685800" rtl="0" eaLnBrk="1" latinLnBrk="0" hangingPunct="1">
        <a:spcBef>
          <a:spcPct val="20000"/>
        </a:spcBef>
        <a:buFont typeface="Courier New" pitchFamily="49" charset="0"/>
        <a:buChar char="-"/>
        <a:tabLst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tabLst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405000" indent="-135000" algn="l" defTabSz="685800" rtl="0" eaLnBrk="1" latinLnBrk="0" hangingPunct="1">
        <a:spcBef>
          <a:spcPct val="20000"/>
        </a:spcBef>
        <a:buFont typeface="Courier New" pitchFamily="49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Optum_RGB_PP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13673"/>
            <a:ext cx="160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114300"/>
            <a:ext cx="8226425" cy="45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742951"/>
            <a:ext cx="8228013" cy="3783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5775" y="4907756"/>
            <a:ext cx="3048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600" b="0">
                <a:solidFill>
                  <a:schemeClr val="tx1"/>
                </a:solidFill>
              </a:defRPr>
            </a:lvl1pPr>
          </a:lstStyle>
          <a:p>
            <a:fld id="{791FA9B3-F169-4BCA-A020-BFF3A5D2FC38}" type="slidenum">
              <a:rPr lang="en-US" smtClean="0">
                <a:solidFill>
                  <a:srgbClr val="63666A"/>
                </a:solidFill>
              </a:rPr>
              <a:pPr/>
              <a:t>‹#›</a:t>
            </a:fld>
            <a:endParaRPr lang="en-US">
              <a:solidFill>
                <a:srgbClr val="63666A"/>
              </a:solidFill>
            </a:endParaRPr>
          </a:p>
        </p:txBody>
      </p:sp>
      <p:sp>
        <p:nvSpPr>
          <p:cNvPr id="2" name="Line 9"/>
          <p:cNvSpPr>
            <a:spLocks noChangeShapeType="1"/>
          </p:cNvSpPr>
          <p:nvPr/>
        </p:nvSpPr>
        <p:spPr bwMode="auto">
          <a:xfrm>
            <a:off x="457200" y="628650"/>
            <a:ext cx="82296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350">
              <a:solidFill>
                <a:srgbClr val="63666A"/>
              </a:solidFill>
            </a:endParaRPr>
          </a:p>
        </p:txBody>
      </p:sp>
      <p:pic>
        <p:nvPicPr>
          <p:cNvPr id="1031" name="Picture 12" descr="Optum_ColorBand-02"/>
          <p:cNvPicPr preferRelativeResize="0"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0"/>
          <a:stretch>
            <a:fillRect/>
          </a:stretch>
        </p:blipFill>
        <p:spPr bwMode="auto">
          <a:xfrm>
            <a:off x="2095500" y="4822032"/>
            <a:ext cx="6591300" cy="3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14"/>
          <p:cNvSpPr txBox="1">
            <a:spLocks noChangeArrowheads="1"/>
          </p:cNvSpPr>
          <p:nvPr/>
        </p:nvSpPr>
        <p:spPr bwMode="auto">
          <a:xfrm>
            <a:off x="5097463" y="4914900"/>
            <a:ext cx="19050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1400" b="1">
                <a:solidFill>
                  <a:schemeClr val="bg1"/>
                </a:solidFill>
                <a:latin typeface="Arial" charset="0"/>
                <a:ea typeface="Geneva" charset="0"/>
                <a:cs typeface="Arial Unicode MS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5pPr>
            <a:lvl6pPr marL="25146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6pPr>
            <a:lvl7pPr marL="29718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7pPr>
            <a:lvl8pPr marL="34290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8pPr>
            <a:lvl9pPr marL="3886200" indent="-228600" algn="ctr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ea typeface="Arial Unicode MS" charset="0"/>
                <a:cs typeface="Arial Unicode MS" charset="0"/>
              </a:defRPr>
            </a:lvl9pPr>
          </a:lstStyle>
          <a:p>
            <a:pPr>
              <a:defRPr/>
            </a:pPr>
            <a:r>
              <a:rPr lang="en-US" sz="525" b="0" dirty="0">
                <a:solidFill>
                  <a:srgbClr val="63666A"/>
                </a:solidFill>
              </a:rPr>
              <a:t>Propriety and Confidential. Do not distribute.</a:t>
            </a:r>
          </a:p>
        </p:txBody>
      </p:sp>
      <p:pic>
        <p:nvPicPr>
          <p:cNvPr id="1033" name="Picture 8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5" y="4919663"/>
            <a:ext cx="14541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A close up of a piece of paper&#10;&#10;Description generated with high confidence">
            <a:extLst>
              <a:ext uri="{FF2B5EF4-FFF2-40B4-BE49-F238E27FC236}">
                <a16:creationId xmlns="" xmlns:a16="http://schemas.microsoft.com/office/drawing/2014/main" id="{56BE17E2-1BBA-4480-BDCD-2FD51CAE9C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4" t="36296" r="18580" b="36667"/>
          <a:stretch/>
        </p:blipFill>
        <p:spPr>
          <a:xfrm>
            <a:off x="7620000" y="4668126"/>
            <a:ext cx="1295400" cy="40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09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02" r:id="rId12"/>
    <p:sldLayoutId id="2147483703" r:id="rId13"/>
  </p:sldLayoutIdLst>
  <p:transition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+mj-lt"/>
          <a:ea typeface="Geneva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Geneva" charset="0"/>
          <a:cs typeface="Arial Unicode MS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Geneva" charset="0"/>
          <a:cs typeface="Arial Unicode MS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Geneva" charset="0"/>
          <a:cs typeface="Arial Unicode MS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Geneva" charset="0"/>
          <a:cs typeface="Arial Unicode MS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Arial Unicode MS" charset="0"/>
          <a:cs typeface="Arial Unicode MS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Arial Unicode MS" charset="0"/>
          <a:cs typeface="Arial Unicode MS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Arial Unicode MS" charset="0"/>
          <a:cs typeface="Arial Unicode MS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257175" indent="-257175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lr>
          <a:schemeClr val="accent1"/>
        </a:buClr>
        <a:defRPr sz="1050">
          <a:solidFill>
            <a:schemeClr val="tx1"/>
          </a:solidFill>
          <a:latin typeface="+mn-lt"/>
          <a:ea typeface="Geneva" charset="0"/>
          <a:cs typeface="+mn-cs"/>
        </a:defRPr>
      </a:lvl1pPr>
      <a:lvl2pPr marL="114300" indent="-113110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lr>
          <a:schemeClr val="accent1"/>
        </a:buClr>
        <a:buSzPct val="90000"/>
        <a:buFont typeface="Arial" pitchFamily="34" charset="0"/>
        <a:buChar char="•"/>
        <a:defRPr sz="1050">
          <a:solidFill>
            <a:schemeClr val="tx1"/>
          </a:solidFill>
          <a:latin typeface="+mn-lt"/>
          <a:ea typeface="+mn-ea"/>
          <a:cs typeface="+mn-cs"/>
        </a:defRPr>
      </a:lvl2pPr>
      <a:lvl3pPr marL="266700" indent="-133350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–"/>
        <a:defRPr sz="1050">
          <a:solidFill>
            <a:schemeClr val="tx1"/>
          </a:solidFill>
          <a:latin typeface="+mn-lt"/>
          <a:ea typeface="+mn-ea"/>
          <a:cs typeface="+mn-cs"/>
        </a:defRPr>
      </a:lvl3pPr>
      <a:lvl4pPr marL="481013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–"/>
        <a:defRPr sz="1050">
          <a:solidFill>
            <a:schemeClr val="tx1"/>
          </a:solidFill>
          <a:latin typeface="+mn-lt"/>
          <a:ea typeface="+mn-ea"/>
          <a:cs typeface="+mn-cs"/>
        </a:defRPr>
      </a:lvl4pPr>
      <a:lvl5pPr marL="695325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»"/>
        <a:defRPr sz="1050">
          <a:solidFill>
            <a:schemeClr val="tx1"/>
          </a:solidFill>
          <a:latin typeface="+mn-lt"/>
          <a:ea typeface="+mn-ea"/>
          <a:cs typeface="+mn-cs"/>
        </a:defRPr>
      </a:lvl5pPr>
      <a:lvl6pPr marL="1038225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»"/>
        <a:defRPr sz="1050">
          <a:solidFill>
            <a:schemeClr val="tx1"/>
          </a:solidFill>
          <a:latin typeface="+mn-lt"/>
          <a:ea typeface="+mn-ea"/>
          <a:cs typeface="+mn-cs"/>
        </a:defRPr>
      </a:lvl6pPr>
      <a:lvl7pPr marL="1381125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»"/>
        <a:defRPr sz="1050">
          <a:solidFill>
            <a:schemeClr val="tx1"/>
          </a:solidFill>
          <a:latin typeface="+mn-lt"/>
          <a:ea typeface="+mn-ea"/>
          <a:cs typeface="+mn-cs"/>
        </a:defRPr>
      </a:lvl7pPr>
      <a:lvl8pPr marL="1724025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»"/>
        <a:defRPr sz="1050">
          <a:solidFill>
            <a:schemeClr val="tx1"/>
          </a:solidFill>
          <a:latin typeface="+mn-lt"/>
          <a:ea typeface="+mn-ea"/>
          <a:cs typeface="+mn-cs"/>
        </a:defRPr>
      </a:lvl8pPr>
      <a:lvl9pPr marL="2066925" indent="-128588" algn="l" rtl="0" eaLnBrk="1" fontAlgn="base" hangingPunct="1">
        <a:lnSpc>
          <a:spcPct val="95000"/>
        </a:lnSpc>
        <a:spcBef>
          <a:spcPct val="0"/>
        </a:spcBef>
        <a:spcAft>
          <a:spcPct val="35000"/>
        </a:spcAft>
        <a:buChar char="»"/>
        <a:defRPr sz="10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9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465920" y="2463738"/>
            <a:ext cx="6535080" cy="2125408"/>
          </a:xfrm>
        </p:spPr>
        <p:txBody>
          <a:bodyPr/>
          <a:lstStyle/>
          <a:p>
            <a:pPr algn="ctr"/>
            <a:r>
              <a:rPr lang="en-US" sz="3300" i="1" dirty="0">
                <a:solidFill>
                  <a:srgbClr val="CFA04F"/>
                </a:solidFill>
              </a:rPr>
              <a:t>A skilling initiative for the industry, reassuring the consumer and benefitting the jeweler.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094" y="338331"/>
            <a:ext cx="4688994" cy="2125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39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8280400" cy="360040"/>
          </a:xfrm>
        </p:spPr>
        <p:txBody>
          <a:bodyPr/>
          <a:lstStyle/>
          <a:p>
            <a:r>
              <a:rPr lang="en-IN" dirty="0" smtClean="0"/>
              <a:t> Advanced (Module 3) Certification Course Details 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150938" y="4623979"/>
            <a:ext cx="5473700" cy="180689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6" name="Flowchart: Connector 5"/>
          <p:cNvSpPr/>
          <p:nvPr/>
        </p:nvSpPr>
        <p:spPr>
          <a:xfrm>
            <a:off x="1079023" y="88487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>
            <a:stCxn id="6" idx="6"/>
            <a:endCxn id="9" idx="2"/>
          </p:cNvCxnSpPr>
          <p:nvPr/>
        </p:nvCxnSpPr>
        <p:spPr>
          <a:xfrm>
            <a:off x="1409223" y="103727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Connector 8"/>
          <p:cNvSpPr/>
          <p:nvPr/>
        </p:nvSpPr>
        <p:spPr>
          <a:xfrm>
            <a:off x="2336800" y="64579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1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st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3396" y="545175"/>
            <a:ext cx="1584088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8800" dirty="0" smtClean="0">
                <a:solidFill>
                  <a:srgbClr val="7030A0"/>
                </a:solidFill>
              </a:rPr>
              <a:t>90 </a:t>
            </a:r>
          </a:p>
          <a:p>
            <a:r>
              <a:rPr lang="en-IN" sz="1000" dirty="0" smtClean="0">
                <a:solidFill>
                  <a:srgbClr val="7030A0"/>
                </a:solidFill>
              </a:rPr>
              <a:t>      </a:t>
            </a:r>
            <a:r>
              <a:rPr lang="en-IN" sz="36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 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90187" y="1041271"/>
            <a:ext cx="1666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b="1" dirty="0" smtClean="0"/>
              <a:t>CERTIFICATION</a:t>
            </a:r>
            <a:r>
              <a:rPr lang="en-IN" b="1" dirty="0" smtClean="0"/>
              <a:t> </a:t>
            </a:r>
          </a:p>
          <a:p>
            <a:pPr algn="ctr"/>
            <a:r>
              <a:rPr lang="en-IN" b="1" dirty="0" smtClean="0"/>
              <a:t>COURSE </a:t>
            </a:r>
            <a:endParaRPr lang="en-IN" b="1" dirty="0"/>
          </a:p>
        </p:txBody>
      </p:sp>
      <p:sp>
        <p:nvSpPr>
          <p:cNvPr id="15" name="Flowchart: Connector 14"/>
          <p:cNvSpPr/>
          <p:nvPr/>
        </p:nvSpPr>
        <p:spPr>
          <a:xfrm>
            <a:off x="152400" y="1896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6" name="Straight Arrow Connector 15"/>
          <p:cNvCxnSpPr>
            <a:stCxn id="15" idx="6"/>
            <a:endCxn id="17" idx="2"/>
          </p:cNvCxnSpPr>
          <p:nvPr/>
        </p:nvCxnSpPr>
        <p:spPr>
          <a:xfrm>
            <a:off x="482600" y="2048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Connector 16"/>
          <p:cNvSpPr/>
          <p:nvPr/>
        </p:nvSpPr>
        <p:spPr>
          <a:xfrm>
            <a:off x="1410177" y="16573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IN" sz="1000" dirty="0" smtClean="0">
                <a:solidFill>
                  <a:schemeClr val="tx1">
                    <a:lumMod val="75000"/>
                  </a:schemeClr>
                </a:solidFill>
              </a:rPr>
              <a:t>nd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8" name="Flowchart: Connector 17"/>
          <p:cNvSpPr/>
          <p:nvPr/>
        </p:nvSpPr>
        <p:spPr>
          <a:xfrm>
            <a:off x="164623" y="3039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9" name="Straight Arrow Connector 18"/>
          <p:cNvCxnSpPr>
            <a:stCxn id="18" idx="6"/>
            <a:endCxn id="20" idx="2"/>
          </p:cNvCxnSpPr>
          <p:nvPr/>
        </p:nvCxnSpPr>
        <p:spPr>
          <a:xfrm>
            <a:off x="494823" y="3191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/>
          <p:cNvSpPr/>
          <p:nvPr/>
        </p:nvSpPr>
        <p:spPr>
          <a:xfrm>
            <a:off x="1422400" y="28003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rd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1" name="Flowchart: Connector 20"/>
          <p:cNvSpPr/>
          <p:nvPr/>
        </p:nvSpPr>
        <p:spPr>
          <a:xfrm>
            <a:off x="1231423" y="39538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22" name="Straight Arrow Connector 21"/>
          <p:cNvCxnSpPr>
            <a:stCxn id="21" idx="6"/>
            <a:endCxn id="23" idx="2"/>
          </p:cNvCxnSpPr>
          <p:nvPr/>
        </p:nvCxnSpPr>
        <p:spPr>
          <a:xfrm>
            <a:off x="1561623" y="41062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Connector 22"/>
          <p:cNvSpPr/>
          <p:nvPr/>
        </p:nvSpPr>
        <p:spPr>
          <a:xfrm>
            <a:off x="2489200" y="37147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4</a:t>
            </a:r>
            <a:r>
              <a:rPr lang="en-IN" sz="1100" dirty="0" smtClean="0">
                <a:solidFill>
                  <a:schemeClr val="tx1">
                    <a:lumMod val="75000"/>
                  </a:schemeClr>
                </a:solidFill>
              </a:rPr>
              <a:t>th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12418" y="3191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84483" y="619659"/>
            <a:ext cx="29710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i="1" dirty="0" smtClean="0">
                <a:sym typeface="Wingdings" panose="05000000000000000000" pitchFamily="2" charset="2"/>
              </a:rPr>
              <a:t>  </a:t>
            </a:r>
            <a:r>
              <a:rPr lang="en-IN" sz="1200" i="1" dirty="0" smtClean="0"/>
              <a:t>Laboratory Working Methods &amp; Practices </a:t>
            </a:r>
          </a:p>
          <a:p>
            <a:r>
              <a:rPr lang="en-IN" sz="1200" i="1" dirty="0">
                <a:sym typeface="Wingdings" panose="05000000000000000000" pitchFamily="2" charset="2"/>
              </a:rPr>
              <a:t> </a:t>
            </a:r>
            <a:r>
              <a:rPr lang="en-IN" sz="1200" i="1" dirty="0" smtClean="0">
                <a:sym typeface="Wingdings" panose="05000000000000000000" pitchFamily="2" charset="2"/>
              </a:rPr>
              <a:t> Basic Chemistry ,</a:t>
            </a:r>
            <a:r>
              <a:rPr lang="en-IN" sz="1200" i="1" dirty="0" smtClean="0"/>
              <a:t>Accuracy &amp; Precision </a:t>
            </a:r>
          </a:p>
          <a:p>
            <a:r>
              <a:rPr lang="en-IN" sz="1200" i="1" dirty="0" smtClean="0">
                <a:sym typeface="Wingdings" panose="05000000000000000000" pitchFamily="2" charset="2"/>
              </a:rPr>
              <a:t>  Sampling Theory &amp; Practice </a:t>
            </a:r>
            <a:endParaRPr lang="en-IN" sz="1200" i="1" dirty="0" smtClean="0"/>
          </a:p>
          <a:p>
            <a:r>
              <a:rPr lang="en-IN" sz="1200" i="1" dirty="0" smtClean="0">
                <a:sym typeface="Wingdings" panose="05000000000000000000" pitchFamily="2" charset="2"/>
              </a:rPr>
              <a:t>  Touch acid method</a:t>
            </a:r>
            <a:endParaRPr lang="en-IN" sz="12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2362530" y="1573884"/>
            <a:ext cx="2630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i="1" dirty="0" smtClean="0">
                <a:sym typeface="Wingdings" panose="05000000000000000000" pitchFamily="2" charset="2"/>
              </a:rPr>
              <a:t>   </a:t>
            </a:r>
            <a:r>
              <a:rPr lang="en-US" sz="1200" i="1" dirty="0">
                <a:sym typeface="Wingdings" panose="05000000000000000000" pitchFamily="2" charset="2"/>
              </a:rPr>
              <a:t>X Ray Fluorescence - Theory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Machine </a:t>
            </a:r>
            <a:r>
              <a:rPr lang="en-US" sz="1200" i="1" dirty="0">
                <a:sym typeface="Wingdings" panose="05000000000000000000" pitchFamily="2" charset="2"/>
              </a:rPr>
              <a:t>Handling </a:t>
            </a:r>
            <a:r>
              <a:rPr lang="en-US" sz="1200" i="1" dirty="0" smtClean="0">
                <a:sym typeface="Wingdings" panose="05000000000000000000" pitchFamily="2" charset="2"/>
              </a:rPr>
              <a:t>–Operations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Determining </a:t>
            </a:r>
            <a:r>
              <a:rPr lang="en-US" sz="1200" i="1" dirty="0">
                <a:sym typeface="Wingdings" panose="05000000000000000000" pitchFamily="2" charset="2"/>
              </a:rPr>
              <a:t>Composition by </a:t>
            </a:r>
            <a:r>
              <a:rPr lang="en-US" sz="1200" i="1" dirty="0" smtClean="0">
                <a:sym typeface="Wingdings" panose="05000000000000000000" pitchFamily="2" charset="2"/>
              </a:rPr>
              <a:t>XRF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Silver Assaying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Gravimetric &amp; Potentiometric set up</a:t>
            </a:r>
            <a:endParaRPr lang="en-IN" sz="1200" i="1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2365409" y="2592574"/>
            <a:ext cx="26516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Analysis of gold &amp; Silver : Fire Assay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Gravi-metric &amp; Volumetric Analysis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Sampling Preparation ,Homogeneity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Parting Analysis Calculation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Sources of Error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16777" y="3545181"/>
            <a:ext cx="27090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Introduction to Spectroscopic technics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Introduction to ICP, Spark and others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Communication and presenting skills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Accreditation</a:t>
            </a:r>
            <a:r>
              <a:rPr lang="en-IN" sz="1200" i="1" dirty="0">
                <a:sym typeface="Wingdings" panose="05000000000000000000" pitchFamily="2" charset="2"/>
              </a:rPr>
              <a:t> </a:t>
            </a:r>
            <a:r>
              <a:rPr lang="en-IN" sz="1200" i="1" dirty="0" smtClean="0">
                <a:sym typeface="Wingdings" panose="05000000000000000000" pitchFamily="2" charset="2"/>
              </a:rPr>
              <a:t>&amp;QC,QA &amp; Certification </a:t>
            </a:r>
            <a:endParaRPr lang="en-IN" sz="1200" i="1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Theoretical  &amp; Practical Assessment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77000" y="2931749"/>
            <a:ext cx="2476786" cy="162825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IN" sz="1200" dirty="0"/>
          </a:p>
        </p:txBody>
      </p:sp>
      <p:sp>
        <p:nvSpPr>
          <p:cNvPr id="33" name="Flowchart: Process 32"/>
          <p:cNvSpPr/>
          <p:nvPr/>
        </p:nvSpPr>
        <p:spPr>
          <a:xfrm>
            <a:off x="6477000" y="2920819"/>
            <a:ext cx="2476786" cy="477794"/>
          </a:xfrm>
          <a:prstGeom prst="flowChartProcess">
            <a:avLst/>
          </a:prstGeom>
          <a:solidFill>
            <a:srgbClr val="0D7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/>
              <a:t>WHO CAN APPLY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6573978" y="3370603"/>
            <a:ext cx="23417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dirty="0" smtClean="0">
                <a:sym typeface="Wingdings" panose="05000000000000000000" pitchFamily="2" charset="2"/>
              </a:rPr>
              <a:t> </a:t>
            </a:r>
            <a:r>
              <a:rPr lang="en-IN" sz="1200" dirty="0" smtClean="0"/>
              <a:t>Prospective </a:t>
            </a:r>
            <a:r>
              <a:rPr lang="en-IN" sz="1200" dirty="0"/>
              <a:t>Students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Part </a:t>
            </a:r>
            <a:r>
              <a:rPr lang="en-IN" sz="1200" dirty="0"/>
              <a:t>Time Students  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 </a:t>
            </a:r>
            <a:r>
              <a:rPr lang="en-IN" sz="1200" dirty="0"/>
              <a:t>Business &amp; Industry </a:t>
            </a:r>
            <a:r>
              <a:rPr lang="en-IN" sz="1200" dirty="0" smtClean="0"/>
              <a:t>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International </a:t>
            </a:r>
            <a:r>
              <a:rPr lang="en-IN" sz="1200" dirty="0"/>
              <a:t>Students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IN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382749" y="1652603"/>
            <a:ext cx="866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>
                <a:solidFill>
                  <a:srgbClr val="002060"/>
                </a:solidFill>
              </a:rPr>
              <a:t>DAYS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41" name="TextBox 40"/>
          <p:cNvSpPr txBox="1"/>
          <p:nvPr/>
        </p:nvSpPr>
        <p:spPr>
          <a:xfrm>
            <a:off x="6382749" y="2181616"/>
            <a:ext cx="2309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i="1" dirty="0" smtClean="0">
                <a:solidFill>
                  <a:srgbClr val="C00000"/>
                </a:solidFill>
              </a:rPr>
              <a:t>Theoretical Classes : 35 Days </a:t>
            </a:r>
          </a:p>
          <a:p>
            <a:r>
              <a:rPr lang="en-IN" sz="1400" i="1" dirty="0" smtClean="0">
                <a:solidFill>
                  <a:srgbClr val="C00000"/>
                </a:solidFill>
              </a:rPr>
              <a:t>Practical Classes : 39 Days </a:t>
            </a:r>
          </a:p>
        </p:txBody>
      </p:sp>
    </p:spTree>
    <p:extLst>
      <p:ext uri="{BB962C8B-B14F-4D97-AF65-F5344CB8AC3E}">
        <p14:creationId xmlns:p14="http://schemas.microsoft.com/office/powerpoint/2010/main" val="330243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351" y="118592"/>
            <a:ext cx="8280400" cy="360040"/>
          </a:xfrm>
        </p:spPr>
        <p:txBody>
          <a:bodyPr/>
          <a:lstStyle/>
          <a:p>
            <a:r>
              <a:rPr lang="en-IN" dirty="0" smtClean="0"/>
              <a:t>Advanced (Module 3) Course content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11</a:t>
            </a:fld>
            <a:endParaRPr lang="en-US" noProof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30176"/>
              </p:ext>
            </p:extLst>
          </p:nvPr>
        </p:nvGraphicFramePr>
        <p:xfrm>
          <a:off x="140850" y="438151"/>
          <a:ext cx="8839198" cy="48615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40150"/>
                <a:gridCol w="5627248"/>
                <a:gridCol w="685800"/>
                <a:gridCol w="762000"/>
                <a:gridCol w="685800"/>
                <a:gridCol w="838200"/>
              </a:tblGrid>
              <a:tr h="44929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Marks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Time</a:t>
                      </a:r>
                    </a:p>
                    <a:p>
                      <a:pPr algn="ctr"/>
                      <a:r>
                        <a:rPr lang="en-IN" sz="1200" dirty="0" smtClean="0"/>
                        <a:t>Days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/>
                </a:tc>
              </a:tr>
              <a:tr h="269579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dirty="0" smtClean="0"/>
                        <a:t>Module Content 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</a:t>
                      </a:r>
                      <a:endParaRPr lang="en-IN" sz="1200" dirty="0"/>
                    </a:p>
                  </a:txBody>
                  <a:tcPr/>
                </a:tc>
              </a:tr>
              <a:tr h="703898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</a:t>
                      </a:r>
                      <a:r>
                        <a:rPr lang="en-IN" sz="1200" baseline="0" dirty="0" smtClean="0"/>
                        <a:t>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effectLst/>
                        </a:rPr>
                        <a:t>Introduction to Basic Chemistry with reference to Precious Metals and 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i="1" dirty="0" smtClean="0"/>
                        <a:t>Laboratory Working Methods &amp; Practices ,Basic Concepts of Chemistry ,Accuracy &amp; Precision ,Metallurgy &amp; Minerals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touch acid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method, </a:t>
                      </a:r>
                      <a:r>
                        <a:rPr lang="en-IN" sz="1200" i="1" dirty="0" smtClean="0"/>
                        <a:t>MSDS,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/>
                        <a:t>Sampling</a:t>
                      </a:r>
                      <a:r>
                        <a:rPr lang="en-IN" sz="1200" i="1" baseline="0" dirty="0" smtClean="0"/>
                        <a:t> theory</a:t>
                      </a:r>
                      <a:endParaRPr lang="en-IN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6</a:t>
                      </a:r>
                      <a:endParaRPr lang="en-IN" sz="1400" dirty="0"/>
                    </a:p>
                  </a:txBody>
                  <a:tcPr/>
                </a:tc>
              </a:tr>
              <a:tr h="629017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Precious metal assaying, XRF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Fusion application,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/>
                        <a:t>Weighing Balance. X Ray Fluorescence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Machine Handling ,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Determining </a:t>
                      </a:r>
                      <a:r>
                        <a:rPr lang="en-IN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Composition by XRF  Calibration ,</a:t>
                      </a:r>
                      <a:r>
                        <a:rPr lang="en-IN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Sources of Error ,silver assaying 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8</a:t>
                      </a:r>
                      <a:endParaRPr lang="en-IN" sz="1400" dirty="0"/>
                    </a:p>
                  </a:txBody>
                  <a:tcPr/>
                </a:tc>
              </a:tr>
              <a:tr h="823712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baseline="0" dirty="0" smtClean="0"/>
                        <a:t>Fire Assay </a:t>
                      </a:r>
                    </a:p>
                    <a:p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Gravimetric-Volumetric analysis, Potentiometric titration-principles,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titration methods &amp;</a:t>
                      </a:r>
                      <a:r>
                        <a:rPr lang="en-US" sz="12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management,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Factors affecting accuracy &amp; precision</a:t>
                      </a:r>
                      <a:r>
                        <a:rPr lang="en-US" sz="12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Parting Analysis Calculations.</a:t>
                      </a:r>
                    </a:p>
                    <a:p>
                      <a:endParaRPr lang="en-IN" sz="100" b="1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100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15</a:t>
                      </a:r>
                      <a:endParaRPr lang="en-IN" sz="1400" dirty="0"/>
                    </a:p>
                  </a:txBody>
                  <a:tcPr/>
                </a:tc>
              </a:tr>
              <a:tr h="808736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4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Spectroscopy &amp; Accreditation/certification, Quality Control &amp; assurance, Statistics</a:t>
                      </a:r>
                      <a:endParaRPr lang="en-IN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i="1" dirty="0" smtClean="0">
                          <a:sym typeface="Wingdings" panose="05000000000000000000" pitchFamily="2" charset="2"/>
                        </a:rPr>
                        <a:t>Basic principles involved in atomic and emission spectroscopy ,Error Calculations Instrument Calibration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Accreditation,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Quality Control &amp; Assurance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, 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Certification ,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Theoretical  Assessment Practical Assessment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10</a:t>
                      </a:r>
                      <a:endParaRPr lang="en-IN" sz="1400" dirty="0"/>
                    </a:p>
                  </a:txBody>
                  <a:tcPr/>
                </a:tc>
              </a:tr>
              <a:tr h="354360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dirty="0" smtClean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400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33 days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39 Days </a:t>
                      </a:r>
                      <a:endParaRPr lang="en-IN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0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465920" y="2463738"/>
            <a:ext cx="6535080" cy="2125408"/>
          </a:xfrm>
        </p:spPr>
        <p:txBody>
          <a:bodyPr/>
          <a:lstStyle/>
          <a:p>
            <a:pPr algn="ctr"/>
            <a:r>
              <a:rPr lang="en-US" sz="2800" b="1" i="1" dirty="0"/>
              <a:t>A skilling initiative for the industry, reassuring the consumer and benefitting the jeweler.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094" y="338331"/>
            <a:ext cx="4688994" cy="2125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5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1800" y="279664"/>
            <a:ext cx="8280400" cy="57708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joint venture between World Gold Council and MMTC-PAMP</a:t>
            </a:r>
            <a:r>
              <a:rPr lang="en-US" sz="1800" dirty="0">
                <a:solidFill>
                  <a:srgbClr val="CFA04F"/>
                </a:solidFill>
              </a:rPr>
              <a:t/>
            </a:r>
            <a:br>
              <a:rPr lang="en-US" sz="1800" dirty="0">
                <a:solidFill>
                  <a:srgbClr val="CFA04F"/>
                </a:solidFill>
              </a:rPr>
            </a:br>
            <a:endParaRPr lang="en-US" sz="1800" dirty="0">
              <a:solidFill>
                <a:srgbClr val="CFA04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1800" y="950913"/>
            <a:ext cx="8026400" cy="3276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12" y="1428750"/>
            <a:ext cx="3337206" cy="14045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53984"/>
            <a:ext cx="2005965" cy="1831978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1">
            <a:extLst>
              <a:ext uri="{FF2B5EF4-FFF2-40B4-BE49-F238E27FC236}">
                <a16:creationId xmlns="" xmlns:a16="http://schemas.microsoft.com/office/drawing/2014/main" id="{BC0F4B13-F63C-45AC-A34F-A9BE3A39DBD2}"/>
              </a:ext>
            </a:extLst>
          </p:cNvPr>
          <p:cNvSpPr txBox="1">
            <a:spLocks/>
          </p:cNvSpPr>
          <p:nvPr/>
        </p:nvSpPr>
        <p:spPr>
          <a:xfrm>
            <a:off x="4343400" y="1047750"/>
            <a:ext cx="3851960" cy="29070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de-DE"/>
            </a:defPPr>
            <a:lvl1pPr marL="0" algn="r" defTabSz="914400" rtl="0" eaLnBrk="1" latinLnBrk="0" hangingPunct="1">
              <a:defRPr sz="675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7475" algn="ctr"/>
            <a:r>
              <a:rPr lang="en-US" sz="1400" dirty="0"/>
              <a:t>A not for profit company, </a:t>
            </a:r>
            <a:r>
              <a:rPr lang="en-US" sz="1400" b="1" dirty="0"/>
              <a:t>industry driven body</a:t>
            </a:r>
            <a:r>
              <a:rPr lang="en-US" sz="1400" dirty="0"/>
              <a:t>, with the principal objective of:</a:t>
            </a:r>
          </a:p>
          <a:p>
            <a:pPr marL="117475" algn="ctr"/>
            <a:r>
              <a:rPr lang="en-US" sz="1400" b="1" dirty="0"/>
              <a:t>Providing training and certification in field of assaying, </a:t>
            </a:r>
          </a:p>
          <a:p>
            <a:pPr marL="117475" algn="ctr"/>
            <a:r>
              <a:rPr lang="en-US" sz="1400" b="1" dirty="0"/>
              <a:t>Standardization and promoting best practices </a:t>
            </a:r>
            <a:r>
              <a:rPr lang="en-US" sz="1400" dirty="0"/>
              <a:t>for gold and precious metals Industry. </a:t>
            </a:r>
          </a:p>
          <a:p>
            <a:pPr marL="117475" algn="ctr"/>
            <a:r>
              <a:rPr lang="en-US" sz="1400" dirty="0"/>
              <a:t>Provide </a:t>
            </a:r>
            <a:r>
              <a:rPr lang="en-US" sz="1400" b="1" dirty="0"/>
              <a:t>learning opportunities </a:t>
            </a:r>
            <a:r>
              <a:rPr lang="en-US" sz="1400" dirty="0"/>
              <a:t>-acquiring new techniques and upgrading analytical skills</a:t>
            </a:r>
            <a:endParaRPr lang="en-IN" sz="1400" dirty="0"/>
          </a:p>
          <a:p>
            <a:pPr marL="117475" algn="ctr"/>
            <a:endParaRPr lang="en-US" sz="1800" dirty="0"/>
          </a:p>
          <a:p>
            <a:pPr marL="117475" algn="ctr"/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96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777" y="207901"/>
            <a:ext cx="6331500" cy="491954"/>
          </a:xfrm>
        </p:spPr>
        <p:txBody>
          <a:bodyPr/>
          <a:lstStyle/>
          <a:p>
            <a:r>
              <a:rPr lang="en-US" dirty="0"/>
              <a:t>The  institute will be supported by an industry-nominated Steering Committee. </a:t>
            </a:r>
            <a:r>
              <a:rPr lang="en-US" sz="1650" dirty="0">
                <a:solidFill>
                  <a:srgbClr val="CFA04F"/>
                </a:solidFill>
              </a:rPr>
              <a:t/>
            </a:r>
            <a:br>
              <a:rPr lang="en-US" sz="1650" dirty="0">
                <a:solidFill>
                  <a:srgbClr val="CFA04F"/>
                </a:solidFill>
              </a:rPr>
            </a:br>
            <a:endParaRPr lang="en-IN" sz="1650" dirty="0">
              <a:solidFill>
                <a:srgbClr val="CFA04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2357" y="2684934"/>
            <a:ext cx="2726800" cy="1944216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Indian Bullion and Jewellery Association</a:t>
            </a: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Gems and Jewellery Export Promotion </a:t>
            </a:r>
            <a:r>
              <a:rPr lang="en-US" sz="1050" dirty="0" smtClean="0">
                <a:solidFill>
                  <a:schemeClr val="tx1"/>
                </a:solidFill>
              </a:rPr>
              <a:t>Council</a:t>
            </a: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</a:rPr>
              <a:t>Bullion Federation of India</a:t>
            </a:r>
            <a:endParaRPr lang="en-US" sz="1050" dirty="0">
              <a:solidFill>
                <a:schemeClr val="tx1"/>
              </a:solidFill>
            </a:endParaRP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Gems &amp; </a:t>
            </a:r>
            <a:r>
              <a:rPr lang="en-US" sz="1050" dirty="0" err="1">
                <a:solidFill>
                  <a:schemeClr val="tx1"/>
                </a:solidFill>
              </a:rPr>
              <a:t>Jewellery</a:t>
            </a:r>
            <a:r>
              <a:rPr lang="en-US" sz="1050" dirty="0">
                <a:solidFill>
                  <a:schemeClr val="tx1"/>
                </a:solidFill>
              </a:rPr>
              <a:t> Council</a:t>
            </a: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Indian Association of Hallmarking </a:t>
            </a:r>
            <a:r>
              <a:rPr lang="en-US" sz="1050" dirty="0" err="1">
                <a:solidFill>
                  <a:schemeClr val="tx1"/>
                </a:solidFill>
              </a:rPr>
              <a:t>Centres</a:t>
            </a:r>
            <a:endParaRPr lang="en-US" sz="1050" dirty="0">
              <a:solidFill>
                <a:schemeClr val="tx1"/>
              </a:solidFill>
            </a:endParaRP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Association of Gold Refiners and Mints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39652" y="2427040"/>
            <a:ext cx="2743200" cy="257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68580" tIns="34290" rIns="68580" bIns="34290" rtlCol="0" anchor="ctr" anchorCtr="0">
            <a:noAutofit/>
          </a:bodyPr>
          <a:lstStyle>
            <a:defPPr>
              <a:defRPr lang="de-DE"/>
            </a:defPPr>
            <a:lvl1pPr marL="1191" indent="-1191" algn="ctr">
              <a:spcBef>
                <a:spcPct val="20000"/>
              </a:spcBef>
              <a:defRPr sz="1050" b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defRPr>
            </a:lvl1pPr>
          </a:lstStyle>
          <a:p>
            <a:r>
              <a:rPr lang="en-US" dirty="0"/>
              <a:t>Industry Partners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1452357" y="1433922"/>
            <a:ext cx="2730496" cy="86578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>
                <a:solidFill>
                  <a:schemeClr val="tx1"/>
                </a:solidFill>
              </a:rPr>
              <a:t>Bureau of Indian Standards (BIS)</a:t>
            </a:r>
          </a:p>
          <a:p>
            <a:pPr marL="89297" indent="-89297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>
                <a:solidFill>
                  <a:schemeClr val="tx1"/>
                </a:solidFill>
              </a:rPr>
              <a:t>National Accreditation Board for Testing and Calibration Laboratories (NABL)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39652" y="1102388"/>
            <a:ext cx="2743200" cy="3282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68580" tIns="34290" rIns="68580" bIns="34290" rtlCol="0" anchor="ctr" anchorCtr="0">
            <a:noAutofit/>
          </a:bodyPr>
          <a:lstStyle/>
          <a:p>
            <a:pPr marL="1191" indent="-1191" algn="ctr">
              <a:spcBef>
                <a:spcPct val="20000"/>
              </a:spcBef>
              <a:defRPr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Government Partners ( OBSERVERS)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4351" y="1430661"/>
            <a:ext cx="2728709" cy="86904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9297" indent="-89297">
              <a:spcBef>
                <a:spcPts val="45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Indian Institute of Technology</a:t>
            </a:r>
            <a:r>
              <a:rPr lang="en-US" sz="1050">
                <a:solidFill>
                  <a:schemeClr val="tx1"/>
                </a:solidFill>
              </a:rPr>
              <a:t>, Bombay    </a:t>
            </a:r>
            <a:r>
              <a:rPr lang="en-US" sz="1050" dirty="0">
                <a:solidFill>
                  <a:schemeClr val="tx1"/>
                </a:solidFill>
              </a:rPr>
              <a:t>(IIT, Bombay)</a:t>
            </a:r>
          </a:p>
          <a:p>
            <a:pPr marL="89297" indent="-89297">
              <a:spcBef>
                <a:spcPts val="45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/>
                </a:solidFill>
              </a:rPr>
              <a:t>College of Engineering, Pune  (COEP)</a:t>
            </a:r>
          </a:p>
          <a:p>
            <a:pPr>
              <a:spcBef>
                <a:spcPts val="450"/>
              </a:spcBef>
              <a:buClr>
                <a:schemeClr val="tx2"/>
              </a:buClr>
            </a:pPr>
            <a:r>
              <a:rPr lang="en-US" sz="1050" dirty="0">
                <a:solidFill>
                  <a:schemeClr val="tx1"/>
                </a:solidFill>
              </a:rPr>
              <a:t>   Others leaders in industry</a:t>
            </a:r>
          </a:p>
          <a:p>
            <a:pPr marL="89297" indent="-89297">
              <a:spcBef>
                <a:spcPts val="45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309860" y="1102388"/>
            <a:ext cx="2743200" cy="3282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68580" tIns="34290" rIns="68580" bIns="34290" rtlCol="0" anchor="ctr" anchorCtr="0">
            <a:noAutofit/>
          </a:bodyPr>
          <a:lstStyle/>
          <a:p>
            <a:pPr marL="1191" indent="-1191">
              <a:spcBef>
                <a:spcPct val="20000"/>
              </a:spcBef>
              <a:defRPr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Assay Technology Syllabus Partners</a:t>
            </a:r>
          </a:p>
        </p:txBody>
      </p:sp>
    </p:spTree>
    <p:extLst>
      <p:ext uri="{BB962C8B-B14F-4D97-AF65-F5344CB8AC3E}">
        <p14:creationId xmlns:p14="http://schemas.microsoft.com/office/powerpoint/2010/main" val="121931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01727"/>
            <a:ext cx="8280400" cy="360040"/>
          </a:xfrm>
        </p:spPr>
        <p:txBody>
          <a:bodyPr/>
          <a:lstStyle/>
          <a:p>
            <a:r>
              <a:rPr lang="en-US" dirty="0"/>
              <a:t>Location </a:t>
            </a:r>
            <a:br>
              <a:rPr lang="en-US" dirty="0"/>
            </a:br>
            <a:endParaRPr lang="en-US" dirty="0"/>
          </a:p>
        </p:txBody>
      </p:sp>
      <p:sp>
        <p:nvSpPr>
          <p:cNvPr id="4" name="AutoShape 84"/>
          <p:cNvSpPr>
            <a:spLocks noChangeAspect="1" noChangeArrowheads="1" noTextEdit="1"/>
          </p:cNvSpPr>
          <p:nvPr/>
        </p:nvSpPr>
        <p:spPr bwMode="auto">
          <a:xfrm>
            <a:off x="1378744" y="819150"/>
            <a:ext cx="6457950" cy="3921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610916" y="4306491"/>
            <a:ext cx="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Aft>
                <a:spcPct val="0"/>
              </a:spcAft>
              <a:buClrTx/>
              <a:buFontTx/>
              <a:buNone/>
            </a:pPr>
            <a:endParaRPr lang="en-US" sz="2400"/>
          </a:p>
        </p:txBody>
      </p:sp>
      <p:sp>
        <p:nvSpPr>
          <p:cNvPr id="3" name="Rectangle 2"/>
          <p:cNvSpPr/>
          <p:nvPr/>
        </p:nvSpPr>
        <p:spPr>
          <a:xfrm>
            <a:off x="6629400" y="3181350"/>
            <a:ext cx="32885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1200" i="1" dirty="0">
              <a:solidFill>
                <a:srgbClr val="606060"/>
              </a:solidFill>
              <a:latin typeface="calibri" panose="020F0502020204030204" pitchFamily="34" charset="0"/>
            </a:endParaRPr>
          </a:p>
          <a:p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Indian Institute of Gems and Jewellery</a:t>
            </a:r>
          </a:p>
          <a:p>
            <a:r>
              <a:rPr lang="en-IN" sz="1200" b="1" i="1" dirty="0" err="1">
                <a:solidFill>
                  <a:srgbClr val="606060"/>
                </a:solidFill>
                <a:latin typeface="calibri" panose="020F0502020204030204" pitchFamily="34" charset="0"/>
              </a:rPr>
              <a:t>Bagmal</a:t>
            </a:r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 </a:t>
            </a:r>
            <a:r>
              <a:rPr lang="en-IN" sz="1200" b="1" i="1" dirty="0" err="1">
                <a:solidFill>
                  <a:srgbClr val="606060"/>
                </a:solidFill>
                <a:latin typeface="calibri" panose="020F0502020204030204" pitchFamily="34" charset="0"/>
              </a:rPr>
              <a:t>Laxmichand</a:t>
            </a:r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 Parikh Campus,</a:t>
            </a:r>
            <a:r>
              <a:rPr lang="en-IN" sz="1200" b="1" i="1" dirty="0"/>
              <a:t/>
            </a:r>
            <a:br>
              <a:rPr lang="en-IN" sz="1200" b="1" i="1" dirty="0"/>
            </a:br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Plot No. 111/2,13th Road,</a:t>
            </a:r>
            <a:r>
              <a:rPr lang="en-IN" sz="1200" b="1" i="1" dirty="0"/>
              <a:t/>
            </a:r>
            <a:br>
              <a:rPr lang="en-IN" sz="1200" b="1" i="1" dirty="0"/>
            </a:br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M.I.D.C., Andheri (E),</a:t>
            </a:r>
            <a:r>
              <a:rPr lang="en-IN" sz="1200" b="1" i="1" dirty="0"/>
              <a:t/>
            </a:r>
            <a:br>
              <a:rPr lang="en-IN" sz="1200" b="1" i="1" dirty="0"/>
            </a:br>
            <a:r>
              <a:rPr lang="en-IN" sz="1200" b="1" i="1" dirty="0">
                <a:solidFill>
                  <a:srgbClr val="606060"/>
                </a:solidFill>
                <a:latin typeface="calibri" panose="020F0502020204030204" pitchFamily="34" charset="0"/>
              </a:rPr>
              <a:t>Mumbai - 400 093, India.</a:t>
            </a:r>
            <a:endParaRPr lang="en-IN" sz="1200" b="1" i="1" dirty="0"/>
          </a:p>
        </p:txBody>
      </p:sp>
      <p:grpSp>
        <p:nvGrpSpPr>
          <p:cNvPr id="83" name="Group 82"/>
          <p:cNvGrpSpPr/>
          <p:nvPr/>
        </p:nvGrpSpPr>
        <p:grpSpPr>
          <a:xfrm>
            <a:off x="457200" y="666750"/>
            <a:ext cx="6172200" cy="3789316"/>
            <a:chOff x="457200" y="666750"/>
            <a:chExt cx="6172200" cy="3789316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0" y="666750"/>
              <a:ext cx="6172200" cy="3789316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3429000" y="1960227"/>
              <a:ext cx="1371600" cy="276999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IN" sz="1200" b="1" dirty="0">
                  <a:solidFill>
                    <a:srgbClr val="FF0000"/>
                  </a:solidFill>
                </a:rPr>
                <a:t>PMATI MUMBAI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387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9550"/>
            <a:ext cx="8280400" cy="360040"/>
          </a:xfrm>
        </p:spPr>
        <p:txBody>
          <a:bodyPr/>
          <a:lstStyle/>
          <a:p>
            <a:r>
              <a:rPr lang="en-IN" dirty="0">
                <a:solidFill>
                  <a:schemeClr val="tx1"/>
                </a:solidFill>
              </a:rPr>
              <a:t>Programs</a:t>
            </a:r>
            <a:r>
              <a:rPr lang="en-IN" dirty="0"/>
              <a:t> </a:t>
            </a:r>
            <a:r>
              <a:rPr lang="en-IN" dirty="0">
                <a:solidFill>
                  <a:schemeClr val="tx1"/>
                </a:solidFill>
              </a:rPr>
              <a:t>Offered </a:t>
            </a:r>
            <a:r>
              <a:rPr lang="en-IN" dirty="0"/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382353" y="1214794"/>
            <a:ext cx="1771650" cy="857250"/>
          </a:xfrm>
          <a:prstGeom prst="rect">
            <a:avLst/>
          </a:prstGeom>
          <a:gradFill flip="none" rotWithShape="1">
            <a:gsLst>
              <a:gs pos="34000">
                <a:srgbClr val="FFFFFF">
                  <a:shade val="67500"/>
                  <a:satMod val="115000"/>
                  <a:alpha val="27000"/>
                </a:srgbClr>
              </a:gs>
              <a:gs pos="100000">
                <a:srgbClr val="FFFFF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FFFFFF">
                <a:lumMod val="85000"/>
              </a:srgbClr>
            </a:solidFill>
            <a:prstDash val="solid"/>
          </a:ln>
          <a:effectLst>
            <a:outerShdw blurRad="88900" sx="102000" sy="102000" algn="ctr" rotWithShape="0">
              <a:prstClr val="black">
                <a:alpha val="6000"/>
              </a:prstClr>
            </a:outerShdw>
          </a:effectLst>
        </p:spPr>
        <p:txBody>
          <a:bodyPr anchor="ctr"/>
          <a:lstStyle/>
          <a:p>
            <a:pPr defTabSz="685800" eaLnBrk="0" hangingPunct="0">
              <a:lnSpc>
                <a:spcPct val="95000"/>
              </a:lnSpc>
              <a:spcAft>
                <a:spcPct val="35000"/>
              </a:spcAft>
              <a:buClr>
                <a:srgbClr val="005293"/>
              </a:buClr>
              <a:defRPr/>
            </a:pPr>
            <a:endParaRPr lang="en-US" sz="1350" kern="0" dirty="0">
              <a:solidFill>
                <a:srgbClr val="535A5D"/>
              </a:solidFill>
              <a:latin typeface="Arial"/>
              <a:ea typeface="ＭＳ Ｐゴシック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0528" y="1308712"/>
            <a:ext cx="1611860" cy="660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4" lvl="1" defTabSz="685800">
              <a:lnSpc>
                <a:spcPct val="105000"/>
              </a:lnSpc>
              <a:buClr>
                <a:srgbClr val="00549A"/>
              </a:buClr>
              <a:buSzPct val="90000"/>
              <a:defRPr/>
            </a:pPr>
            <a:r>
              <a:rPr lang="en-US" sz="1200" b="1" kern="0" dirty="0">
                <a:solidFill>
                  <a:srgbClr val="717073"/>
                </a:solidFill>
              </a:rPr>
              <a:t>Basic </a:t>
            </a:r>
            <a:r>
              <a:rPr lang="en-US" sz="1200" b="1" kern="0" dirty="0" smtClean="0">
                <a:solidFill>
                  <a:srgbClr val="717073"/>
                </a:solidFill>
              </a:rPr>
              <a:t>(Module 1) Certificate Course </a:t>
            </a:r>
            <a:r>
              <a:rPr lang="mr-IN" sz="1200" b="1" kern="0" dirty="0" smtClean="0">
                <a:solidFill>
                  <a:srgbClr val="717073"/>
                </a:solidFill>
              </a:rPr>
              <a:t>–</a:t>
            </a:r>
            <a:r>
              <a:rPr lang="en-US" sz="1200" b="1" kern="0" dirty="0" smtClean="0">
                <a:solidFill>
                  <a:srgbClr val="717073"/>
                </a:solidFill>
              </a:rPr>
              <a:t> 30 days</a:t>
            </a:r>
            <a:endParaRPr lang="en-US" sz="1100" kern="0" dirty="0">
              <a:solidFill>
                <a:srgbClr val="71707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4437" y="2302223"/>
            <a:ext cx="1700363" cy="466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4" lvl="1" defTabSz="685800">
              <a:lnSpc>
                <a:spcPct val="105000"/>
              </a:lnSpc>
              <a:buClr>
                <a:srgbClr val="00549A"/>
              </a:buClr>
              <a:buSzPct val="90000"/>
              <a:defRPr/>
            </a:pPr>
            <a:r>
              <a:rPr lang="en-US" sz="1200" b="1" kern="0" dirty="0" smtClean="0">
                <a:solidFill>
                  <a:srgbClr val="717073"/>
                </a:solidFill>
              </a:rPr>
              <a:t>Module 2 Certificate Course </a:t>
            </a:r>
            <a:r>
              <a:rPr lang="mr-IN" sz="1200" b="1" kern="0" dirty="0" smtClean="0">
                <a:solidFill>
                  <a:srgbClr val="717073"/>
                </a:solidFill>
              </a:rPr>
              <a:t>–</a:t>
            </a:r>
            <a:r>
              <a:rPr lang="en-US" sz="1200" b="1" kern="0" dirty="0" smtClean="0">
                <a:solidFill>
                  <a:srgbClr val="717073"/>
                </a:solidFill>
              </a:rPr>
              <a:t> 60 days</a:t>
            </a:r>
            <a:endParaRPr lang="en-US" sz="1200" b="1" kern="0" dirty="0">
              <a:solidFill>
                <a:srgbClr val="717073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82353" y="3043594"/>
            <a:ext cx="1771650" cy="857250"/>
          </a:xfrm>
          <a:prstGeom prst="rect">
            <a:avLst/>
          </a:prstGeom>
          <a:gradFill flip="none" rotWithShape="1">
            <a:gsLst>
              <a:gs pos="34000">
                <a:srgbClr val="FFFFFF">
                  <a:shade val="67500"/>
                  <a:satMod val="115000"/>
                  <a:alpha val="27000"/>
                </a:srgbClr>
              </a:gs>
              <a:gs pos="100000">
                <a:srgbClr val="FFFFF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FFFFFF">
                <a:lumMod val="85000"/>
              </a:srgbClr>
            </a:solidFill>
            <a:prstDash val="solid"/>
          </a:ln>
          <a:effectLst>
            <a:outerShdw blurRad="88900" sx="102000" sy="102000" algn="ctr" rotWithShape="0">
              <a:prstClr val="black">
                <a:alpha val="6000"/>
              </a:prstClr>
            </a:outerShdw>
          </a:effectLst>
        </p:spPr>
        <p:txBody>
          <a:bodyPr anchor="ctr"/>
          <a:lstStyle/>
          <a:p>
            <a:pPr defTabSz="685800" eaLnBrk="0" hangingPunct="0">
              <a:lnSpc>
                <a:spcPct val="95000"/>
              </a:lnSpc>
              <a:spcAft>
                <a:spcPct val="35000"/>
              </a:spcAft>
              <a:buClr>
                <a:srgbClr val="005293"/>
              </a:buClr>
              <a:defRPr/>
            </a:pPr>
            <a:endParaRPr lang="en-US" sz="1350" kern="0">
              <a:solidFill>
                <a:srgbClr val="535A5D"/>
              </a:solidFill>
              <a:latin typeface="Arial"/>
              <a:ea typeface="ＭＳ Ｐゴシック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0528" y="3064808"/>
            <a:ext cx="1647755" cy="851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4" lvl="1" defTabSz="685800">
              <a:lnSpc>
                <a:spcPct val="105000"/>
              </a:lnSpc>
              <a:buClr>
                <a:srgbClr val="00549A"/>
              </a:buClr>
              <a:buSzPct val="90000"/>
              <a:defRPr/>
            </a:pPr>
            <a:r>
              <a:rPr lang="en-US" sz="1200" b="1" kern="0" dirty="0" smtClean="0">
                <a:solidFill>
                  <a:srgbClr val="717073"/>
                </a:solidFill>
              </a:rPr>
              <a:t>Advanced (Module 3) Certificate </a:t>
            </a:r>
            <a:r>
              <a:rPr lang="en-US" sz="1200" b="1" kern="0" dirty="0">
                <a:solidFill>
                  <a:srgbClr val="717073"/>
                </a:solidFill>
              </a:rPr>
              <a:t>Course </a:t>
            </a:r>
            <a:r>
              <a:rPr lang="mr-IN" sz="1200" b="1" kern="0" dirty="0" smtClean="0">
                <a:solidFill>
                  <a:srgbClr val="717073"/>
                </a:solidFill>
              </a:rPr>
              <a:t>–</a:t>
            </a:r>
            <a:r>
              <a:rPr lang="en-US" sz="1200" b="1" kern="0" dirty="0" smtClean="0">
                <a:solidFill>
                  <a:srgbClr val="717073"/>
                </a:solidFill>
              </a:rPr>
              <a:t> 90 days</a:t>
            </a:r>
            <a:endParaRPr lang="en-US" sz="1200" b="1" kern="0" dirty="0">
              <a:solidFill>
                <a:srgbClr val="717073"/>
              </a:solidFill>
            </a:endParaRPr>
          </a:p>
          <a:p>
            <a:pPr marL="178594" lvl="1" indent="-171450" defTabSz="685800">
              <a:lnSpc>
                <a:spcPct val="105000"/>
              </a:lnSpc>
              <a:buClr>
                <a:srgbClr val="00549A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US" sz="1100" kern="0" dirty="0" smtClean="0">
                <a:solidFill>
                  <a:srgbClr val="717073"/>
                </a:solidFill>
              </a:rPr>
              <a:t> </a:t>
            </a:r>
            <a:endParaRPr lang="en-US" sz="1100" kern="0" dirty="0">
              <a:solidFill>
                <a:srgbClr val="717073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82353" y="1209056"/>
            <a:ext cx="1786769" cy="2886694"/>
          </a:xfrm>
          <a:prstGeom prst="rect">
            <a:avLst/>
          </a:prstGeom>
          <a:noFill/>
          <a:ln w="254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>
              <a:solidFill>
                <a:srgbClr val="535A5D"/>
              </a:solidFill>
              <a:latin typeface="Arial"/>
              <a:ea typeface="ＭＳ Ｐゴシック"/>
            </a:endParaRPr>
          </a:p>
        </p:txBody>
      </p:sp>
      <p:sp>
        <p:nvSpPr>
          <p:cNvPr id="14" name="Trapezoid 13"/>
          <p:cNvSpPr/>
          <p:nvPr/>
        </p:nvSpPr>
        <p:spPr>
          <a:xfrm rot="5400000">
            <a:off x="3273890" y="2091693"/>
            <a:ext cx="2743206" cy="960120"/>
          </a:xfrm>
          <a:prstGeom prst="trapezoid">
            <a:avLst>
              <a:gd name="adj" fmla="val 27320"/>
            </a:avLst>
          </a:prstGeom>
          <a:solidFill>
            <a:schemeClr val="tx1">
              <a:lumMod val="95000"/>
              <a:lumOff val="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>
              <a:solidFill>
                <a:srgbClr val="535A5D"/>
              </a:solidFill>
              <a:latin typeface="Arial"/>
              <a:ea typeface="ＭＳ Ｐゴシック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55368" y="1476892"/>
            <a:ext cx="1671990" cy="2187702"/>
          </a:xfrm>
          <a:prstGeom prst="rect">
            <a:avLst/>
          </a:prstGeom>
          <a:noFill/>
          <a:ln w="25400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>
              <a:solidFill>
                <a:srgbClr val="535A5D"/>
              </a:solidFill>
              <a:latin typeface="Arial"/>
              <a:ea typeface="ＭＳ Ｐゴシック"/>
            </a:endParaRPr>
          </a:p>
        </p:txBody>
      </p:sp>
      <p:pic>
        <p:nvPicPr>
          <p:cNvPr id="37" name="Picture 2" descr="Image result for world gold council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473" y="1585333"/>
            <a:ext cx="799452" cy="348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Grafik 10" descr="MMTC_RGB AUFBEREITET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70268" y="2947621"/>
            <a:ext cx="803759" cy="8040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368" y="1863693"/>
            <a:ext cx="838200" cy="77152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0359" y="2817453"/>
            <a:ext cx="1487002" cy="60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3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8280400" cy="360040"/>
          </a:xfrm>
        </p:spPr>
        <p:txBody>
          <a:bodyPr/>
          <a:lstStyle/>
          <a:p>
            <a:r>
              <a:rPr lang="en-IN" dirty="0" smtClean="0"/>
              <a:t>Basic (Module 1) Certification Course Details 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150938" y="4623979"/>
            <a:ext cx="5473700" cy="180689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6" name="Flowchart: Connector 5"/>
          <p:cNvSpPr/>
          <p:nvPr/>
        </p:nvSpPr>
        <p:spPr>
          <a:xfrm>
            <a:off x="1079023" y="88487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>
            <a:stCxn id="6" idx="6"/>
            <a:endCxn id="9" idx="2"/>
          </p:cNvCxnSpPr>
          <p:nvPr/>
        </p:nvCxnSpPr>
        <p:spPr>
          <a:xfrm>
            <a:off x="1409223" y="103727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Connector 8"/>
          <p:cNvSpPr/>
          <p:nvPr/>
        </p:nvSpPr>
        <p:spPr>
          <a:xfrm>
            <a:off x="2336800" y="645790"/>
            <a:ext cx="9398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1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st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Week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3396" y="545175"/>
            <a:ext cx="1584088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8800" dirty="0" smtClean="0">
                <a:solidFill>
                  <a:srgbClr val="7030A0"/>
                </a:solidFill>
              </a:rPr>
              <a:t>30 </a:t>
            </a:r>
          </a:p>
          <a:p>
            <a:r>
              <a:rPr lang="en-IN" sz="1000" dirty="0" smtClean="0">
                <a:solidFill>
                  <a:srgbClr val="7030A0"/>
                </a:solidFill>
              </a:rPr>
              <a:t>      </a:t>
            </a:r>
            <a:r>
              <a:rPr lang="en-IN" sz="36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 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13174" y="1041271"/>
            <a:ext cx="1620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b="1" dirty="0" smtClean="0"/>
              <a:t>CERTIFICATION</a:t>
            </a:r>
            <a:r>
              <a:rPr lang="en-IN" b="1" dirty="0" smtClean="0"/>
              <a:t> </a:t>
            </a:r>
          </a:p>
          <a:p>
            <a:pPr algn="ctr"/>
            <a:r>
              <a:rPr lang="en-IN" b="1" dirty="0" smtClean="0"/>
              <a:t>COURSE </a:t>
            </a:r>
            <a:endParaRPr lang="en-IN" b="1" dirty="0"/>
          </a:p>
        </p:txBody>
      </p:sp>
      <p:sp>
        <p:nvSpPr>
          <p:cNvPr id="15" name="Flowchart: Connector 14"/>
          <p:cNvSpPr/>
          <p:nvPr/>
        </p:nvSpPr>
        <p:spPr>
          <a:xfrm>
            <a:off x="152400" y="1896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6" name="Straight Arrow Connector 15"/>
          <p:cNvCxnSpPr>
            <a:stCxn id="15" idx="6"/>
            <a:endCxn id="17" idx="2"/>
          </p:cNvCxnSpPr>
          <p:nvPr/>
        </p:nvCxnSpPr>
        <p:spPr>
          <a:xfrm>
            <a:off x="482600" y="2048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Connector 16"/>
          <p:cNvSpPr/>
          <p:nvPr/>
        </p:nvSpPr>
        <p:spPr>
          <a:xfrm>
            <a:off x="1410177" y="1657350"/>
            <a:ext cx="891674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IN" sz="1000" dirty="0" smtClean="0">
                <a:solidFill>
                  <a:schemeClr val="tx1">
                    <a:lumMod val="75000"/>
                  </a:schemeClr>
                </a:solidFill>
              </a:rPr>
              <a:t>nd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Week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8" name="Flowchart: Connector 17"/>
          <p:cNvSpPr/>
          <p:nvPr/>
        </p:nvSpPr>
        <p:spPr>
          <a:xfrm>
            <a:off x="164623" y="3039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9" name="Straight Arrow Connector 18"/>
          <p:cNvCxnSpPr>
            <a:stCxn id="18" idx="6"/>
            <a:endCxn id="20" idx="2"/>
          </p:cNvCxnSpPr>
          <p:nvPr/>
        </p:nvCxnSpPr>
        <p:spPr>
          <a:xfrm>
            <a:off x="494823" y="3191830"/>
            <a:ext cx="927576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/>
          <p:cNvSpPr/>
          <p:nvPr/>
        </p:nvSpPr>
        <p:spPr>
          <a:xfrm>
            <a:off x="1422399" y="2800350"/>
            <a:ext cx="879451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rd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Week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1" name="Flowchart: Connector 20"/>
          <p:cNvSpPr/>
          <p:nvPr/>
        </p:nvSpPr>
        <p:spPr>
          <a:xfrm>
            <a:off x="1231423" y="39538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22" name="Straight Arrow Connector 21"/>
          <p:cNvCxnSpPr>
            <a:stCxn id="21" idx="6"/>
            <a:endCxn id="23" idx="2"/>
          </p:cNvCxnSpPr>
          <p:nvPr/>
        </p:nvCxnSpPr>
        <p:spPr>
          <a:xfrm>
            <a:off x="1561623" y="41062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Connector 22"/>
          <p:cNvSpPr/>
          <p:nvPr/>
        </p:nvSpPr>
        <p:spPr>
          <a:xfrm>
            <a:off x="2489200" y="3714750"/>
            <a:ext cx="8636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4</a:t>
            </a:r>
            <a:r>
              <a:rPr lang="en-IN" sz="1100" dirty="0" smtClean="0">
                <a:solidFill>
                  <a:schemeClr val="tx1">
                    <a:lumMod val="75000"/>
                  </a:schemeClr>
                </a:solidFill>
              </a:rPr>
              <a:t>th 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Week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12418" y="3191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84483" y="619659"/>
            <a:ext cx="29534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/>
              <a:t>Introduction-Metallurgy &amp; Minerals </a:t>
            </a:r>
            <a:endParaRPr lang="en-IN" sz="1200" i="1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Laboratory Working Methods &amp; Practices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Touch Acid Testing-Basic Introduction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Analytical </a:t>
            </a:r>
            <a:r>
              <a:rPr lang="en-IN" sz="1200" i="1" dirty="0"/>
              <a:t>Weighing Balance </a:t>
            </a:r>
            <a:endParaRPr lang="en-IN" sz="1200" i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473649" y="1570128"/>
            <a:ext cx="2469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 XRF – Basic Theory  &amp; operations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>
                <a:sym typeface="Wingdings" panose="05000000000000000000" pitchFamily="2" charset="2"/>
              </a:rPr>
              <a:t>  Sampling-Theory &amp; Practice </a:t>
            </a:r>
            <a:endParaRPr lang="en-IN" sz="1200" i="1" dirty="0" smtClean="0">
              <a:sym typeface="Wingdings" panose="05000000000000000000" pitchFamily="2" charset="2"/>
            </a:endParaRPr>
          </a:p>
          <a:p>
            <a:r>
              <a:rPr lang="en-IN" sz="1200" i="1" dirty="0" smtClean="0">
                <a:sym typeface="Wingdings" panose="05000000000000000000" pitchFamily="2" charset="2"/>
              </a:rPr>
              <a:t>   Fusion application in assaying</a:t>
            </a:r>
            <a:endParaRPr lang="en-IN" sz="1200" i="1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Health &amp; Safety Consideration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Waste management </a:t>
            </a:r>
            <a:endParaRPr lang="en-IN" sz="1200" i="1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2905524" y="2624533"/>
            <a:ext cx="24336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i="1" dirty="0" smtClean="0">
                <a:sym typeface="Wingdings" panose="05000000000000000000" pitchFamily="2" charset="2"/>
              </a:rPr>
              <a:t>   Analysis of Gold by Fire Assay</a:t>
            </a:r>
            <a:r>
              <a:rPr lang="en-IN" sz="1200" i="1" dirty="0" smtClean="0"/>
              <a:t>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Method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Impact of elemental composition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 Preparation and calculations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Best practices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673128" y="3608316"/>
            <a:ext cx="27372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Source of Error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Homogeneity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Hall Marking Regulations-Introduction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Theoretical  Assessment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Practical Assessment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77000" y="2931749"/>
            <a:ext cx="2476786" cy="162825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IN" sz="1200" dirty="0"/>
          </a:p>
        </p:txBody>
      </p:sp>
      <p:sp>
        <p:nvSpPr>
          <p:cNvPr id="33" name="Flowchart: Process 32"/>
          <p:cNvSpPr/>
          <p:nvPr/>
        </p:nvSpPr>
        <p:spPr>
          <a:xfrm>
            <a:off x="6477000" y="2920819"/>
            <a:ext cx="2476786" cy="477794"/>
          </a:xfrm>
          <a:prstGeom prst="flowChartProcess">
            <a:avLst/>
          </a:prstGeom>
          <a:solidFill>
            <a:srgbClr val="0D7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/>
              <a:t>WHO CAN APPLY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6573978" y="3370603"/>
            <a:ext cx="2341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dirty="0" smtClean="0">
                <a:sym typeface="Wingdings" panose="05000000000000000000" pitchFamily="2" charset="2"/>
              </a:rPr>
              <a:t> </a:t>
            </a:r>
            <a:r>
              <a:rPr lang="en-IN" sz="1200" dirty="0" smtClean="0"/>
              <a:t>Prospective </a:t>
            </a:r>
            <a:r>
              <a:rPr lang="en-IN" sz="1200" dirty="0"/>
              <a:t>Students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Part </a:t>
            </a:r>
            <a:r>
              <a:rPr lang="en-IN" sz="1200" dirty="0"/>
              <a:t>Time Students  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Business </a:t>
            </a:r>
            <a:r>
              <a:rPr lang="en-IN" sz="1200" dirty="0"/>
              <a:t>&amp; Industry </a:t>
            </a:r>
            <a:r>
              <a:rPr lang="en-IN" sz="1200" dirty="0" smtClean="0"/>
              <a:t>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International </a:t>
            </a:r>
            <a:r>
              <a:rPr lang="en-IN" sz="1200" dirty="0"/>
              <a:t>Students  </a:t>
            </a:r>
            <a:r>
              <a:rPr lang="en-IN" sz="1200" dirty="0" smtClean="0"/>
              <a:t>   </a:t>
            </a:r>
            <a:endParaRPr lang="en-IN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382749" y="1652603"/>
            <a:ext cx="866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>
                <a:solidFill>
                  <a:srgbClr val="002060"/>
                </a:solidFill>
              </a:rPr>
              <a:t>DAYS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7" name="TextBox 36"/>
          <p:cNvSpPr txBox="1"/>
          <p:nvPr/>
        </p:nvSpPr>
        <p:spPr>
          <a:xfrm>
            <a:off x="1405772" y="811758"/>
            <a:ext cx="8960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Foundation</a:t>
            </a:r>
            <a:endParaRPr lang="en-IN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513144" y="1789880"/>
            <a:ext cx="538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Basic </a:t>
            </a:r>
            <a:endParaRPr lang="en-IN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19370" y="2888452"/>
            <a:ext cx="7617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Expertise</a:t>
            </a:r>
            <a:endParaRPr lang="en-IN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1547095" y="3836248"/>
            <a:ext cx="9607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Assessment </a:t>
            </a:r>
            <a:endParaRPr lang="en-IN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6382749" y="2038350"/>
            <a:ext cx="2306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i="1" dirty="0" smtClean="0">
                <a:solidFill>
                  <a:srgbClr val="C00000"/>
                </a:solidFill>
              </a:rPr>
              <a:t>Theoretical Classes : 12 Days </a:t>
            </a:r>
          </a:p>
          <a:p>
            <a:r>
              <a:rPr lang="en-IN" sz="1400" i="1" dirty="0" smtClean="0">
                <a:solidFill>
                  <a:srgbClr val="C00000"/>
                </a:solidFill>
              </a:rPr>
              <a:t>Practical Classes : 12 Days </a:t>
            </a:r>
          </a:p>
        </p:txBody>
      </p:sp>
    </p:spTree>
    <p:extLst>
      <p:ext uri="{BB962C8B-B14F-4D97-AF65-F5344CB8AC3E}">
        <p14:creationId xmlns:p14="http://schemas.microsoft.com/office/powerpoint/2010/main" val="24448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07" y="179619"/>
            <a:ext cx="8280400" cy="360040"/>
          </a:xfrm>
        </p:spPr>
        <p:txBody>
          <a:bodyPr/>
          <a:lstStyle/>
          <a:p>
            <a:r>
              <a:rPr lang="en-IN" dirty="0" smtClean="0"/>
              <a:t>Basic (Module 1) Course content : 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150938" y="4623979"/>
            <a:ext cx="5473700" cy="180689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7</a:t>
            </a:fld>
            <a:endParaRPr lang="en-US" noProof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188429"/>
              </p:ext>
            </p:extLst>
          </p:nvPr>
        </p:nvGraphicFramePr>
        <p:xfrm>
          <a:off x="152402" y="539659"/>
          <a:ext cx="8839198" cy="4123151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04798"/>
                <a:gridCol w="5562600"/>
                <a:gridCol w="685800"/>
                <a:gridCol w="762000"/>
                <a:gridCol w="685800"/>
                <a:gridCol w="838200"/>
              </a:tblGrid>
              <a:tr h="45130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Marks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Time</a:t>
                      </a:r>
                    </a:p>
                    <a:p>
                      <a:pPr algn="ctr"/>
                      <a:r>
                        <a:rPr lang="en-IN" sz="1200" dirty="0" smtClean="0"/>
                        <a:t>Days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/>
                </a:tc>
              </a:tr>
              <a:tr h="275885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dirty="0" smtClean="0"/>
                        <a:t>Module Content 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</a:t>
                      </a:r>
                      <a:endParaRPr lang="en-IN" sz="1200" dirty="0"/>
                    </a:p>
                  </a:txBody>
                  <a:tcPr/>
                </a:tc>
              </a:tr>
              <a:tr h="827386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</a:t>
                      </a:r>
                      <a:r>
                        <a:rPr lang="en-IN" sz="1200" baseline="0" dirty="0" smtClean="0"/>
                        <a:t>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effectLst/>
                        </a:rPr>
                        <a:t>Introduction to Basic Chemistry of Metal &amp; Alloys with special reference to Precious Metals and 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i="1" dirty="0" smtClean="0"/>
                        <a:t>Introduction, Laboratory Working Methods &amp; Practices ,Metallurgy &amp; Minerals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Health &amp; Safety, Touch Acid Testing-Basic Introduction, Analytical Weighing Balance </a:t>
                      </a:r>
                      <a:endParaRPr lang="en-IN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75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2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2</a:t>
                      </a:r>
                      <a:endParaRPr lang="en-IN" sz="1400" dirty="0"/>
                    </a:p>
                  </a:txBody>
                  <a:tcPr/>
                </a:tc>
              </a:tr>
              <a:tr h="631822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XRF ,Precious metal Sampling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i="1" dirty="0" smtClean="0"/>
                        <a:t>XRF – Basic Theory  &amp; operations, Sampling Theory &amp; Practice,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Fusion application in assaying, Health &amp; Safety Consideration, Waste management </a:t>
                      </a:r>
                      <a:r>
                        <a:rPr lang="en-IN" sz="1200" i="1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75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3</a:t>
                      </a:r>
                      <a:endParaRPr lang="en-IN" sz="1400" dirty="0"/>
                    </a:p>
                  </a:txBody>
                  <a:tcPr/>
                </a:tc>
              </a:tr>
              <a:tr h="646866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dirty="0" smtClean="0"/>
                        <a:t>Gold Analysis</a:t>
                      </a:r>
                      <a:r>
                        <a:rPr lang="en-IN" sz="1200" b="1" i="1" baseline="0" dirty="0" smtClean="0"/>
                        <a:t> by Fire Assay  </a:t>
                      </a:r>
                    </a:p>
                    <a:p>
                      <a:r>
                        <a:rPr lang="en-US" sz="1200" i="1" dirty="0" smtClean="0"/>
                        <a:t>Analysis of Gold by Fire Assay, Method,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Machine Handling ,</a:t>
                      </a:r>
                      <a:r>
                        <a:rPr lang="en-IN" sz="1200" i="1" dirty="0" smtClean="0"/>
                        <a:t>Sources of Error , Impact of elemental composition, Preparation and calculations, Best practices.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4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4</a:t>
                      </a:r>
                      <a:endParaRPr lang="en-IN" sz="1400" dirty="0"/>
                    </a:p>
                  </a:txBody>
                  <a:tcPr/>
                </a:tc>
              </a:tr>
              <a:tr h="451302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4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dirty="0" smtClean="0"/>
                        <a:t>Hall Mark Regulations</a:t>
                      </a:r>
                      <a:r>
                        <a:rPr lang="en-IN" sz="1200" b="1" i="1" baseline="0" dirty="0" smtClean="0"/>
                        <a:t> &amp; Assessment </a:t>
                      </a:r>
                    </a:p>
                    <a:p>
                      <a:r>
                        <a:rPr lang="en-IN" sz="1200" b="0" i="1" dirty="0" smtClean="0"/>
                        <a:t>Source of Error,</a:t>
                      </a:r>
                      <a:r>
                        <a:rPr lang="en-IN" sz="1200" b="0" i="1" baseline="0" dirty="0" smtClean="0"/>
                        <a:t> Homogeneity, Hall Marking Regulations-Introduction, Assessment</a:t>
                      </a:r>
                      <a:endParaRPr lang="en-IN" sz="1200" b="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3</a:t>
                      </a:r>
                      <a:endParaRPr lang="en-IN" sz="1400" dirty="0"/>
                    </a:p>
                  </a:txBody>
                  <a:tcPr/>
                </a:tc>
              </a:tr>
              <a:tr h="366056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dirty="0" smtClean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12 days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12 Days </a:t>
                      </a:r>
                      <a:endParaRPr lang="en-IN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4190278"/>
            <a:ext cx="84946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>
                <a:solidFill>
                  <a:srgbClr val="FF0000"/>
                </a:solidFill>
              </a:rPr>
              <a:t>Note : At </a:t>
            </a:r>
            <a:r>
              <a:rPr lang="en-US" sz="1100" b="1" i="1" dirty="0">
                <a:solidFill>
                  <a:srgbClr val="FF0000"/>
                </a:solidFill>
              </a:rPr>
              <a:t>the end of the course there will be a full </a:t>
            </a:r>
            <a:r>
              <a:rPr lang="en-US" sz="1100" b="1" i="1" dirty="0" smtClean="0">
                <a:solidFill>
                  <a:srgbClr val="FF0000"/>
                </a:solidFill>
              </a:rPr>
              <a:t>assessment </a:t>
            </a:r>
            <a:r>
              <a:rPr lang="en-US" sz="1100" b="1" i="1" dirty="0">
                <a:solidFill>
                  <a:srgbClr val="FF0000"/>
                </a:solidFill>
              </a:rPr>
              <a:t>to ensure students are competent to be certified as a Qualified Assayer </a:t>
            </a:r>
            <a:r>
              <a:rPr lang="en-US" sz="1100" dirty="0">
                <a:solidFill>
                  <a:srgbClr val="FF0000"/>
                </a:solidFill>
              </a:rPr>
              <a:t>	</a:t>
            </a:r>
          </a:p>
          <a:p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5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0"/>
            <a:ext cx="8280400" cy="360040"/>
          </a:xfrm>
        </p:spPr>
        <p:txBody>
          <a:bodyPr/>
          <a:lstStyle/>
          <a:p>
            <a:r>
              <a:rPr lang="en-IN" dirty="0" smtClean="0"/>
              <a:t>Module 2 Certification Course Details 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150938" y="4623979"/>
            <a:ext cx="5473700" cy="180689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8</a:t>
            </a:fld>
            <a:endParaRPr lang="en-US" noProof="0" dirty="0"/>
          </a:p>
        </p:txBody>
      </p:sp>
      <p:sp>
        <p:nvSpPr>
          <p:cNvPr id="6" name="Flowchart: Connector 5"/>
          <p:cNvSpPr/>
          <p:nvPr/>
        </p:nvSpPr>
        <p:spPr>
          <a:xfrm>
            <a:off x="1079023" y="88487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>
            <a:stCxn id="6" idx="6"/>
            <a:endCxn id="9" idx="2"/>
          </p:cNvCxnSpPr>
          <p:nvPr/>
        </p:nvCxnSpPr>
        <p:spPr>
          <a:xfrm>
            <a:off x="1409223" y="103727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Connector 8"/>
          <p:cNvSpPr/>
          <p:nvPr/>
        </p:nvSpPr>
        <p:spPr>
          <a:xfrm>
            <a:off x="2336800" y="64579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1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st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3396" y="545175"/>
            <a:ext cx="1584088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8800" dirty="0" smtClean="0">
                <a:solidFill>
                  <a:srgbClr val="7030A0"/>
                </a:solidFill>
              </a:rPr>
              <a:t>60 </a:t>
            </a:r>
          </a:p>
          <a:p>
            <a:r>
              <a:rPr lang="en-IN" sz="1000" dirty="0" smtClean="0">
                <a:solidFill>
                  <a:srgbClr val="7030A0"/>
                </a:solidFill>
              </a:rPr>
              <a:t>      </a:t>
            </a:r>
            <a:r>
              <a:rPr lang="en-IN" sz="36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 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90187" y="1041271"/>
            <a:ext cx="1666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b="1" dirty="0" smtClean="0"/>
              <a:t>CERTIFICATION</a:t>
            </a:r>
            <a:r>
              <a:rPr lang="en-IN" b="1" dirty="0" smtClean="0"/>
              <a:t> </a:t>
            </a:r>
          </a:p>
          <a:p>
            <a:pPr algn="ctr"/>
            <a:r>
              <a:rPr lang="en-IN" b="1" dirty="0" smtClean="0"/>
              <a:t>COURSE </a:t>
            </a:r>
            <a:endParaRPr lang="en-IN" b="1" dirty="0"/>
          </a:p>
        </p:txBody>
      </p:sp>
      <p:sp>
        <p:nvSpPr>
          <p:cNvPr id="15" name="Flowchart: Connector 14"/>
          <p:cNvSpPr/>
          <p:nvPr/>
        </p:nvSpPr>
        <p:spPr>
          <a:xfrm>
            <a:off x="152400" y="1896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6" name="Straight Arrow Connector 15"/>
          <p:cNvCxnSpPr>
            <a:stCxn id="15" idx="6"/>
            <a:endCxn id="17" idx="2"/>
          </p:cNvCxnSpPr>
          <p:nvPr/>
        </p:nvCxnSpPr>
        <p:spPr>
          <a:xfrm>
            <a:off x="482600" y="2048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Connector 16"/>
          <p:cNvSpPr/>
          <p:nvPr/>
        </p:nvSpPr>
        <p:spPr>
          <a:xfrm>
            <a:off x="1410177" y="16573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en-IN" sz="1000" dirty="0" smtClean="0">
                <a:solidFill>
                  <a:schemeClr val="tx1">
                    <a:lumMod val="75000"/>
                  </a:schemeClr>
                </a:solidFill>
              </a:rPr>
              <a:t>nd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8" name="Flowchart: Connector 17"/>
          <p:cNvSpPr/>
          <p:nvPr/>
        </p:nvSpPr>
        <p:spPr>
          <a:xfrm>
            <a:off x="164623" y="30394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19" name="Straight Arrow Connector 18"/>
          <p:cNvCxnSpPr>
            <a:stCxn id="18" idx="6"/>
            <a:endCxn id="20" idx="2"/>
          </p:cNvCxnSpPr>
          <p:nvPr/>
        </p:nvCxnSpPr>
        <p:spPr>
          <a:xfrm>
            <a:off x="494823" y="3191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/>
          <p:cNvSpPr/>
          <p:nvPr/>
        </p:nvSpPr>
        <p:spPr>
          <a:xfrm>
            <a:off x="1422400" y="28003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IN" baseline="30000" dirty="0" smtClean="0">
                <a:solidFill>
                  <a:schemeClr val="tx1">
                    <a:lumMod val="75000"/>
                  </a:schemeClr>
                </a:solidFill>
              </a:rPr>
              <a:t>rd</a:t>
            </a:r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1" name="Flowchart: Connector 20"/>
          <p:cNvSpPr/>
          <p:nvPr/>
        </p:nvSpPr>
        <p:spPr>
          <a:xfrm>
            <a:off x="1231423" y="3953830"/>
            <a:ext cx="330200" cy="304800"/>
          </a:xfrm>
          <a:prstGeom prst="flowChartConnector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>
              <a:solidFill>
                <a:srgbClr val="002060"/>
              </a:solidFill>
            </a:endParaRPr>
          </a:p>
        </p:txBody>
      </p:sp>
      <p:cxnSp>
        <p:nvCxnSpPr>
          <p:cNvPr id="22" name="Straight Arrow Connector 21"/>
          <p:cNvCxnSpPr>
            <a:stCxn id="21" idx="6"/>
            <a:endCxn id="23" idx="2"/>
          </p:cNvCxnSpPr>
          <p:nvPr/>
        </p:nvCxnSpPr>
        <p:spPr>
          <a:xfrm>
            <a:off x="1561623" y="41062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Connector 22"/>
          <p:cNvSpPr/>
          <p:nvPr/>
        </p:nvSpPr>
        <p:spPr>
          <a:xfrm>
            <a:off x="2489200" y="3714750"/>
            <a:ext cx="787400" cy="782960"/>
          </a:xfrm>
          <a:prstGeom prst="flowChartConnector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75000"/>
                  </a:schemeClr>
                </a:solidFill>
              </a:rPr>
              <a:t>4</a:t>
            </a:r>
            <a:r>
              <a:rPr lang="en-IN" sz="1100" dirty="0" smtClean="0">
                <a:solidFill>
                  <a:schemeClr val="tx1">
                    <a:lumMod val="75000"/>
                  </a:schemeClr>
                </a:solidFill>
              </a:rPr>
              <a:t>th </a:t>
            </a:r>
            <a:r>
              <a:rPr lang="en-IN" sz="1200" dirty="0" err="1" smtClean="0">
                <a:solidFill>
                  <a:schemeClr val="tx1">
                    <a:lumMod val="75000"/>
                  </a:schemeClr>
                </a:solidFill>
              </a:rPr>
              <a:t>Sem</a:t>
            </a:r>
            <a:r>
              <a:rPr lang="en-IN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endParaRPr lang="en-IN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12418" y="3191830"/>
            <a:ext cx="927577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84483" y="619659"/>
            <a:ext cx="30063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i="1" dirty="0" smtClean="0">
                <a:sym typeface="Wingdings" panose="05000000000000000000" pitchFamily="2" charset="2"/>
              </a:rPr>
              <a:t>   </a:t>
            </a:r>
            <a:r>
              <a:rPr lang="en-IN" sz="1200" i="1" dirty="0" smtClean="0"/>
              <a:t>Laboratory Working Methods &amp; Practices </a:t>
            </a:r>
          </a:p>
          <a:p>
            <a:r>
              <a:rPr lang="en-IN" sz="1200" i="1" dirty="0">
                <a:sym typeface="Wingdings" panose="05000000000000000000" pitchFamily="2" charset="2"/>
              </a:rPr>
              <a:t> </a:t>
            </a:r>
            <a:r>
              <a:rPr lang="en-IN" sz="1200" i="1" dirty="0" smtClean="0">
                <a:sym typeface="Wingdings" panose="05000000000000000000" pitchFamily="2" charset="2"/>
              </a:rPr>
              <a:t>  </a:t>
            </a:r>
            <a:r>
              <a:rPr lang="en-IN" sz="1200" i="1" dirty="0" smtClean="0"/>
              <a:t>Basic Concepts of Chemistry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 Sampling </a:t>
            </a:r>
            <a:r>
              <a:rPr lang="en-IN" sz="1200" i="1" dirty="0"/>
              <a:t>Theory &amp; Practice </a:t>
            </a:r>
            <a:endParaRPr lang="en-IN" sz="1200" i="1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/>
              <a:t> Minerals &amp; Metallurgy </a:t>
            </a:r>
          </a:p>
          <a:p>
            <a:r>
              <a:rPr lang="en-IN" sz="1200" i="1" dirty="0">
                <a:sym typeface="Wingdings" panose="05000000000000000000" pitchFamily="2" charset="2"/>
              </a:rPr>
              <a:t> </a:t>
            </a:r>
            <a:r>
              <a:rPr lang="en-IN" sz="1200" i="1" dirty="0" smtClean="0">
                <a:sym typeface="Wingdings" panose="05000000000000000000" pitchFamily="2" charset="2"/>
              </a:rPr>
              <a:t> </a:t>
            </a:r>
            <a:r>
              <a:rPr lang="en-IN" sz="1200" i="1" dirty="0" smtClean="0"/>
              <a:t>MSDS ,Health &amp; Safety Consideration</a:t>
            </a:r>
            <a:endParaRPr lang="en-IN" sz="12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2289154" y="1599489"/>
            <a:ext cx="24272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i="1" dirty="0" smtClean="0">
                <a:sym typeface="Wingdings" panose="05000000000000000000" pitchFamily="2" charset="2"/>
              </a:rPr>
              <a:t>   </a:t>
            </a:r>
            <a:r>
              <a:rPr lang="en-US" sz="1200" i="1" dirty="0" smtClean="0">
                <a:sym typeface="Wingdings" panose="05000000000000000000" pitchFamily="2" charset="2"/>
              </a:rPr>
              <a:t>X </a:t>
            </a:r>
            <a:r>
              <a:rPr lang="en-US" sz="1200" i="1" dirty="0">
                <a:sym typeface="Wingdings" panose="05000000000000000000" pitchFamily="2" charset="2"/>
              </a:rPr>
              <a:t>Ray Fluorescence </a:t>
            </a:r>
            <a:r>
              <a:rPr lang="en-US" sz="1200" i="1" dirty="0" smtClean="0">
                <a:sym typeface="Wingdings" panose="05000000000000000000" pitchFamily="2" charset="2"/>
              </a:rPr>
              <a:t>- Theory</a:t>
            </a:r>
            <a:endParaRPr lang="en-US" sz="1200" i="1" dirty="0">
              <a:sym typeface="Wingdings" panose="05000000000000000000" pitchFamily="2" charset="2"/>
            </a:endParaRPr>
          </a:p>
          <a:p>
            <a:r>
              <a:rPr lang="en-US" sz="1200" i="1" dirty="0">
                <a:sym typeface="Wingdings" panose="05000000000000000000" pitchFamily="2" charset="2"/>
              </a:rPr>
              <a:t>   Machine Handling </a:t>
            </a:r>
            <a:r>
              <a:rPr lang="en-US" sz="1200" i="1" dirty="0" smtClean="0">
                <a:sym typeface="Wingdings" panose="05000000000000000000" pitchFamily="2" charset="2"/>
              </a:rPr>
              <a:t>-Operations</a:t>
            </a:r>
            <a:endParaRPr lang="en-US" sz="1200" i="1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Determining </a:t>
            </a:r>
            <a:r>
              <a:rPr lang="en-US" sz="1200" i="1" dirty="0">
                <a:sym typeface="Wingdings" panose="05000000000000000000" pitchFamily="2" charset="2"/>
              </a:rPr>
              <a:t>Composition by </a:t>
            </a:r>
            <a:r>
              <a:rPr lang="en-US" sz="1200" i="1" dirty="0" smtClean="0">
                <a:sym typeface="Wingdings" panose="05000000000000000000" pitchFamily="2" charset="2"/>
              </a:rPr>
              <a:t>XRF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Calibration </a:t>
            </a:r>
            <a:r>
              <a:rPr lang="en-US" sz="1200" i="1" dirty="0">
                <a:sym typeface="Wingdings" panose="05000000000000000000" pitchFamily="2" charset="2"/>
              </a:rPr>
              <a:t>Technique </a:t>
            </a:r>
            <a:endParaRPr lang="en-US" sz="1200" i="1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>
                <a:sym typeface="Wingdings" panose="05000000000000000000" pitchFamily="2" charset="2"/>
              </a:rPr>
              <a:t> </a:t>
            </a:r>
            <a:r>
              <a:rPr lang="en-US" sz="1200" i="1" dirty="0" smtClean="0">
                <a:sym typeface="Wingdings" panose="05000000000000000000" pitchFamily="2" charset="2"/>
              </a:rPr>
              <a:t>Sources </a:t>
            </a:r>
            <a:r>
              <a:rPr lang="en-US" sz="1200" i="1" dirty="0">
                <a:sym typeface="Wingdings" panose="05000000000000000000" pitchFamily="2" charset="2"/>
              </a:rPr>
              <a:t>of Error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22168" y="2581906"/>
            <a:ext cx="24688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 Fusion </a:t>
            </a:r>
            <a:r>
              <a:rPr lang="en-US" sz="1200" i="1" dirty="0">
                <a:sym typeface="Wingdings" panose="05000000000000000000" pitchFamily="2" charset="2"/>
              </a:rPr>
              <a:t>application in </a:t>
            </a:r>
            <a:r>
              <a:rPr lang="en-US" sz="1200" i="1" dirty="0" smtClean="0">
                <a:sym typeface="Wingdings" panose="05000000000000000000" pitchFamily="2" charset="2"/>
              </a:rPr>
              <a:t>assaying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 smtClean="0">
                <a:sym typeface="Wingdings" panose="05000000000000000000" pitchFamily="2" charset="2"/>
              </a:rPr>
              <a:t>  Analysis </a:t>
            </a:r>
            <a:r>
              <a:rPr lang="en-US" sz="1200" i="1" dirty="0">
                <a:sym typeface="Wingdings" panose="05000000000000000000" pitchFamily="2" charset="2"/>
              </a:rPr>
              <a:t>of Gold by Fire </a:t>
            </a:r>
            <a:r>
              <a:rPr lang="en-US" sz="1200" i="1" dirty="0" smtClean="0">
                <a:sym typeface="Wingdings" panose="05000000000000000000" pitchFamily="2" charset="2"/>
              </a:rPr>
              <a:t>Assay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>
                <a:sym typeface="Wingdings" panose="05000000000000000000" pitchFamily="2" charset="2"/>
              </a:rPr>
              <a:t>  Impact of elemental composition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i="1" dirty="0">
                <a:sym typeface="Wingdings" panose="05000000000000000000" pitchFamily="2" charset="2"/>
              </a:rPr>
              <a:t> </a:t>
            </a:r>
            <a:r>
              <a:rPr lang="en-US" sz="1200" i="1" dirty="0" smtClean="0">
                <a:sym typeface="Wingdings" panose="05000000000000000000" pitchFamily="2" charset="2"/>
              </a:rPr>
              <a:t> Preparation </a:t>
            </a:r>
            <a:r>
              <a:rPr lang="en-US" sz="1200" i="1" dirty="0">
                <a:sym typeface="Wingdings" panose="05000000000000000000" pitchFamily="2" charset="2"/>
              </a:rPr>
              <a:t>and </a:t>
            </a:r>
            <a:r>
              <a:rPr lang="en-US" sz="1200" i="1" dirty="0" smtClean="0">
                <a:sym typeface="Wingdings" panose="05000000000000000000" pitchFamily="2" charset="2"/>
              </a:rPr>
              <a:t>calculations </a:t>
            </a:r>
            <a:endParaRPr lang="en-US" sz="1200" i="1" dirty="0">
              <a:sym typeface="Wingdings" panose="05000000000000000000" pitchFamily="2" charset="2"/>
            </a:endParaRPr>
          </a:p>
          <a:p>
            <a:r>
              <a:rPr lang="en-US" sz="1200" i="1" dirty="0">
                <a:sym typeface="Wingdings" panose="05000000000000000000" pitchFamily="2" charset="2"/>
              </a:rPr>
              <a:t>   </a:t>
            </a:r>
            <a:r>
              <a:rPr lang="en-US" sz="1200" i="1" dirty="0" smtClean="0">
                <a:sym typeface="Wingdings" panose="05000000000000000000" pitchFamily="2" charset="2"/>
              </a:rPr>
              <a:t>Best </a:t>
            </a:r>
            <a:r>
              <a:rPr lang="en-US" sz="1200" i="1" dirty="0">
                <a:sym typeface="Wingdings" panose="05000000000000000000" pitchFamily="2" charset="2"/>
              </a:rPr>
              <a:t>practices </a:t>
            </a:r>
            <a:r>
              <a:rPr lang="en-US" sz="1200" i="1" dirty="0" smtClean="0">
                <a:sym typeface="Wingdings" panose="05000000000000000000" pitchFamily="2" charset="2"/>
              </a:rPr>
              <a:t>,homogeneity</a:t>
            </a:r>
            <a:endParaRPr lang="en-US" sz="1200" i="1" dirty="0">
              <a:sym typeface="Wingdings" panose="05000000000000000000" pitchFamily="2" charset="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77000" y="2931749"/>
            <a:ext cx="2476786" cy="162825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IN" sz="1200" dirty="0"/>
          </a:p>
        </p:txBody>
      </p:sp>
      <p:sp>
        <p:nvSpPr>
          <p:cNvPr id="33" name="Flowchart: Process 32"/>
          <p:cNvSpPr/>
          <p:nvPr/>
        </p:nvSpPr>
        <p:spPr>
          <a:xfrm>
            <a:off x="6477000" y="2920819"/>
            <a:ext cx="2476786" cy="477794"/>
          </a:xfrm>
          <a:prstGeom prst="flowChartProcess">
            <a:avLst/>
          </a:prstGeom>
          <a:solidFill>
            <a:srgbClr val="0D7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/>
              <a:t>WHO CAN APPLY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6573978" y="3370603"/>
            <a:ext cx="23417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dirty="0" smtClean="0">
                <a:sym typeface="Wingdings" panose="05000000000000000000" pitchFamily="2" charset="2"/>
              </a:rPr>
              <a:t> </a:t>
            </a:r>
            <a:r>
              <a:rPr lang="en-IN" sz="1200" dirty="0" smtClean="0"/>
              <a:t>Prospective </a:t>
            </a:r>
            <a:r>
              <a:rPr lang="en-IN" sz="1200" dirty="0"/>
              <a:t>Students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Part </a:t>
            </a:r>
            <a:r>
              <a:rPr lang="en-IN" sz="1200" dirty="0"/>
              <a:t>Time Students     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Business </a:t>
            </a:r>
            <a:r>
              <a:rPr lang="en-IN" sz="1200" dirty="0"/>
              <a:t>&amp; Industry </a:t>
            </a:r>
            <a:r>
              <a:rPr lang="en-IN" sz="1200" dirty="0" smtClean="0"/>
              <a:t>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dirty="0" smtClean="0"/>
              <a:t>International </a:t>
            </a:r>
            <a:r>
              <a:rPr lang="en-IN" sz="1200" dirty="0"/>
              <a:t>Students  </a:t>
            </a:r>
            <a:endParaRPr lang="en-IN" sz="12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IN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382749" y="1652603"/>
            <a:ext cx="866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>
                <a:solidFill>
                  <a:srgbClr val="002060"/>
                </a:solidFill>
              </a:rPr>
              <a:t>DAYS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7" name="TextBox 36"/>
          <p:cNvSpPr txBox="1"/>
          <p:nvPr/>
        </p:nvSpPr>
        <p:spPr>
          <a:xfrm>
            <a:off x="1405772" y="811758"/>
            <a:ext cx="8960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Foundation</a:t>
            </a:r>
            <a:endParaRPr lang="en-IN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513144" y="1789880"/>
            <a:ext cx="538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Basic </a:t>
            </a:r>
            <a:endParaRPr lang="en-IN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19370" y="2888452"/>
            <a:ext cx="7617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Expertise</a:t>
            </a:r>
            <a:endParaRPr lang="en-IN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1547095" y="3836248"/>
            <a:ext cx="9607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200" dirty="0" smtClean="0"/>
              <a:t>Assessment </a:t>
            </a:r>
            <a:endParaRPr lang="en-IN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6382749" y="2181616"/>
            <a:ext cx="2309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i="1" dirty="0" smtClean="0">
                <a:solidFill>
                  <a:srgbClr val="C00000"/>
                </a:solidFill>
              </a:rPr>
              <a:t>Theoretical Classes : 22 Days </a:t>
            </a:r>
          </a:p>
          <a:p>
            <a:r>
              <a:rPr lang="en-IN" sz="1400" i="1" dirty="0" smtClean="0">
                <a:solidFill>
                  <a:srgbClr val="C00000"/>
                </a:solidFill>
              </a:rPr>
              <a:t>Practical Classes : 25 Days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15511" y="3559178"/>
            <a:ext cx="2961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Silver Assaying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Methods for Potentiometric &amp; Gravimetric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Accreditation &amp; Certification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Theoretical  Assessment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IN" sz="1200" i="1" dirty="0" smtClean="0">
                <a:sym typeface="Wingdings" panose="05000000000000000000" pitchFamily="2" charset="2"/>
              </a:rPr>
              <a:t>Practical Assessment </a:t>
            </a:r>
          </a:p>
        </p:txBody>
      </p:sp>
    </p:spTree>
    <p:extLst>
      <p:ext uri="{BB962C8B-B14F-4D97-AF65-F5344CB8AC3E}">
        <p14:creationId xmlns:p14="http://schemas.microsoft.com/office/powerpoint/2010/main" val="105254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07" y="179619"/>
            <a:ext cx="8280400" cy="360040"/>
          </a:xfrm>
        </p:spPr>
        <p:txBody>
          <a:bodyPr/>
          <a:lstStyle/>
          <a:p>
            <a:r>
              <a:rPr lang="en-IN" dirty="0" smtClean="0"/>
              <a:t>Module 2 Course content</a:t>
            </a: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1150938" y="4623979"/>
            <a:ext cx="5473700" cy="180689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9</a:t>
            </a:fld>
            <a:endParaRPr lang="en-US" noProof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701130"/>
              </p:ext>
            </p:extLst>
          </p:nvPr>
        </p:nvGraphicFramePr>
        <p:xfrm>
          <a:off x="152402" y="514350"/>
          <a:ext cx="8839198" cy="412439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04798"/>
                <a:gridCol w="5562600"/>
                <a:gridCol w="685800"/>
                <a:gridCol w="762000"/>
                <a:gridCol w="685800"/>
                <a:gridCol w="838200"/>
              </a:tblGrid>
              <a:tr h="45191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Marks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1200" dirty="0" smtClean="0"/>
                        <a:t>Allocated Time</a:t>
                      </a:r>
                    </a:p>
                    <a:p>
                      <a:pPr algn="ctr"/>
                      <a:r>
                        <a:rPr lang="en-IN" sz="1200" dirty="0" smtClean="0"/>
                        <a:t>Days  </a:t>
                      </a:r>
                      <a:endParaRPr lang="en-IN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/>
                    </a:p>
                  </a:txBody>
                  <a:tcPr/>
                </a:tc>
              </a:tr>
              <a:tr h="276258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dirty="0" smtClean="0"/>
                        <a:t>Module Content 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Theory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Practice</a:t>
                      </a:r>
                      <a:endParaRPr lang="en-IN" sz="1200" dirty="0"/>
                    </a:p>
                  </a:txBody>
                  <a:tcPr/>
                </a:tc>
              </a:tr>
              <a:tr h="828504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</a:t>
                      </a:r>
                      <a:r>
                        <a:rPr lang="en-IN" sz="1200" baseline="0" dirty="0" smtClean="0"/>
                        <a:t>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effectLst/>
                        </a:rPr>
                        <a:t>Introduction to Basic Chemistry of Metal &amp; Alloys with special reference to Precious Metals and 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i="1" dirty="0" smtClean="0"/>
                        <a:t>Laboratory Working Methods &amp; Practices ,Basic Concepts of Chemistry ,Accuracy &amp; Precision ,Metallurgy &amp; Minerals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/>
                        <a:t>MSDS,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/>
                        <a:t>Sampling Theory &amp; Practice,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 Health &amp; Safety</a:t>
                      </a:r>
                      <a:endParaRPr lang="en-IN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4</a:t>
                      </a:r>
                      <a:endParaRPr lang="en-IN" sz="1400" dirty="0"/>
                    </a:p>
                  </a:txBody>
                  <a:tcPr/>
                </a:tc>
              </a:tr>
              <a:tr h="632676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X-Ray Fluorescence for Precious metal Assaying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>
                          <a:sym typeface="Wingdings" panose="05000000000000000000" pitchFamily="2" charset="2"/>
                        </a:rPr>
                        <a:t>XRF – Basic Theory  &amp; operations, Sampling Theory &amp; Practice, Determining Composition by XRF, Calibration Technique ,Sources of Error  </a:t>
                      </a:r>
                      <a:endParaRPr lang="en-IN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6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6</a:t>
                      </a:r>
                      <a:endParaRPr lang="en-IN" sz="1400" dirty="0"/>
                    </a:p>
                  </a:txBody>
                  <a:tcPr/>
                </a:tc>
              </a:tr>
              <a:tr h="647739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i="1" baseline="0" dirty="0" smtClean="0"/>
                        <a:t>Gold Analysis by Fire Assay</a:t>
                      </a:r>
                      <a:r>
                        <a:rPr lang="en-IN" sz="1200" b="1" i="1" baseline="0" dirty="0" smtClean="0"/>
                        <a:t> </a:t>
                      </a:r>
                    </a:p>
                    <a:p>
                      <a:r>
                        <a:rPr lang="en-US" sz="1200" i="1" dirty="0" smtClean="0"/>
                        <a:t>Analysis of Gold by Fire Assay, Method, Machine Handling ,Sources of Error , Impact of elemental composition, Preparation and calculations, Best practices</a:t>
                      </a:r>
                      <a:endParaRPr lang="en-IN" sz="1200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150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10</a:t>
                      </a:r>
                      <a:endParaRPr lang="en-IN" sz="1400" dirty="0"/>
                    </a:p>
                  </a:txBody>
                  <a:tcPr/>
                </a:tc>
              </a:tr>
              <a:tr h="632676"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4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Silver Assaying ,Accreditation, certification</a:t>
                      </a:r>
                      <a:endParaRPr lang="en-IN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Silver Assaying, Methods for Potentiometric &amp; Gravimetric analysis ,Accreditation,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Quality Control &amp; Assurance</a:t>
                      </a:r>
                      <a:r>
                        <a:rPr lang="en-IN" sz="1200" i="1" baseline="0" dirty="0" smtClean="0">
                          <a:sym typeface="Wingdings" panose="05000000000000000000" pitchFamily="2" charset="2"/>
                        </a:rPr>
                        <a:t> ,</a:t>
                      </a:r>
                      <a:r>
                        <a:rPr lang="en-IN" sz="1200" i="1" dirty="0" smtClean="0">
                          <a:sym typeface="Wingdings" panose="05000000000000000000" pitchFamily="2" charset="2"/>
                        </a:rPr>
                        <a:t>Certification, Communication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5</a:t>
                      </a:r>
                      <a:endParaRPr lang="en-IN" sz="1400" dirty="0"/>
                    </a:p>
                  </a:txBody>
                  <a:tcPr/>
                </a:tc>
              </a:tr>
              <a:tr h="366550">
                <a:tc>
                  <a:txBody>
                    <a:bodyPr/>
                    <a:lstStyle/>
                    <a:p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b="1" i="1" dirty="0" smtClean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250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300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22 days </a:t>
                      </a:r>
                      <a:endParaRPr lang="en-IN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200" dirty="0" smtClean="0"/>
                        <a:t>25 Days </a:t>
                      </a:r>
                      <a:endParaRPr lang="en-IN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4350663"/>
            <a:ext cx="79624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smtClean="0">
                <a:solidFill>
                  <a:srgbClr val="FF0000"/>
                </a:solidFill>
              </a:rPr>
              <a:t>Note : At </a:t>
            </a:r>
            <a:r>
              <a:rPr lang="en-US" sz="1100" b="1" i="1" dirty="0">
                <a:solidFill>
                  <a:srgbClr val="FF0000"/>
                </a:solidFill>
              </a:rPr>
              <a:t>the end of the course there will be a full </a:t>
            </a:r>
            <a:r>
              <a:rPr lang="en-US" sz="1100" b="1" i="1" dirty="0" smtClean="0">
                <a:solidFill>
                  <a:srgbClr val="FF0000"/>
                </a:solidFill>
              </a:rPr>
              <a:t>assessment </a:t>
            </a:r>
            <a:r>
              <a:rPr lang="en-US" sz="1100" b="1" i="1" dirty="0">
                <a:solidFill>
                  <a:srgbClr val="FF0000"/>
                </a:solidFill>
              </a:rPr>
              <a:t>to ensure students are competent to be certified as a Qualified Assayer 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9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WGC white background">
      <a:dk1>
        <a:srgbClr val="000000"/>
      </a:dk1>
      <a:lt1>
        <a:srgbClr val="FFFFFF"/>
      </a:lt1>
      <a:dk2>
        <a:srgbClr val="0F4430"/>
      </a:dk2>
      <a:lt2>
        <a:srgbClr val="2EA350"/>
      </a:lt2>
      <a:accent1>
        <a:srgbClr val="66001B"/>
      </a:accent1>
      <a:accent2>
        <a:srgbClr val="BA1126"/>
      </a:accent2>
      <a:accent3>
        <a:srgbClr val="D6707D"/>
      </a:accent3>
      <a:accent4>
        <a:srgbClr val="350F4F"/>
      </a:accent4>
      <a:accent5>
        <a:srgbClr val="7A3271"/>
      </a:accent5>
      <a:accent6>
        <a:srgbClr val="866F95"/>
      </a:accent6>
      <a:hlink>
        <a:srgbClr val="A39161"/>
      </a:hlink>
      <a:folHlink>
        <a:srgbClr val="808080"/>
      </a:folHlink>
    </a:clrScheme>
    <a:fontScheme name="WG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in">
  <a:themeElements>
    <a:clrScheme name="Main 1">
      <a:dk1>
        <a:srgbClr val="63666A"/>
      </a:dk1>
      <a:lt1>
        <a:srgbClr val="FFFFFF"/>
      </a:lt1>
      <a:dk2>
        <a:srgbClr val="63666A"/>
      </a:dk2>
      <a:lt2>
        <a:srgbClr val="0D776E"/>
      </a:lt2>
      <a:accent1>
        <a:srgbClr val="D45D00"/>
      </a:accent1>
      <a:accent2>
        <a:srgbClr val="D19000"/>
      </a:accent2>
      <a:accent3>
        <a:srgbClr val="FFFFFF"/>
      </a:accent3>
      <a:accent4>
        <a:srgbClr val="535659"/>
      </a:accent4>
      <a:accent5>
        <a:srgbClr val="E6B6AA"/>
      </a:accent5>
      <a:accent6>
        <a:srgbClr val="BD8200"/>
      </a:accent6>
      <a:hlink>
        <a:srgbClr val="96172E"/>
      </a:hlink>
      <a:folHlink>
        <a:srgbClr val="8E9300"/>
      </a:folHlink>
    </a:clrScheme>
    <a:fontScheme name="Main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gamma/>
                <a:tint val="80000"/>
                <a:invGamma/>
              </a:schemeClr>
            </a:gs>
            <a:gs pos="100000">
              <a:schemeClr val="accent1"/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gamma/>
                <a:tint val="80000"/>
                <a:invGamma/>
              </a:schemeClr>
            </a:gs>
            <a:gs pos="100000">
              <a:schemeClr val="accent1"/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charset="0"/>
            <a:cs typeface="Arial Unicode MS" charset="0"/>
          </a:defRPr>
        </a:defPPr>
      </a:lstStyle>
    </a:lnDef>
  </a:objectDefaults>
  <a:extraClrSchemeLst>
    <a:extraClrScheme>
      <a:clrScheme name="Main 1">
        <a:dk1>
          <a:srgbClr val="63666A"/>
        </a:dk1>
        <a:lt1>
          <a:srgbClr val="FFFFFF"/>
        </a:lt1>
        <a:dk2>
          <a:srgbClr val="63666A"/>
        </a:dk2>
        <a:lt2>
          <a:srgbClr val="0D776E"/>
        </a:lt2>
        <a:accent1>
          <a:srgbClr val="D45D00"/>
        </a:accent1>
        <a:accent2>
          <a:srgbClr val="D19000"/>
        </a:accent2>
        <a:accent3>
          <a:srgbClr val="FFFFFF"/>
        </a:accent3>
        <a:accent4>
          <a:srgbClr val="535659"/>
        </a:accent4>
        <a:accent5>
          <a:srgbClr val="E6B6AA"/>
        </a:accent5>
        <a:accent6>
          <a:srgbClr val="BD8200"/>
        </a:accent6>
        <a:hlink>
          <a:srgbClr val="96172E"/>
        </a:hlink>
        <a:folHlink>
          <a:srgbClr val="8E9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MMTC-PAMP Presentation 2014-08</Template>
  <TotalTime>1987</TotalTime>
  <Words>1196</Words>
  <Application>Microsoft Office PowerPoint</Application>
  <PresentationFormat>On-screen Show (16:9)</PresentationFormat>
  <Paragraphs>288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Blank</vt:lpstr>
      <vt:lpstr>Main</vt:lpstr>
      <vt:lpstr>PowerPoint Presentation</vt:lpstr>
      <vt:lpstr>A joint venture between World Gold Council and MMTC-PAMP </vt:lpstr>
      <vt:lpstr>The  institute will be supported by an industry-nominated Steering Committee.  </vt:lpstr>
      <vt:lpstr>Location  </vt:lpstr>
      <vt:lpstr>Programs Offered   </vt:lpstr>
      <vt:lpstr>Basic (Module 1) Certification Course Details </vt:lpstr>
      <vt:lpstr>Basic (Module 1) Course content : </vt:lpstr>
      <vt:lpstr>Module 2 Certification Course Details </vt:lpstr>
      <vt:lpstr>Module 2 Course content</vt:lpstr>
      <vt:lpstr> Advanced (Module 3) Certification Course Details </vt:lpstr>
      <vt:lpstr>Advanced (Module 3) Course content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Sushant Sahoo</dc:creator>
  <cp:lastModifiedBy>user</cp:lastModifiedBy>
  <cp:revision>146</cp:revision>
  <dcterms:created xsi:type="dcterms:W3CDTF">2017-08-31T08:58:34Z</dcterms:created>
  <dcterms:modified xsi:type="dcterms:W3CDTF">2018-08-04T05:35:56Z</dcterms:modified>
</cp:coreProperties>
</file>