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Default Extension="xlsm" ContentType="application/vnd.ms-excel.sheet.macroEnabled.12"/>
  <Override PartName="/ppt/drawings/drawing2.xml" ContentType="application/vnd.openxmlformats-officedocument.drawingml.chartshape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355" r:id="rId2"/>
    <p:sldId id="294" r:id="rId3"/>
    <p:sldId id="317" r:id="rId4"/>
    <p:sldId id="295" r:id="rId5"/>
    <p:sldId id="321" r:id="rId6"/>
    <p:sldId id="343" r:id="rId7"/>
    <p:sldId id="361" r:id="rId8"/>
    <p:sldId id="319" r:id="rId9"/>
    <p:sldId id="358" r:id="rId10"/>
    <p:sldId id="334" r:id="rId11"/>
    <p:sldId id="359" r:id="rId12"/>
    <p:sldId id="360" r:id="rId13"/>
    <p:sldId id="351" r:id="rId14"/>
  </p:sldIdLst>
  <p:sldSz cx="12188825"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Title Slides" id="{8943304C-0579-B044-8408-BEE7D1EF88DE}">
          <p14:sldIdLst>
            <p14:sldId id="290"/>
          </p14:sldIdLst>
        </p14:section>
        <p14:section name="Content Slides" id="{780F2BC7-7D2B-E746-A155-BFE2DFDE6DEA}">
          <p14:sldIdLst>
            <p14:sldId id="262"/>
            <p14:sldId id="299"/>
            <p14:sldId id="320"/>
            <p14:sldId id="330"/>
            <p14:sldId id="300"/>
            <p14:sldId id="294"/>
            <p14:sldId id="259"/>
            <p14:sldId id="348"/>
            <p14:sldId id="331"/>
            <p14:sldId id="317"/>
            <p14:sldId id="295"/>
            <p14:sldId id="333"/>
            <p14:sldId id="332"/>
            <p14:sldId id="321"/>
            <p14:sldId id="301"/>
            <p14:sldId id="343"/>
            <p14:sldId id="344"/>
            <p14:sldId id="345"/>
            <p14:sldId id="346"/>
            <p14:sldId id="328"/>
            <p14:sldId id="342"/>
            <p14:sldId id="327"/>
            <p14:sldId id="347"/>
            <p14:sldId id="316"/>
            <p14:sldId id="302"/>
            <p14:sldId id="319"/>
            <p14:sldId id="277"/>
            <p14:sldId id="326"/>
            <p14:sldId id="349"/>
            <p14:sldId id="303"/>
            <p14:sldId id="334"/>
            <p14:sldId id="323"/>
            <p14:sldId id="324"/>
          </p14:sldIdLst>
        </p14:section>
        <p14:section name="Divider Slides" id="{5A73F76A-DEAB-0F47-9DD6-43D52AA08802}">
          <p14:sldIdLst/>
        </p14:section>
        <p14:section name="Example Slides" id="{2516BBBC-98CC-8648-B226-BA3DEC80432C}">
          <p14:sldIdLst/>
        </p14:section>
      </p14:sectionLst>
    </p:ex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C0A0A"/>
    <a:srgbClr val="FF8000"/>
    <a:srgbClr val="AFAFAF"/>
    <a:srgbClr val="6E3AB7"/>
    <a:srgbClr val="621F95"/>
    <a:srgbClr val="A00000"/>
    <a:srgbClr val="0099C4"/>
    <a:srgbClr val="77A22D"/>
    <a:srgbClr val="387C2B"/>
    <a:srgbClr val="005DA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68883" autoAdjust="0"/>
  </p:normalViewPr>
  <p:slideViewPr>
    <p:cSldViewPr snapToGrid="0" showGuides="1">
      <p:cViewPr varScale="1">
        <p:scale>
          <a:sx n="60" d="100"/>
          <a:sy n="60" d="100"/>
        </p:scale>
        <p:origin x="-1661" y="-72"/>
      </p:cViewPr>
      <p:guideLst>
        <p:guide orient="horz" pos="2160"/>
        <p:guide pos="3839"/>
      </p:guideLst>
    </p:cSldViewPr>
  </p:slideViewPr>
  <p:outlineViewPr>
    <p:cViewPr>
      <p:scale>
        <a:sx n="33" d="100"/>
        <a:sy n="33" d="100"/>
      </p:scale>
      <p:origin x="0" y="-678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Macro-Enabled_Worksheet10.xlsm"/></Relationships>
</file>

<file path=ppt/charts/_rels/chart11.xml.rels><?xml version="1.0" encoding="UTF-8" standalone="yes"?>
<Relationships xmlns="http://schemas.openxmlformats.org/package/2006/relationships"><Relationship Id="rId1" Type="http://schemas.openxmlformats.org/officeDocument/2006/relationships/oleObject" Target="file:///\\ten.thomsonreuters.com\private\GB\GFMS\Data\AG\Investment\OTC\OTC%20transaction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ten.thomsonreuters.com\private\GB\GFMS\Data\AG\Investment\OTC\OTC%20transaction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Macro-Enabled_Worksheet4.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Macro-Enabled_Worksheet5.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Macro-Enabled_Worksheet6.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Macro-Enabled_Worksheet7.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Macro-Enabled_Worksheet8.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b="0"/>
            </a:pPr>
            <a:r>
              <a:rPr lang="en-US" sz="1600" b="0" dirty="0" smtClean="0"/>
              <a:t>Identifiable investment fell approximately 40%</a:t>
            </a:r>
            <a:r>
              <a:rPr lang="en-US" sz="1600" b="0" baseline="0" dirty="0" smtClean="0"/>
              <a:t> y/y in 2017 in volume and value terms </a:t>
            </a:r>
            <a:endParaRPr lang="en-US" sz="1600" b="0" dirty="0"/>
          </a:p>
        </c:rich>
      </c:tx>
      <c:layout>
        <c:manualLayout>
          <c:xMode val="edge"/>
          <c:yMode val="edge"/>
          <c:x val="1.9627344965136421E-3"/>
          <c:y val="7.3081607795371789E-3"/>
        </c:manualLayout>
      </c:layout>
    </c:title>
    <c:plotArea>
      <c:layout>
        <c:manualLayout>
          <c:layoutTarget val="inner"/>
          <c:xMode val="edge"/>
          <c:yMode val="edge"/>
          <c:x val="0.11477257424997812"/>
          <c:y val="0.12751896657069844"/>
          <c:w val="0.79993026418075053"/>
          <c:h val="0.5987589637371703"/>
        </c:manualLayout>
      </c:layout>
      <c:barChart>
        <c:barDir val="col"/>
        <c:grouping val="stacked"/>
        <c:ser>
          <c:idx val="0"/>
          <c:order val="0"/>
          <c:tx>
            <c:strRef>
              <c:f>Sheet1!$A$2</c:f>
              <c:strCache>
                <c:ptCount val="1"/>
                <c:pt idx="0">
                  <c:v>Bars &amp; Coins</c:v>
                </c:pt>
              </c:strCache>
            </c:strRef>
          </c:tx>
          <c:spPr>
            <a:solidFill>
              <a:srgbClr val="002060"/>
            </a:solidFill>
          </c:spPr>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Sheet1!$B$2:$K$2</c:f>
              <c:numCache>
                <c:formatCode>_-* #,##0_-;\-#,##0_-;_-* "-"??_-;_-@_-</c:formatCode>
                <c:ptCount val="10"/>
                <c:pt idx="0">
                  <c:v>6154.4931431847181</c:v>
                </c:pt>
                <c:pt idx="1">
                  <c:v>2950.799126616681</c:v>
                </c:pt>
                <c:pt idx="2">
                  <c:v>4674.8026618090853</c:v>
                </c:pt>
                <c:pt idx="3">
                  <c:v>6615.0132744715938</c:v>
                </c:pt>
                <c:pt idx="4">
                  <c:v>4966.5428115775658</c:v>
                </c:pt>
                <c:pt idx="5">
                  <c:v>7500.1233055952334</c:v>
                </c:pt>
                <c:pt idx="6">
                  <c:v>7281.0633212351604</c:v>
                </c:pt>
                <c:pt idx="7">
                  <c:v>9086.0042993768529</c:v>
                </c:pt>
                <c:pt idx="8">
                  <c:v>6462.0948313557365</c:v>
                </c:pt>
                <c:pt idx="9">
                  <c:v>4699.3367935039951</c:v>
                </c:pt>
              </c:numCache>
            </c:numRef>
          </c:val>
        </c:ser>
        <c:ser>
          <c:idx val="1"/>
          <c:order val="1"/>
          <c:tx>
            <c:strRef>
              <c:f>Sheet1!$A$3</c:f>
              <c:strCache>
                <c:ptCount val="1"/>
                <c:pt idx="0">
                  <c:v>ETP Inventory Build</c:v>
                </c:pt>
              </c:strCache>
            </c:strRef>
          </c:tx>
          <c:spPr>
            <a:solidFill>
              <a:srgbClr val="0070C0"/>
            </a:solidFill>
          </c:spPr>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Sheet1!$B$3:$K$3</c:f>
              <c:numCache>
                <c:formatCode>_-* #,##0.0_-;\-#,##0.0_-;_-* "-"??_-;_-@_-</c:formatCode>
                <c:ptCount val="10"/>
                <c:pt idx="0">
                  <c:v>3151.7339393978195</c:v>
                </c:pt>
                <c:pt idx="1">
                  <c:v>4880.3429834308454</c:v>
                </c:pt>
                <c:pt idx="2">
                  <c:v>4026.8925400499152</c:v>
                </c:pt>
                <c:pt idx="3">
                  <c:v>-747.29425335298481</c:v>
                </c:pt>
                <c:pt idx="4">
                  <c:v>1720.1854263358643</c:v>
                </c:pt>
                <c:pt idx="5">
                  <c:v>77.470199760924629</c:v>
                </c:pt>
                <c:pt idx="6">
                  <c:v>43.690396092213078</c:v>
                </c:pt>
                <c:pt idx="7">
                  <c:v>-552.28998807247797</c:v>
                </c:pt>
                <c:pt idx="8">
                  <c:v>1547.8538551842562</c:v>
                </c:pt>
                <c:pt idx="9">
                  <c:v>74.400794321984378</c:v>
                </c:pt>
              </c:numCache>
            </c:numRef>
          </c:val>
        </c:ser>
        <c:gapWidth val="50"/>
        <c:overlap val="100"/>
        <c:axId val="67363968"/>
        <c:axId val="67365504"/>
      </c:barChart>
      <c:lineChart>
        <c:grouping val="standard"/>
        <c:ser>
          <c:idx val="2"/>
          <c:order val="2"/>
          <c:tx>
            <c:strRef>
              <c:f>Sheet1!$A$4</c:f>
              <c:strCache>
                <c:ptCount val="1"/>
                <c:pt idx="0">
                  <c:v>Total Identifiable Investment in US$ Bn (RHS)</c:v>
                </c:pt>
              </c:strCache>
            </c:strRef>
          </c:tx>
          <c:spPr>
            <a:ln w="38100">
              <a:solidFill>
                <a:srgbClr val="FF0000"/>
              </a:solidFill>
            </a:ln>
          </c:spPr>
          <c:marker>
            <c:symbol val="none"/>
          </c:marker>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Sheet1!$B$4:$K$4</c:f>
              <c:numCache>
                <c:formatCode>_-* #,##0.0_-;\-#,##0.0_-;_-* "-"??_-;_-@_-</c:formatCode>
                <c:ptCount val="10"/>
                <c:pt idx="0">
                  <c:v>4484.7634444362411</c:v>
                </c:pt>
                <c:pt idx="1">
                  <c:v>3694.6468653438678</c:v>
                </c:pt>
                <c:pt idx="2">
                  <c:v>5649.2827882568845</c:v>
                </c:pt>
                <c:pt idx="3">
                  <c:v>6625.2921060333847</c:v>
                </c:pt>
                <c:pt idx="4">
                  <c:v>6696.6617903882998</c:v>
                </c:pt>
                <c:pt idx="5">
                  <c:v>5795.8456885806754</c:v>
                </c:pt>
                <c:pt idx="6">
                  <c:v>4493.2694727471817</c:v>
                </c:pt>
                <c:pt idx="7">
                  <c:v>4302.0477439546476</c:v>
                </c:pt>
                <c:pt idx="8">
                  <c:v>4413.3718775961761</c:v>
                </c:pt>
                <c:pt idx="9">
                  <c:v>2616.5224299564397</c:v>
                </c:pt>
              </c:numCache>
            </c:numRef>
          </c:val>
          <c:smooth val="1"/>
        </c:ser>
        <c:marker val="1"/>
        <c:axId val="67897984"/>
        <c:axId val="67896064"/>
      </c:lineChart>
      <c:catAx>
        <c:axId val="67363968"/>
        <c:scaling>
          <c:orientation val="minMax"/>
        </c:scaling>
        <c:axPos val="b"/>
        <c:numFmt formatCode="General" sourceLinked="1"/>
        <c:majorTickMark val="none"/>
        <c:tickLblPos val="low"/>
        <c:txPr>
          <a:bodyPr/>
          <a:lstStyle/>
          <a:p>
            <a:pPr>
              <a:defRPr b="1"/>
            </a:pPr>
            <a:endParaRPr lang="en-US"/>
          </a:p>
        </c:txPr>
        <c:crossAx val="67365504"/>
        <c:crosses val="autoZero"/>
        <c:auto val="1"/>
        <c:lblAlgn val="ctr"/>
        <c:lblOffset val="100"/>
      </c:catAx>
      <c:valAx>
        <c:axId val="67365504"/>
        <c:scaling>
          <c:orientation val="minMax"/>
        </c:scaling>
        <c:axPos val="l"/>
        <c:majorGridlines/>
        <c:title>
          <c:tx>
            <c:rich>
              <a:bodyPr rot="-5400000" vert="horz"/>
              <a:lstStyle/>
              <a:p>
                <a:pPr>
                  <a:defRPr/>
                </a:pPr>
                <a:r>
                  <a:rPr lang="en-US" dirty="0" err="1" smtClean="0"/>
                  <a:t>Tonnes</a:t>
                </a:r>
                <a:endParaRPr lang="en-US" dirty="0"/>
              </a:p>
            </c:rich>
          </c:tx>
          <c:layout>
            <c:manualLayout>
              <c:xMode val="edge"/>
              <c:yMode val="edge"/>
              <c:x val="1.225287891694036E-2"/>
              <c:y val="0.31715427543281716"/>
            </c:manualLayout>
          </c:layout>
        </c:title>
        <c:numFmt formatCode="#,##0" sourceLinked="0"/>
        <c:majorTickMark val="none"/>
        <c:tickLblPos val="nextTo"/>
        <c:txPr>
          <a:bodyPr/>
          <a:lstStyle/>
          <a:p>
            <a:pPr>
              <a:defRPr b="1"/>
            </a:pPr>
            <a:endParaRPr lang="en-US"/>
          </a:p>
        </c:txPr>
        <c:crossAx val="67363968"/>
        <c:crosses val="autoZero"/>
        <c:crossBetween val="between"/>
      </c:valAx>
      <c:valAx>
        <c:axId val="67896064"/>
        <c:scaling>
          <c:orientation val="minMax"/>
        </c:scaling>
        <c:axPos val="r"/>
        <c:numFmt formatCode="#,##0" sourceLinked="0"/>
        <c:tickLblPos val="nextTo"/>
        <c:txPr>
          <a:bodyPr/>
          <a:lstStyle/>
          <a:p>
            <a:pPr>
              <a:defRPr b="1"/>
            </a:pPr>
            <a:endParaRPr lang="en-US"/>
          </a:p>
        </c:txPr>
        <c:crossAx val="67897984"/>
        <c:crosses val="max"/>
        <c:crossBetween val="between"/>
        <c:dispUnits>
          <c:builtInUnit val="thousands"/>
          <c:dispUnitsLbl>
            <c:layout>
              <c:manualLayout>
                <c:xMode val="edge"/>
                <c:yMode val="edge"/>
                <c:x val="0.96723418008758233"/>
                <c:y val="0.34789313516602172"/>
              </c:manualLayout>
            </c:layout>
            <c:tx>
              <c:rich>
                <a:bodyPr rot="5400000" vert="horz"/>
                <a:lstStyle/>
                <a:p>
                  <a:pPr>
                    <a:defRPr/>
                  </a:pPr>
                  <a:r>
                    <a:rPr lang="en-GB" dirty="0" smtClean="0"/>
                    <a:t>US$</a:t>
                  </a:r>
                  <a:r>
                    <a:rPr lang="en-GB" baseline="0" dirty="0" smtClean="0"/>
                    <a:t> </a:t>
                  </a:r>
                  <a:r>
                    <a:rPr lang="en-GB" baseline="0" dirty="0" err="1" smtClean="0"/>
                    <a:t>Bn</a:t>
                  </a:r>
                  <a:endParaRPr lang="en-US" dirty="0"/>
                </a:p>
              </c:rich>
            </c:tx>
          </c:dispUnitsLbl>
        </c:dispUnits>
      </c:valAx>
      <c:catAx>
        <c:axId val="67897984"/>
        <c:scaling>
          <c:orientation val="minMax"/>
        </c:scaling>
        <c:delete val="1"/>
        <c:axPos val="b"/>
        <c:numFmt formatCode="General" sourceLinked="1"/>
        <c:tickLblPos val="none"/>
        <c:crossAx val="67896064"/>
        <c:crosses val="autoZero"/>
        <c:auto val="1"/>
        <c:lblAlgn val="ctr"/>
        <c:lblOffset val="100"/>
      </c:catAx>
    </c:plotArea>
    <c:legend>
      <c:legendPos val="b"/>
      <c:layout>
        <c:manualLayout>
          <c:xMode val="edge"/>
          <c:yMode val="edge"/>
          <c:x val="0"/>
          <c:y val="0.83549357899420007"/>
          <c:w val="0.98433393420513626"/>
          <c:h val="0.13858019749441194"/>
        </c:manualLayout>
      </c:layout>
      <c:txPr>
        <a:bodyPr/>
        <a:lstStyle/>
        <a:p>
          <a:pPr>
            <a:defRPr b="1"/>
          </a:pPr>
          <a:endParaRPr lang="en-US"/>
        </a:p>
      </c:txPr>
    </c:legend>
    <c:plotVisOnly val="1"/>
    <c:dispBlanksAs val="gap"/>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tx>
        <c:rich>
          <a:bodyPr anchor="t" anchorCtr="0"/>
          <a:lstStyle/>
          <a:p>
            <a:pPr algn="l">
              <a:defRPr sz="1600" b="0"/>
            </a:pPr>
            <a:r>
              <a:rPr lang="en-GB" sz="1600" b="0" dirty="0" smtClean="0"/>
              <a:t>Custodian</a:t>
            </a:r>
            <a:r>
              <a:rPr lang="en-GB" sz="1600" b="0" baseline="0" dirty="0" smtClean="0"/>
              <a:t> Vault Stocks by Region (</a:t>
            </a:r>
            <a:r>
              <a:rPr lang="en-GB" sz="1600" b="0" baseline="0" dirty="0" err="1" smtClean="0"/>
              <a:t>exc</a:t>
            </a:r>
            <a:r>
              <a:rPr lang="en-GB" sz="1600" b="0" baseline="0" dirty="0" smtClean="0"/>
              <a:t> stocks allocated to ETPs </a:t>
            </a:r>
            <a:endParaRPr lang="en-US" sz="1600" b="0" dirty="0"/>
          </a:p>
        </c:rich>
      </c:tx>
      <c:layout>
        <c:manualLayout>
          <c:xMode val="edge"/>
          <c:yMode val="edge"/>
          <c:x val="3.0173057636088212E-3"/>
          <c:y val="0"/>
        </c:manualLayout>
      </c:layout>
      <c:spPr>
        <a:noFill/>
        <a:ln>
          <a:noFill/>
        </a:ln>
      </c:spPr>
    </c:title>
    <c:plotArea>
      <c:layout>
        <c:manualLayout>
          <c:layoutTarget val="inner"/>
          <c:xMode val="edge"/>
          <c:yMode val="edge"/>
          <c:x val="9.8023031673886568E-2"/>
          <c:y val="0.2198110139711594"/>
          <c:w val="0.79071250240061397"/>
          <c:h val="0.66894829614343654"/>
        </c:manualLayout>
      </c:layout>
      <c:doughnutChart>
        <c:varyColors val="1"/>
        <c:ser>
          <c:idx val="0"/>
          <c:order val="0"/>
          <c:tx>
            <c:strRef>
              <c:f>Sheet1!$B$1</c:f>
              <c:strCache>
                <c:ptCount val="1"/>
                <c:pt idx="0">
                  <c:v>Chart Title Here</c:v>
                </c:pt>
              </c:strCache>
            </c:strRef>
          </c:tx>
          <c:dPt>
            <c:idx val="0"/>
            <c:spPr>
              <a:solidFill>
                <a:schemeClr val="accent1"/>
              </a:solidFill>
            </c:spPr>
          </c:dPt>
          <c:dPt>
            <c:idx val="1"/>
            <c:spPr>
              <a:solidFill>
                <a:schemeClr val="accent2"/>
              </a:solidFill>
            </c:spPr>
          </c:dPt>
          <c:dPt>
            <c:idx val="2"/>
            <c:spPr>
              <a:solidFill>
                <a:schemeClr val="accent3"/>
              </a:solidFill>
            </c:spPr>
          </c:dPt>
          <c:dPt>
            <c:idx val="3"/>
            <c:spPr>
              <a:solidFill>
                <a:schemeClr val="accent4"/>
              </a:solidFill>
            </c:spPr>
          </c:dPt>
          <c:dPt>
            <c:idx val="4"/>
            <c:spPr>
              <a:solidFill>
                <a:schemeClr val="accent5"/>
              </a:solidFill>
            </c:spPr>
          </c:dPt>
          <c:dPt>
            <c:idx val="5"/>
            <c:spPr>
              <a:solidFill>
                <a:schemeClr val="accent6"/>
              </a:solidFill>
            </c:spPr>
          </c:dPt>
          <c:dLbls>
            <c:dLbl>
              <c:idx val="0"/>
              <c:layout>
                <c:manualLayout>
                  <c:x val="0.10490784063227858"/>
                  <c:y val="-0.12562297101904443"/>
                </c:manualLayout>
              </c:layout>
              <c:spPr>
                <a:noFill/>
                <a:ln>
                  <a:noFill/>
                </a:ln>
                <a:effectLst/>
              </c:spPr>
              <c:txPr>
                <a:bodyPr/>
                <a:lstStyle/>
                <a:p>
                  <a:pPr>
                    <a:defRPr sz="1400"/>
                  </a:pPr>
                  <a:endParaRPr lang="en-US"/>
                </a:p>
              </c:txPr>
              <c:showCatName val="1"/>
              <c:showPercent val="1"/>
              <c:extLst>
                <c:ext xmlns:c15="http://schemas.microsoft.com/office/drawing/2012/chart" uri="{CE6537A1-D6FC-4f65-9D91-7224C49458BB}">
                  <c15:layout/>
                </c:ext>
              </c:extLst>
            </c:dLbl>
            <c:dLbl>
              <c:idx val="1"/>
              <c:layout>
                <c:manualLayout>
                  <c:x val="0.15200667934619641"/>
                  <c:y val="0.10231419667458351"/>
                </c:manualLayout>
              </c:layout>
              <c:spPr>
                <a:noFill/>
                <a:ln>
                  <a:noFill/>
                </a:ln>
                <a:effectLst/>
              </c:spPr>
              <c:txPr>
                <a:bodyPr/>
                <a:lstStyle/>
                <a:p>
                  <a:pPr>
                    <a:defRPr sz="1400"/>
                  </a:pPr>
                  <a:endParaRPr lang="en-US"/>
                </a:p>
              </c:txPr>
              <c:showCatName val="1"/>
              <c:showPercent val="1"/>
              <c:extLst>
                <c:ext xmlns:c15="http://schemas.microsoft.com/office/drawing/2012/chart" uri="{CE6537A1-D6FC-4f65-9D91-7224C49458BB}">
                  <c15:layout/>
                </c:ext>
              </c:extLst>
            </c:dLbl>
            <c:dLbl>
              <c:idx val="2"/>
              <c:layout>
                <c:manualLayout>
                  <c:x val="-0.1790280442167789"/>
                  <c:y val="-3.7063300474884389E-2"/>
                </c:manualLayout>
              </c:layout>
              <c:spPr>
                <a:noFill/>
                <a:ln>
                  <a:noFill/>
                </a:ln>
                <a:effectLst/>
              </c:spPr>
              <c:txPr>
                <a:bodyPr/>
                <a:lstStyle/>
                <a:p>
                  <a:pPr>
                    <a:defRPr sz="1400"/>
                  </a:pPr>
                  <a:endParaRPr lang="en-US"/>
                </a:p>
              </c:txPr>
              <c:showCatName val="1"/>
              <c:showPercent val="1"/>
              <c:extLst>
                <c:ext xmlns:c15="http://schemas.microsoft.com/office/drawing/2012/chart" uri="{CE6537A1-D6FC-4f65-9D91-7224C49458BB}">
                  <c15:layout/>
                </c:ext>
              </c:extLst>
            </c:dLbl>
            <c:dLbl>
              <c:idx val="3"/>
              <c:layout>
                <c:manualLayout>
                  <c:x val="-0.14725647098990674"/>
                  <c:y val="-9.6627573994094912E-2"/>
                </c:manualLayout>
              </c:layout>
              <c:showCatName val="1"/>
              <c:showPercent val="1"/>
              <c:extLst>
                <c:ext xmlns:c15="http://schemas.microsoft.com/office/drawing/2012/chart" uri="{CE6537A1-D6FC-4f65-9D91-7224C49458BB}"/>
              </c:extLst>
            </c:dLbl>
            <c:dLbl>
              <c:idx val="4"/>
              <c:layout>
                <c:manualLayout>
                  <c:x val="-9.0356203747858008E-2"/>
                  <c:y val="-9.744214372716202E-2"/>
                </c:manualLayout>
              </c:layout>
              <c:showCatName val="1"/>
              <c:showPercent val="1"/>
              <c:extLst>
                <c:ext xmlns:c15="http://schemas.microsoft.com/office/drawing/2012/chart" uri="{CE6537A1-D6FC-4f65-9D91-7224C49458BB}"/>
              </c:extLst>
            </c:dLbl>
            <c:dLbl>
              <c:idx val="5"/>
              <c:layout>
                <c:manualLayout>
                  <c:x val="-1.8534605896996501E-2"/>
                  <c:y val="-0.12423873325213311"/>
                </c:manualLayout>
              </c:layout>
              <c:showCatName val="1"/>
              <c:showPercent val="1"/>
              <c:extLst>
                <c:ext xmlns:c15="http://schemas.microsoft.com/office/drawing/2012/chart" uri="{CE6537A1-D6FC-4f65-9D91-7224C49458BB}"/>
              </c:extLst>
            </c:dLbl>
            <c:spPr>
              <a:noFill/>
              <a:ln>
                <a:noFill/>
              </a:ln>
              <a:effectLst/>
            </c:spPr>
            <c:txPr>
              <a:bodyPr/>
              <a:lstStyle/>
              <a:p>
                <a:pPr>
                  <a:defRPr sz="1600"/>
                </a:pPr>
                <a:endParaRPr lang="en-US"/>
              </a:p>
            </c:txPr>
            <c:showCatName val="1"/>
            <c:showPercent val="1"/>
            <c:showLeaderLines val="1"/>
            <c:leaderLines>
              <c:spPr>
                <a:ln>
                  <a:noFill/>
                </a:ln>
              </c:spPr>
            </c:leaderLines>
            <c:extLst>
              <c:ext xmlns:c15="http://schemas.microsoft.com/office/drawing/2012/chart" uri="{CE6537A1-D6FC-4f65-9D91-7224C49458BB}"/>
            </c:extLst>
          </c:dLbls>
          <c:cat>
            <c:strRef>
              <c:f>Sheet1!$A$2:$A$4</c:f>
              <c:strCache>
                <c:ptCount val="3"/>
                <c:pt idx="0">
                  <c:v>North America</c:v>
                </c:pt>
                <c:pt idx="1">
                  <c:v>Asia</c:v>
                </c:pt>
                <c:pt idx="2">
                  <c:v>Europe</c:v>
                </c:pt>
              </c:strCache>
            </c:strRef>
          </c:cat>
          <c:val>
            <c:numRef>
              <c:f>Sheet1!$B$2:$B$4</c:f>
              <c:numCache>
                <c:formatCode>#,##0.0</c:formatCode>
                <c:ptCount val="3"/>
                <c:pt idx="0">
                  <c:v>308.39317729260665</c:v>
                </c:pt>
                <c:pt idx="1">
                  <c:v>861.41042083794446</c:v>
                </c:pt>
                <c:pt idx="2">
                  <c:v>586.49400552528255</c:v>
                </c:pt>
              </c:numCache>
            </c:numRef>
          </c:val>
        </c:ser>
        <c:dLbls>
          <c:showPercent val="1"/>
        </c:dLbls>
        <c:firstSliceAng val="0"/>
        <c:holeSize val="55"/>
      </c:doughnutChart>
    </c:plotArea>
    <c:plotVisOnly val="1"/>
    <c:dispBlanksAs val="zero"/>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8792743204975204"/>
          <c:y val="0.1412747031875598"/>
          <c:w val="0.69204384194391899"/>
          <c:h val="0.69611230799539869"/>
        </c:manualLayout>
      </c:layout>
      <c:barChart>
        <c:barDir val="col"/>
        <c:grouping val="clustered"/>
        <c:ser>
          <c:idx val="0"/>
          <c:order val="0"/>
          <c:tx>
            <c:v>ETP Holdings</c:v>
          </c:tx>
          <c:dPt>
            <c:idx val="17"/>
            <c:spPr>
              <a:solidFill>
                <a:schemeClr val="accent1">
                  <a:lumMod val="50000"/>
                </a:schemeClr>
              </a:solidFill>
            </c:spPr>
          </c:dPt>
          <c:cat>
            <c:numRef>
              <c:f>[1]L!$V$7:$AM$7</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[1]L!$V$12:$AM$12</c:f>
              <c:numCache>
                <c:formatCode>General</c:formatCode>
                <c:ptCount val="18"/>
                <c:pt idx="0">
                  <c:v>0</c:v>
                </c:pt>
                <c:pt idx="1">
                  <c:v>0</c:v>
                </c:pt>
                <c:pt idx="2" formatCode="_-* #,##0_-;\-* #,##0_-;_-* &quot;-&quot;??_-;_-@_-">
                  <c:v>11906639</c:v>
                </c:pt>
                <c:pt idx="3" formatCode="_-* #,##0_-;\-* #,##0_-;_-* &quot;-&quot;??_-;_-@_-">
                  <c:v>19765714</c:v>
                </c:pt>
                <c:pt idx="4" formatCode="_-* #,##0_-;\-* #,##0_-;_-* &quot;-&quot;??_-;_-@_-">
                  <c:v>30973714</c:v>
                </c:pt>
                <c:pt idx="5" formatCode="_-* #,##0_-;\-* #,##0_-;_-* &quot;-&quot;??_-;_-@_-">
                  <c:v>30973714</c:v>
                </c:pt>
                <c:pt idx="6" formatCode="_-* #,##0_-;\-* #,##0_-;_-* &quot;-&quot;??_-;_-@_-">
                  <c:v>157774639.19999999</c:v>
                </c:pt>
                <c:pt idx="7" formatCode="_-* #,##0_-;\-* #,##0_-;_-* &quot;-&quot;??_-;_-@_-">
                  <c:v>212546039.17959708</c:v>
                </c:pt>
                <c:pt idx="8" formatCode="_-* #,##0_-;\-* #,##0_-;_-* &quot;-&quot;??_-;_-@_-">
                  <c:v>313876639.67648977</c:v>
                </c:pt>
                <c:pt idx="9" formatCode="_-* #,##0_-;\-* #,##0_-;_-* &quot;-&quot;??_-;_-@_-">
                  <c:v>470783312.21000004</c:v>
                </c:pt>
                <c:pt idx="10" formatCode="_-* #,##0_-;\-* #,##0_-;_-* &quot;-&quot;??_-;_-@_-">
                  <c:v>600250915.46133244</c:v>
                </c:pt>
                <c:pt idx="11" formatCode="_-* #,##0_-;\-* #,##0_-;_-* &quot;-&quot;??_-;_-@_-">
                  <c:v>576224846.98722649</c:v>
                </c:pt>
                <c:pt idx="12" formatCode="_-* #,##0_-;\-* #,##0_-;_-* &quot;-&quot;??_-;_-@_-">
                  <c:v>631530093.42243791</c:v>
                </c:pt>
                <c:pt idx="13" formatCode="_-* #,##0_-;\-* #,##0_-;_-* &quot;-&quot;??_-;_-@_-">
                  <c:v>634020818.21499109</c:v>
                </c:pt>
                <c:pt idx="14" formatCode="_-* #,##0_-;\-* #,##0_-;_-* &quot;-&quot;??_-;_-@_-">
                  <c:v>635425497.08608162</c:v>
                </c:pt>
                <c:pt idx="15" formatCode="_-* #,##0.00_-;\-* #,##0.00_-;_-* &quot;-&quot;??_-;_-@_-">
                  <c:v>617668961.40893042</c:v>
                </c:pt>
                <c:pt idx="16" formatCode="_-* #,##0_-;\-* #,##0_-;_-* &quot;-&quot;??_-;_-@_-">
                  <c:v>667433619.09993505</c:v>
                </c:pt>
                <c:pt idx="17" formatCode="_-* #,##0_-;\-* #,##0_-;_-* &quot;-&quot;??_-;_-@_-">
                  <c:v>669825660.2147789</c:v>
                </c:pt>
              </c:numCache>
            </c:numRef>
          </c:val>
        </c:ser>
        <c:gapWidth val="63"/>
        <c:axId val="60670336"/>
        <c:axId val="60671872"/>
      </c:barChart>
      <c:catAx>
        <c:axId val="60670336"/>
        <c:scaling>
          <c:orientation val="minMax"/>
        </c:scaling>
        <c:axPos val="b"/>
        <c:numFmt formatCode="General" sourceLinked="1"/>
        <c:tickLblPos val="nextTo"/>
        <c:txPr>
          <a:bodyPr rot="-5400000" vert="horz"/>
          <a:lstStyle/>
          <a:p>
            <a:pPr>
              <a:defRPr sz="2000" b="1">
                <a:solidFill>
                  <a:schemeClr val="tx1"/>
                </a:solidFill>
              </a:defRPr>
            </a:pPr>
            <a:endParaRPr lang="en-US"/>
          </a:p>
        </c:txPr>
        <c:crossAx val="60671872"/>
        <c:crosses val="autoZero"/>
        <c:auto val="1"/>
        <c:lblAlgn val="ctr"/>
        <c:lblOffset val="100"/>
      </c:catAx>
      <c:valAx>
        <c:axId val="60671872"/>
        <c:scaling>
          <c:orientation val="minMax"/>
        </c:scaling>
        <c:axPos val="l"/>
        <c:title>
          <c:tx>
            <c:rich>
              <a:bodyPr rot="-5400000" vert="horz"/>
              <a:lstStyle/>
              <a:p>
                <a:pPr>
                  <a:defRPr sz="2000">
                    <a:solidFill>
                      <a:schemeClr val="tx1"/>
                    </a:solidFill>
                  </a:defRPr>
                </a:pPr>
                <a:r>
                  <a:rPr lang="en-US" sz="2000" dirty="0" err="1" smtClean="0">
                    <a:solidFill>
                      <a:schemeClr val="tx1"/>
                    </a:solidFill>
                  </a:rPr>
                  <a:t>Moz</a:t>
                </a:r>
                <a:endParaRPr lang="en-US" sz="2000" dirty="0">
                  <a:solidFill>
                    <a:schemeClr val="tx1"/>
                  </a:solidFill>
                </a:endParaRPr>
              </a:p>
            </c:rich>
          </c:tx>
          <c:layout>
            <c:manualLayout>
              <c:xMode val="edge"/>
              <c:yMode val="edge"/>
              <c:x val="1.5466189309744308E-2"/>
              <c:y val="0.43855662110033072"/>
            </c:manualLayout>
          </c:layout>
        </c:title>
        <c:numFmt formatCode="General" sourceLinked="1"/>
        <c:tickLblPos val="nextTo"/>
        <c:txPr>
          <a:bodyPr/>
          <a:lstStyle/>
          <a:p>
            <a:pPr>
              <a:defRPr sz="2000" b="1">
                <a:solidFill>
                  <a:schemeClr val="tx1"/>
                </a:solidFill>
              </a:defRPr>
            </a:pPr>
            <a:endParaRPr lang="en-US"/>
          </a:p>
        </c:txPr>
        <c:crossAx val="60670336"/>
        <c:crosses val="autoZero"/>
        <c:crossBetween val="between"/>
        <c:dispUnits>
          <c:builtInUnit val="millions"/>
        </c:dispUnits>
      </c:valAx>
      <c:spPr>
        <a:solidFill>
          <a:schemeClr val="bg1"/>
        </a:solidFill>
      </c:spPr>
    </c:plotArea>
    <c:plotVisOnly val="1"/>
    <c:dispBlanksAs val="gap"/>
  </c:chart>
  <c:spPr>
    <a:solidFill>
      <a:schemeClr val="bg1"/>
    </a:solidFill>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8792743204975204"/>
          <c:y val="0.1412747031875598"/>
          <c:w val="0.69204384194391866"/>
          <c:h val="0.69611230799539858"/>
        </c:manualLayout>
      </c:layout>
      <c:doughnutChart>
        <c:varyColors val="1"/>
        <c:ser>
          <c:idx val="0"/>
          <c:order val="0"/>
          <c:tx>
            <c:v>ETP Holdings</c:v>
          </c:tx>
          <c:dPt>
            <c:idx val="0"/>
            <c:spPr>
              <a:solidFill>
                <a:schemeClr val="accent1"/>
              </a:solidFill>
              <a:ln>
                <a:noFill/>
              </a:ln>
              <a:effectLst>
                <a:outerShdw blurRad="317500" algn="ctr" rotWithShape="0">
                  <a:prstClr val="black">
                    <a:alpha val="25000"/>
                  </a:prstClr>
                </a:outerShdw>
              </a:effectLst>
            </c:spPr>
          </c:dPt>
          <c:dPt>
            <c:idx val="1"/>
            <c:spPr>
              <a:solidFill>
                <a:schemeClr val="accent2"/>
              </a:solidFill>
              <a:ln>
                <a:noFill/>
              </a:ln>
              <a:effectLst>
                <a:outerShdw blurRad="317500" algn="ctr" rotWithShape="0">
                  <a:prstClr val="black">
                    <a:alpha val="25000"/>
                  </a:prstClr>
                </a:outerShdw>
              </a:effectLst>
            </c:spPr>
          </c:dPt>
          <c:dPt>
            <c:idx val="2"/>
            <c:spPr>
              <a:solidFill>
                <a:schemeClr val="accent3"/>
              </a:solidFill>
              <a:ln>
                <a:noFill/>
              </a:ln>
              <a:effectLst>
                <a:outerShdw blurRad="317500" algn="ctr" rotWithShape="0">
                  <a:prstClr val="black">
                    <a:alpha val="25000"/>
                  </a:prstClr>
                </a:outerShdw>
              </a:effectLst>
            </c:spPr>
          </c:dPt>
          <c:dPt>
            <c:idx val="3"/>
            <c:spPr>
              <a:solidFill>
                <a:schemeClr val="accent4"/>
              </a:solidFill>
              <a:ln>
                <a:noFill/>
              </a:ln>
              <a:effectLst>
                <a:outerShdw blurRad="317500" algn="ctr" rotWithShape="0">
                  <a:prstClr val="black">
                    <a:alpha val="25000"/>
                  </a:prstClr>
                </a:outerShdw>
              </a:effectLst>
            </c:spPr>
          </c:dPt>
          <c:dPt>
            <c:idx val="4"/>
            <c:spPr>
              <a:solidFill>
                <a:schemeClr val="accent5"/>
              </a:solidFill>
              <a:ln>
                <a:noFill/>
              </a:ln>
              <a:effectLst>
                <a:outerShdw blurRad="317500" algn="ctr" rotWithShape="0">
                  <a:prstClr val="black">
                    <a:alpha val="25000"/>
                  </a:prstClr>
                </a:outerShdw>
              </a:effectLst>
            </c:spPr>
          </c:dPt>
          <c:dPt>
            <c:idx val="5"/>
            <c:spPr>
              <a:solidFill>
                <a:schemeClr val="accent6"/>
              </a:solidFill>
              <a:ln>
                <a:noFill/>
              </a:ln>
              <a:effectLst>
                <a:outerShdw blurRad="317500" algn="ctr" rotWithShape="0">
                  <a:prstClr val="black">
                    <a:alpha val="25000"/>
                  </a:prstClr>
                </a:outerShdw>
              </a:effectLst>
            </c:spPr>
          </c:dPt>
          <c:dPt>
            <c:idx val="6"/>
            <c:spPr>
              <a:solidFill>
                <a:schemeClr val="accent1">
                  <a:lumMod val="60000"/>
                </a:schemeClr>
              </a:solidFill>
              <a:ln>
                <a:noFill/>
              </a:ln>
              <a:effectLst>
                <a:outerShdw blurRad="317500" algn="ctr" rotWithShape="0">
                  <a:prstClr val="black">
                    <a:alpha val="25000"/>
                  </a:prstClr>
                </a:outerShdw>
              </a:effectLst>
            </c:spPr>
          </c:dPt>
          <c:dPt>
            <c:idx val="7"/>
            <c:spPr>
              <a:solidFill>
                <a:schemeClr val="accent2">
                  <a:lumMod val="60000"/>
                </a:schemeClr>
              </a:solidFill>
              <a:ln>
                <a:noFill/>
              </a:ln>
              <a:effectLst>
                <a:outerShdw blurRad="317500" algn="ctr" rotWithShape="0">
                  <a:prstClr val="black">
                    <a:alpha val="25000"/>
                  </a:prstClr>
                </a:outerShdw>
              </a:effectLst>
            </c:spPr>
          </c:dPt>
          <c:dPt>
            <c:idx val="8"/>
            <c:spPr>
              <a:solidFill>
                <a:schemeClr val="accent3">
                  <a:lumMod val="60000"/>
                </a:schemeClr>
              </a:solidFill>
              <a:ln>
                <a:noFill/>
              </a:ln>
              <a:effectLst>
                <a:outerShdw blurRad="317500" algn="ctr" rotWithShape="0">
                  <a:prstClr val="black">
                    <a:alpha val="25000"/>
                  </a:prstClr>
                </a:outerShdw>
              </a:effectLst>
            </c:spPr>
          </c:dPt>
          <c:dPt>
            <c:idx val="9"/>
            <c:spPr>
              <a:solidFill>
                <a:schemeClr val="accent4">
                  <a:lumMod val="60000"/>
                </a:schemeClr>
              </a:solidFill>
              <a:ln>
                <a:noFill/>
              </a:ln>
              <a:effectLst>
                <a:outerShdw blurRad="317500" algn="ctr" rotWithShape="0">
                  <a:prstClr val="black">
                    <a:alpha val="25000"/>
                  </a:prstClr>
                </a:outerShdw>
              </a:effectLst>
            </c:spPr>
          </c:dPt>
          <c:dPt>
            <c:idx val="10"/>
            <c:spPr>
              <a:solidFill>
                <a:schemeClr val="accent5">
                  <a:lumMod val="60000"/>
                </a:schemeClr>
              </a:solidFill>
              <a:ln>
                <a:noFill/>
              </a:ln>
              <a:effectLst>
                <a:outerShdw blurRad="317500" algn="ctr" rotWithShape="0">
                  <a:prstClr val="black">
                    <a:alpha val="25000"/>
                  </a:prstClr>
                </a:outerShdw>
              </a:effectLst>
            </c:spPr>
          </c:dPt>
          <c:dPt>
            <c:idx val="11"/>
            <c:spPr>
              <a:solidFill>
                <a:schemeClr val="accent6">
                  <a:lumMod val="60000"/>
                </a:schemeClr>
              </a:solidFill>
              <a:ln>
                <a:noFill/>
              </a:ln>
              <a:effectLst>
                <a:outerShdw blurRad="317500" algn="ctr" rotWithShape="0">
                  <a:prstClr val="black">
                    <a:alpha val="25000"/>
                  </a:prstClr>
                </a:outerShdw>
              </a:effectLst>
            </c:spPr>
          </c:dPt>
          <c:dPt>
            <c:idx val="12"/>
            <c:spPr>
              <a:solidFill>
                <a:schemeClr val="accent1">
                  <a:lumMod val="80000"/>
                  <a:lumOff val="20000"/>
                </a:schemeClr>
              </a:solidFill>
              <a:ln>
                <a:noFill/>
              </a:ln>
              <a:effectLst>
                <a:outerShdw blurRad="317500" algn="ctr" rotWithShape="0">
                  <a:prstClr val="black">
                    <a:alpha val="25000"/>
                  </a:prstClr>
                </a:outerShdw>
              </a:effectLst>
            </c:spPr>
          </c:dPt>
          <c:dPt>
            <c:idx val="13"/>
            <c:spPr>
              <a:solidFill>
                <a:schemeClr val="accent2">
                  <a:lumMod val="80000"/>
                  <a:lumOff val="20000"/>
                </a:schemeClr>
              </a:solidFill>
              <a:ln>
                <a:noFill/>
              </a:ln>
              <a:effectLst>
                <a:outerShdw blurRad="317500" algn="ctr" rotWithShape="0">
                  <a:prstClr val="black">
                    <a:alpha val="25000"/>
                  </a:prstClr>
                </a:outerShdw>
              </a:effectLst>
            </c:spPr>
          </c:dPt>
          <c:dPt>
            <c:idx val="14"/>
            <c:spPr>
              <a:solidFill>
                <a:schemeClr val="accent3">
                  <a:lumMod val="80000"/>
                  <a:lumOff val="20000"/>
                </a:schemeClr>
              </a:solidFill>
              <a:ln>
                <a:noFill/>
              </a:ln>
              <a:effectLst>
                <a:outerShdw blurRad="317500" algn="ctr" rotWithShape="0">
                  <a:prstClr val="black">
                    <a:alpha val="25000"/>
                  </a:prstClr>
                </a:outerShdw>
              </a:effectLst>
            </c:spPr>
          </c:dPt>
          <c:dPt>
            <c:idx val="15"/>
            <c:spPr>
              <a:solidFill>
                <a:schemeClr val="accent4">
                  <a:lumMod val="80000"/>
                  <a:lumOff val="20000"/>
                </a:schemeClr>
              </a:solidFill>
              <a:ln>
                <a:noFill/>
              </a:ln>
              <a:effectLst>
                <a:outerShdw blurRad="317500" algn="ctr" rotWithShape="0">
                  <a:prstClr val="black">
                    <a:alpha val="25000"/>
                  </a:prstClr>
                </a:outerShdw>
              </a:effectLst>
            </c:spPr>
          </c:dPt>
          <c:dPt>
            <c:idx val="16"/>
            <c:spPr>
              <a:solidFill>
                <a:schemeClr val="accent5">
                  <a:lumMod val="80000"/>
                  <a:lumOff val="20000"/>
                </a:schemeClr>
              </a:solidFill>
              <a:ln>
                <a:noFill/>
              </a:ln>
              <a:effectLst>
                <a:outerShdw blurRad="317500" algn="ctr" rotWithShape="0">
                  <a:prstClr val="black">
                    <a:alpha val="25000"/>
                  </a:prstClr>
                </a:outerShdw>
              </a:effectLst>
            </c:spPr>
          </c:dPt>
          <c:dPt>
            <c:idx val="17"/>
            <c:spPr>
              <a:solidFill>
                <a:schemeClr val="accent6">
                  <a:lumMod val="80000"/>
                  <a:lumOff val="20000"/>
                </a:schemeClr>
              </a:solidFill>
              <a:ln>
                <a:noFill/>
              </a:ln>
              <a:effectLst>
                <a:outerShdw blurRad="317500" algn="ctr" rotWithShape="0">
                  <a:prstClr val="black">
                    <a:alpha val="25000"/>
                  </a:prstClr>
                </a:outerShdw>
              </a:effectLst>
            </c:spPr>
          </c:dPt>
          <c:dLbls>
            <c:dLbl>
              <c:idx val="0"/>
              <c:layout>
                <c:manualLayout>
                  <c:x val="9.2033370430511449E-2"/>
                  <c:y val="0.22168087697929337"/>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showCatName val="1"/>
              <c:showPercent val="1"/>
              <c:extLst>
                <c:ext xmlns:c15="http://schemas.microsoft.com/office/drawing/2012/chart" uri="{CE6537A1-D6FC-4f65-9D91-7224C49458BB}">
                  <c15:layout/>
                </c:ext>
              </c:extLst>
            </c:dLbl>
            <c:dLbl>
              <c:idx val="1"/>
              <c:layout>
                <c:manualLayout>
                  <c:x val="-2.5309176868390786E-2"/>
                  <c:y val="0.12667478684531058"/>
                </c:manualLayout>
              </c:layout>
              <c:showCatName val="1"/>
              <c:showPercent val="1"/>
              <c:extLst>
                <c:ext xmlns:c15="http://schemas.microsoft.com/office/drawing/2012/chart" uri="{CE6537A1-D6FC-4f65-9D91-7224C49458BB}">
                  <c15:layout/>
                </c:ext>
              </c:extLst>
            </c:dLbl>
            <c:dLbl>
              <c:idx val="2"/>
              <c:layout>
                <c:manualLayout>
                  <c:x val="-0.10583837599508818"/>
                  <c:y val="0.1144945188794154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3"/>
                      </a:solidFill>
                      <a:latin typeface="+mn-lt"/>
                      <a:ea typeface="+mn-ea"/>
                      <a:cs typeface="+mn-cs"/>
                    </a:defRPr>
                  </a:pPr>
                  <a:endParaRPr lang="en-US"/>
                </a:p>
              </c:txPr>
              <c:showCatName val="1"/>
              <c:showPercent val="1"/>
              <c:extLst>
                <c:ext xmlns:c15="http://schemas.microsoft.com/office/drawing/2012/chart" uri="{CE6537A1-D6FC-4f65-9D91-7224C49458BB}">
                  <c15:layout/>
                </c:ext>
              </c:extLst>
            </c:dLbl>
            <c:dLbl>
              <c:idx val="3"/>
              <c:layout>
                <c:manualLayout>
                  <c:x val="-0.13574922138500473"/>
                  <c:y val="0"/>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6">
                          <a:lumMod val="60000"/>
                          <a:lumOff val="40000"/>
                        </a:schemeClr>
                      </a:solidFill>
                      <a:latin typeface="+mn-lt"/>
                      <a:ea typeface="+mn-ea"/>
                      <a:cs typeface="+mn-cs"/>
                    </a:defRPr>
                  </a:pPr>
                  <a:endParaRPr lang="en-US"/>
                </a:p>
              </c:txPr>
              <c:showCatName val="1"/>
              <c:showPercent val="1"/>
              <c:extLst>
                <c:ext xmlns:c15="http://schemas.microsoft.com/office/drawing/2012/chart" uri="{CE6537A1-D6FC-4f65-9D91-7224C49458BB}">
                  <c15:layout/>
                </c:ext>
              </c:extLst>
            </c:dLbl>
            <c:dLbl>
              <c:idx val="4"/>
              <c:layout>
                <c:manualLayout>
                  <c:x val="-0.1472533926888184"/>
                  <c:y val="-6.8209500609013402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5"/>
                      </a:solidFill>
                      <a:latin typeface="+mn-lt"/>
                      <a:ea typeface="+mn-ea"/>
                      <a:cs typeface="+mn-cs"/>
                    </a:defRPr>
                  </a:pPr>
                  <a:endParaRPr lang="en-US"/>
                </a:p>
              </c:txPr>
              <c:showCatName val="1"/>
              <c:showPercent val="1"/>
              <c:extLst>
                <c:ext xmlns:c15="http://schemas.microsoft.com/office/drawing/2012/chart" uri="{CE6537A1-D6FC-4f65-9D91-7224C49458BB}">
                  <c15:layout/>
                </c:ext>
              </c:extLst>
            </c:dLbl>
            <c:dLbl>
              <c:idx val="5"/>
              <c:layout>
                <c:manualLayout>
                  <c:x val="-8.0529199126697953E-2"/>
                  <c:y val="-0.11693057247259456"/>
                </c:manualLayout>
              </c:layout>
              <c:showCatName val="1"/>
              <c:showPercent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CatName val="1"/>
            <c:showPercent val="1"/>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[1]Moz!$B$4197:$B$4202</c:f>
              <c:strCache>
                <c:ptCount val="6"/>
                <c:pt idx="0">
                  <c:v>Ishares</c:v>
                </c:pt>
                <c:pt idx="1">
                  <c:v>ZKB</c:v>
                </c:pt>
                <c:pt idx="2">
                  <c:v>Central Fund of Canada</c:v>
                </c:pt>
                <c:pt idx="3">
                  <c:v>ETF Securities</c:v>
                </c:pt>
                <c:pt idx="4">
                  <c:v>Sprott</c:v>
                </c:pt>
                <c:pt idx="5">
                  <c:v>Other</c:v>
                </c:pt>
              </c:strCache>
            </c:strRef>
          </c:cat>
          <c:val>
            <c:numRef>
              <c:f>[1]Moz!$C$4197:$C$4202</c:f>
              <c:numCache>
                <c:formatCode>_-* #,##0.00_-;\-* #,##0.00_-;_-* "-"??_-;_-@_-</c:formatCode>
                <c:ptCount val="6"/>
                <c:pt idx="0">
                  <c:v>48.050236668193094</c:v>
                </c:pt>
                <c:pt idx="1">
                  <c:v>11.687287559195502</c:v>
                </c:pt>
                <c:pt idx="2">
                  <c:v>11.330185017990496</c:v>
                </c:pt>
                <c:pt idx="3">
                  <c:v>8.6283352466944727</c:v>
                </c:pt>
                <c:pt idx="4">
                  <c:v>8.4212769234190112</c:v>
                </c:pt>
                <c:pt idx="5">
                  <c:v>11.882678584507367</c:v>
                </c:pt>
              </c:numCache>
            </c:numRef>
          </c:val>
        </c:ser>
        <c:dLbls>
          <c:showPercent val="1"/>
        </c:dLbls>
        <c:firstSliceAng val="0"/>
        <c:holeSize val="70"/>
      </c:doughnutChart>
      <c:spPr>
        <a:noFill/>
        <a:ln>
          <a:noFill/>
        </a:ln>
        <a:effectLst/>
      </c:spPr>
    </c:plotArea>
    <c:plotVisOnly val="1"/>
    <c:dispBlanksAs val="zero"/>
  </c:chart>
  <c:spPr>
    <a:noFill/>
    <a:ln w="9525" cap="flat" cmpd="sng" algn="ctr">
      <a:solidFill>
        <a:schemeClr val="dk1">
          <a:lumMod val="15000"/>
          <a:lumOff val="85000"/>
        </a:schemeClr>
      </a:solid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en-GB" sz="1400" dirty="0" smtClean="0"/>
              <a:t>Solar</a:t>
            </a:r>
            <a:r>
              <a:rPr lang="en-GB" sz="1400" baseline="0" dirty="0" smtClean="0"/>
              <a:t> Silver Powder Production</a:t>
            </a:r>
            <a:endParaRPr lang="en-US" sz="1400" dirty="0"/>
          </a:p>
        </c:rich>
      </c:tx>
      <c:layout>
        <c:manualLayout>
          <c:xMode val="edge"/>
          <c:yMode val="edge"/>
          <c:x val="1.4842740254552881E-2"/>
          <c:y val="2.4671351374242851E-3"/>
        </c:manualLayout>
      </c:layout>
    </c:title>
    <c:plotArea>
      <c:layout>
        <c:manualLayout>
          <c:layoutTarget val="inner"/>
          <c:xMode val="edge"/>
          <c:yMode val="edge"/>
          <c:x val="0.17228625139081746"/>
          <c:y val="0.1410832199649123"/>
          <c:w val="0.71436974877860326"/>
          <c:h val="0.729853753279886"/>
        </c:manualLayout>
      </c:layout>
      <c:barChart>
        <c:barDir val="col"/>
        <c:grouping val="stacked"/>
        <c:ser>
          <c:idx val="0"/>
          <c:order val="0"/>
          <c:tx>
            <c:strRef>
              <c:f>Sheet1!$A$2</c:f>
              <c:strCache>
                <c:ptCount val="1"/>
                <c:pt idx="0">
                  <c:v>Japan</c:v>
                </c:pt>
              </c:strCache>
            </c:strRef>
          </c:tx>
          <c:spPr>
            <a:solidFill>
              <a:schemeClr val="accent1"/>
            </a:solidFill>
          </c:spPr>
          <c:cat>
            <c:strRef>
              <c:f>Sheet1!$B$1:$H$1</c:f>
              <c:strCache>
                <c:ptCount val="7"/>
                <c:pt idx="0">
                  <c:v>2011</c:v>
                </c:pt>
                <c:pt idx="1">
                  <c:v>2012</c:v>
                </c:pt>
                <c:pt idx="2">
                  <c:v>2013</c:v>
                </c:pt>
                <c:pt idx="3">
                  <c:v>2014</c:v>
                </c:pt>
                <c:pt idx="4">
                  <c:v>2015</c:v>
                </c:pt>
                <c:pt idx="5">
                  <c:v>2016</c:v>
                </c:pt>
                <c:pt idx="6">
                  <c:v>2017</c:v>
                </c:pt>
              </c:strCache>
            </c:strRef>
          </c:cat>
          <c:val>
            <c:numRef>
              <c:f>Sheet1!$B$2:$H$2</c:f>
              <c:numCache>
                <c:formatCode>0.0</c:formatCode>
                <c:ptCount val="7"/>
                <c:pt idx="0">
                  <c:v>754.83945459771996</c:v>
                </c:pt>
                <c:pt idx="1">
                  <c:v>705.67706564089053</c:v>
                </c:pt>
                <c:pt idx="2">
                  <c:v>782.74738214804802</c:v>
                </c:pt>
                <c:pt idx="3">
                  <c:v>724.91356785886251</c:v>
                </c:pt>
                <c:pt idx="4">
                  <c:v>1269.8689437620183</c:v>
                </c:pt>
                <c:pt idx="5">
                  <c:v>1702.5985451114359</c:v>
                </c:pt>
                <c:pt idx="6">
                  <c:v>1834.2979867262311</c:v>
                </c:pt>
              </c:numCache>
            </c:numRef>
          </c:val>
        </c:ser>
        <c:ser>
          <c:idx val="1"/>
          <c:order val="1"/>
          <c:tx>
            <c:strRef>
              <c:f>Sheet1!$A$3</c:f>
              <c:strCache>
                <c:ptCount val="1"/>
                <c:pt idx="0">
                  <c:v>US</c:v>
                </c:pt>
              </c:strCache>
            </c:strRef>
          </c:tx>
          <c:cat>
            <c:strRef>
              <c:f>Sheet1!$B$1:$H$1</c:f>
              <c:strCache>
                <c:ptCount val="7"/>
                <c:pt idx="0">
                  <c:v>2011</c:v>
                </c:pt>
                <c:pt idx="1">
                  <c:v>2012</c:v>
                </c:pt>
                <c:pt idx="2">
                  <c:v>2013</c:v>
                </c:pt>
                <c:pt idx="3">
                  <c:v>2014</c:v>
                </c:pt>
                <c:pt idx="4">
                  <c:v>2015</c:v>
                </c:pt>
                <c:pt idx="5">
                  <c:v>2016</c:v>
                </c:pt>
                <c:pt idx="6">
                  <c:v>2017</c:v>
                </c:pt>
              </c:strCache>
            </c:strRef>
          </c:cat>
          <c:val>
            <c:numRef>
              <c:f>Sheet1!$B$3:$H$3</c:f>
              <c:numCache>
                <c:formatCode>0.0</c:formatCode>
                <c:ptCount val="7"/>
                <c:pt idx="0">
                  <c:v>1604.0596268581928</c:v>
                </c:pt>
                <c:pt idx="1">
                  <c:v>1085.6570240629078</c:v>
                </c:pt>
                <c:pt idx="2">
                  <c:v>904.50808603774351</c:v>
                </c:pt>
                <c:pt idx="3">
                  <c:v>692.69518706513554</c:v>
                </c:pt>
                <c:pt idx="4">
                  <c:v>331.27015924226441</c:v>
                </c:pt>
                <c:pt idx="5">
                  <c:v>439.22107395628217</c:v>
                </c:pt>
                <c:pt idx="6">
                  <c:v>555.84787476552322</c:v>
                </c:pt>
              </c:numCache>
            </c:numRef>
          </c:val>
        </c:ser>
        <c:ser>
          <c:idx val="2"/>
          <c:order val="2"/>
          <c:tx>
            <c:strRef>
              <c:f>Sheet1!$A$4</c:f>
              <c:strCache>
                <c:ptCount val="1"/>
                <c:pt idx="0">
                  <c:v>China</c:v>
                </c:pt>
              </c:strCache>
            </c:strRef>
          </c:tx>
          <c:cat>
            <c:strRef>
              <c:f>Sheet1!$B$1:$H$1</c:f>
              <c:strCache>
                <c:ptCount val="7"/>
                <c:pt idx="0">
                  <c:v>2011</c:v>
                </c:pt>
                <c:pt idx="1">
                  <c:v>2012</c:v>
                </c:pt>
                <c:pt idx="2">
                  <c:v>2013</c:v>
                </c:pt>
                <c:pt idx="3">
                  <c:v>2014</c:v>
                </c:pt>
                <c:pt idx="4">
                  <c:v>2015</c:v>
                </c:pt>
                <c:pt idx="5">
                  <c:v>2016</c:v>
                </c:pt>
                <c:pt idx="6">
                  <c:v>2017</c:v>
                </c:pt>
              </c:strCache>
            </c:strRef>
          </c:cat>
          <c:val>
            <c:numRef>
              <c:f>Sheet1!$B$4:$H$4</c:f>
              <c:numCache>
                <c:formatCode>0.0</c:formatCode>
                <c:ptCount val="7"/>
                <c:pt idx="0">
                  <c:v>0</c:v>
                </c:pt>
                <c:pt idx="1">
                  <c:v>18.094283734381786</c:v>
                </c:pt>
                <c:pt idx="2">
                  <c:v>52.183158809869894</c:v>
                </c:pt>
                <c:pt idx="3">
                  <c:v>193.31028476236318</c:v>
                </c:pt>
                <c:pt idx="4">
                  <c:v>239.25067056385799</c:v>
                </c:pt>
                <c:pt idx="5">
                  <c:v>325.71450428218697</c:v>
                </c:pt>
                <c:pt idx="6">
                  <c:v>535.36926885310834</c:v>
                </c:pt>
              </c:numCache>
            </c:numRef>
          </c:val>
        </c:ser>
        <c:gapWidth val="55"/>
        <c:overlap val="100"/>
        <c:axId val="68419968"/>
        <c:axId val="68421504"/>
      </c:barChart>
      <c:catAx>
        <c:axId val="68419968"/>
        <c:scaling>
          <c:orientation val="minMax"/>
        </c:scaling>
        <c:axPos val="b"/>
        <c:numFmt formatCode="General" sourceLinked="1"/>
        <c:majorTickMark val="none"/>
        <c:tickLblPos val="nextTo"/>
        <c:spPr>
          <a:ln>
            <a:solidFill>
              <a:schemeClr val="accent4"/>
            </a:solidFill>
          </a:ln>
        </c:spPr>
        <c:txPr>
          <a:bodyPr/>
          <a:lstStyle/>
          <a:p>
            <a:pPr>
              <a:defRPr sz="1800" b="1"/>
            </a:pPr>
            <a:endParaRPr lang="en-US"/>
          </a:p>
        </c:txPr>
        <c:crossAx val="68421504"/>
        <c:crosses val="autoZero"/>
        <c:auto val="1"/>
        <c:lblAlgn val="ctr"/>
        <c:lblOffset val="100"/>
      </c:catAx>
      <c:valAx>
        <c:axId val="68421504"/>
        <c:scaling>
          <c:orientation val="minMax"/>
        </c:scaling>
        <c:axPos val="l"/>
        <c:majorGridlines/>
        <c:numFmt formatCode="#,##0" sourceLinked="0"/>
        <c:majorTickMark val="none"/>
        <c:tickLblPos val="nextTo"/>
        <c:spPr>
          <a:ln>
            <a:solidFill>
              <a:schemeClr val="accent4"/>
            </a:solidFill>
          </a:ln>
        </c:spPr>
        <c:txPr>
          <a:bodyPr/>
          <a:lstStyle/>
          <a:p>
            <a:pPr>
              <a:defRPr sz="1800" b="1"/>
            </a:pPr>
            <a:endParaRPr lang="en-US"/>
          </a:p>
        </c:txPr>
        <c:crossAx val="68419968"/>
        <c:crosses val="autoZero"/>
        <c:crossBetween val="between"/>
      </c:valAx>
      <c:spPr>
        <a:ln>
          <a:noFill/>
        </a:ln>
      </c:spPr>
    </c:plotArea>
    <c:legend>
      <c:legendPos val="r"/>
      <c:layout>
        <c:manualLayout>
          <c:xMode val="edge"/>
          <c:yMode val="edge"/>
          <c:x val="0.31288841814068852"/>
          <c:y val="0.12135662904641766"/>
          <c:w val="0.18188630587857721"/>
          <c:h val="0.29134068591407669"/>
        </c:manualLayout>
      </c:layout>
      <c:txPr>
        <a:bodyPr/>
        <a:lstStyle/>
        <a:p>
          <a:pPr algn="l">
            <a:defRPr sz="2000"/>
          </a:pPr>
          <a:endParaRPr lang="en-US"/>
        </a:p>
      </c:txPr>
    </c:legend>
    <c:plotVisOnly val="1"/>
    <c:dispBlanksAs val="gap"/>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stacked"/>
        <c:ser>
          <c:idx val="0"/>
          <c:order val="0"/>
          <c:tx>
            <c:strRef>
              <c:f>Sheet1!$A$2</c:f>
              <c:strCache>
                <c:ptCount val="1"/>
                <c:pt idx="0">
                  <c:v>Industrial</c:v>
                </c:pt>
              </c:strCache>
            </c:strRef>
          </c:tx>
          <c:spPr>
            <a:solidFill>
              <a:schemeClr val="accent1"/>
            </a:solidFill>
          </c:spPr>
          <c:dLbls>
            <c:dLbl>
              <c:idx val="0"/>
              <c:layout>
                <c:manualLayout>
                  <c:x val="0"/>
                  <c:y val="4.9118513017932811E-2"/>
                </c:manualLayout>
              </c:layout>
              <c:showVal val="1"/>
            </c:dLbl>
            <c:dLbl>
              <c:idx val="1"/>
              <c:layout>
                <c:manualLayout>
                  <c:x val="1.1177867329804647E-3"/>
                  <c:y val="3.1022218748168091E-2"/>
                </c:manualLayout>
              </c:layout>
              <c:showVal val="1"/>
            </c:dLbl>
            <c:dLbl>
              <c:idx val="2"/>
              <c:layout>
                <c:manualLayout>
                  <c:x val="-2.2355734659609359E-3"/>
                  <c:y val="5.170369791361356E-2"/>
                </c:manualLayout>
              </c:layout>
              <c:showVal val="1"/>
            </c:dLbl>
            <c:dLbl>
              <c:idx val="3"/>
              <c:layout>
                <c:manualLayout>
                  <c:x val="-2.2355734659609359E-3"/>
                  <c:y val="8.0140731766100481E-2"/>
                </c:manualLayout>
              </c:layout>
              <c:showVal val="1"/>
            </c:dLbl>
            <c:dLbl>
              <c:idx val="4"/>
              <c:layout>
                <c:manualLayout>
                  <c:x val="3.3533601989414051E-3"/>
                  <c:y val="7.755554687041985E-2"/>
                </c:manualLayout>
              </c:layout>
              <c:showVal val="1"/>
            </c:dLbl>
            <c:dLbl>
              <c:idx val="5"/>
              <c:layout>
                <c:manualLayout>
                  <c:x val="-2.2355734659609359E-3"/>
                  <c:y val="7.755554687041985E-2"/>
                </c:manualLayout>
              </c:layout>
              <c:showVal val="1"/>
            </c:dLbl>
            <c:dLbl>
              <c:idx val="6"/>
              <c:layout>
                <c:manualLayout>
                  <c:x val="-2.2355734659609359E-3"/>
                  <c:y val="8.2725916661781376E-2"/>
                </c:manualLayout>
              </c:layout>
              <c:showVal val="1"/>
            </c:dLbl>
            <c:dLbl>
              <c:idx val="7"/>
              <c:layout>
                <c:manualLayout>
                  <c:x val="0"/>
                  <c:y val="8.0140731766100481E-2"/>
                </c:manualLayout>
              </c:layout>
              <c:showVal val="1"/>
            </c:dLbl>
            <c:dLbl>
              <c:idx val="8"/>
              <c:layout>
                <c:manualLayout>
                  <c:x val="1.1177867329804647E-3"/>
                  <c:y val="0.10599258072290726"/>
                </c:manualLayout>
              </c:layout>
              <c:showVal val="1"/>
            </c:dLbl>
            <c:dLbl>
              <c:idx val="9"/>
              <c:layout>
                <c:manualLayout>
                  <c:x val="-1.1177867329804647E-3"/>
                  <c:y val="8.7896286453142694E-2"/>
                </c:manualLayout>
              </c:layout>
              <c:showVal val="1"/>
            </c:dLbl>
            <c:numFmt formatCode="#,##0" sourceLinked="0"/>
            <c:spPr>
              <a:noFill/>
              <a:ln>
                <a:noFill/>
              </a:ln>
              <a:effectLst/>
            </c:spPr>
            <c:txPr>
              <a:bodyPr/>
              <a:lstStyle/>
              <a:p>
                <a:pPr>
                  <a:defRPr sz="1800" b="1"/>
                </a:pPr>
                <a:endParaRPr lang="en-US"/>
              </a:p>
            </c:txPr>
            <c:showVal val="1"/>
            <c:extLst>
              <c:ext xmlns:c15="http://schemas.microsoft.com/office/drawing/2012/chart" uri="{CE6537A1-D6FC-4f65-9D91-7224C49458BB}">
                <c15:showLeaderLines val="0"/>
              </c:ext>
            </c:extLst>
          </c:dLbls>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Sheet1!$B$2:$K$2</c:f>
              <c:numCache>
                <c:formatCode>_-* #,##0.0_-;\-#,##0.0_-;_-* "-"??_-;_-@_-</c:formatCode>
                <c:ptCount val="10"/>
                <c:pt idx="0">
                  <c:v>19965.598423152638</c:v>
                </c:pt>
                <c:pt idx="1">
                  <c:v>16427.364012710721</c:v>
                </c:pt>
                <c:pt idx="2">
                  <c:v>19714.910645385764</c:v>
                </c:pt>
                <c:pt idx="3">
                  <c:v>20575.388859275732</c:v>
                </c:pt>
                <c:pt idx="4">
                  <c:v>18664.262782577323</c:v>
                </c:pt>
                <c:pt idx="5" formatCode="_-* #,##0_-;\-#,##0_-;_-* &quot;-&quot;??_-;_-@_-">
                  <c:v>18804.499827377855</c:v>
                </c:pt>
                <c:pt idx="6" formatCode="_-* #,##0_-;\-#,##0_-;_-* &quot;-&quot;??_-;_-@_-">
                  <c:v>18548.487197163286</c:v>
                </c:pt>
                <c:pt idx="7" formatCode="_-* #,##0_-;\-#,##0_-;_-* &quot;-&quot;??_-;_-@_-">
                  <c:v>18140.673415988222</c:v>
                </c:pt>
                <c:pt idx="8" formatCode="_-* #,##0_-;\-#,##0_-;_-* &quot;-&quot;??_-;_-@_-">
                  <c:v>17941.71736074701</c:v>
                </c:pt>
                <c:pt idx="9" formatCode="_-* #,##0_-;\-#,##0_-;_-* &quot;-&quot;??_-;_-@_-">
                  <c:v>18632.386176146356</c:v>
                </c:pt>
              </c:numCache>
            </c:numRef>
          </c:val>
        </c:ser>
        <c:ser>
          <c:idx val="1"/>
          <c:order val="1"/>
          <c:tx>
            <c:strRef>
              <c:f>Sheet1!$A$3</c:f>
              <c:strCache>
                <c:ptCount val="1"/>
                <c:pt idx="0">
                  <c:v>Jewellery &amp; Silverware</c:v>
                </c:pt>
              </c:strCache>
            </c:strRef>
          </c:tx>
          <c:spPr>
            <a:solidFill>
              <a:schemeClr val="accent1">
                <a:lumMod val="75000"/>
              </a:schemeClr>
            </a:solidFill>
          </c:spPr>
          <c:dLbls>
            <c:dLbl>
              <c:idx val="0"/>
              <c:layout>
                <c:manualLayout>
                  <c:x val="0"/>
                  <c:y val="2.8437033852487314E-2"/>
                </c:manualLayout>
              </c:layout>
              <c:showVal val="1"/>
            </c:dLbl>
            <c:dLbl>
              <c:idx val="1"/>
              <c:layout>
                <c:manualLayout>
                  <c:x val="0"/>
                  <c:y val="3.3607403643848593E-2"/>
                </c:manualLayout>
              </c:layout>
              <c:showVal val="1"/>
            </c:dLbl>
            <c:dLbl>
              <c:idx val="2"/>
              <c:layout>
                <c:manualLayout>
                  <c:x val="1.1177867329804647E-3"/>
                  <c:y val="4.3948143226571285E-2"/>
                </c:manualLayout>
              </c:layout>
              <c:showVal val="1"/>
            </c:dLbl>
            <c:dLbl>
              <c:idx val="3"/>
              <c:layout>
                <c:manualLayout>
                  <c:x val="-4.0985040079937033E-17"/>
                  <c:y val="3.1022218748168011E-2"/>
                </c:manualLayout>
              </c:layout>
              <c:showVal val="1"/>
            </c:dLbl>
            <c:spPr>
              <a:noFill/>
              <a:ln>
                <a:noFill/>
              </a:ln>
              <a:effectLst/>
            </c:spPr>
            <c:showVal val="1"/>
            <c:extLst>
              <c:ext xmlns:c15="http://schemas.microsoft.com/office/drawing/2012/chart" uri="{CE6537A1-D6FC-4f65-9D91-7224C49458BB}">
                <c15:showLeaderLines val="1"/>
              </c:ext>
            </c:extLst>
          </c:dLbls>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Sheet1!$B$3:$K$3</c:f>
              <c:numCache>
                <c:formatCode>_-* #,##0_-;\-#,##0_-;_-* "-"??_-;_-@_-</c:formatCode>
                <c:ptCount val="10"/>
                <c:pt idx="0">
                  <c:v>7341.6339021454187</c:v>
                </c:pt>
                <c:pt idx="1">
                  <c:v>7155.6346507863664</c:v>
                </c:pt>
                <c:pt idx="2">
                  <c:v>7521.9164392194034</c:v>
                </c:pt>
                <c:pt idx="3">
                  <c:v>7432.1045778831322</c:v>
                </c:pt>
                <c:pt idx="4">
                  <c:v>7190.7849064991024</c:v>
                </c:pt>
                <c:pt idx="5">
                  <c:v>8705.1753375547214</c:v>
                </c:pt>
                <c:pt idx="6">
                  <c:v>8943.1545053259997</c:v>
                </c:pt>
                <c:pt idx="7">
                  <c:v>9016.8942067647531</c:v>
                </c:pt>
                <c:pt idx="8">
                  <c:v>8004.2073390514424</c:v>
                </c:pt>
                <c:pt idx="9">
                  <c:v>8320.3205370596406</c:v>
                </c:pt>
              </c:numCache>
            </c:numRef>
          </c:val>
        </c:ser>
        <c:ser>
          <c:idx val="2"/>
          <c:order val="2"/>
          <c:tx>
            <c:strRef>
              <c:f>Sheet1!$A$4</c:f>
              <c:strCache>
                <c:ptCount val="1"/>
                <c:pt idx="0">
                  <c:v>Retail Investment</c:v>
                </c:pt>
              </c:strCache>
            </c:strRef>
          </c:tx>
          <c:spPr>
            <a:solidFill>
              <a:srgbClr val="FFC000"/>
            </a:solidFill>
          </c:spPr>
          <c:dLbls>
            <c:numFmt formatCode="#,##0" sourceLinked="0"/>
            <c:spPr>
              <a:noFill/>
              <a:ln>
                <a:noFill/>
              </a:ln>
              <a:effectLst/>
            </c:spPr>
            <c:showVal val="1"/>
            <c:extLst>
              <c:ext xmlns:c15="http://schemas.microsoft.com/office/drawing/2012/chart" uri="{CE6537A1-D6FC-4f65-9D91-7224C49458BB}">
                <c15:showLeaderLines val="1"/>
              </c:ext>
            </c:extLst>
          </c:dLbls>
          <c:cat>
            <c:strRef>
              <c:f>Sheet1!$B$1:$K$1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Sheet1!$B$4:$K$4</c:f>
              <c:numCache>
                <c:formatCode>_-* #,##0.0_-;\-#,##0.0_-;_-* "-"??_-;_-@_-</c:formatCode>
                <c:ptCount val="10"/>
                <c:pt idx="0">
                  <c:v>9306.2270825825381</c:v>
                </c:pt>
                <c:pt idx="1">
                  <c:v>7831.1421100475254</c:v>
                </c:pt>
                <c:pt idx="2">
                  <c:v>8701.6952018589909</c:v>
                </c:pt>
                <c:pt idx="3">
                  <c:v>5867.7190211185934</c:v>
                </c:pt>
                <c:pt idx="4">
                  <c:v>6686.7282379134231</c:v>
                </c:pt>
                <c:pt idx="5" formatCode="_-* #,##0_-;\-#,##0_-;_-* &quot;-&quot;??_-;_-@_-">
                  <c:v>7577.5935053561525</c:v>
                </c:pt>
                <c:pt idx="6" formatCode="_-* #,##0_-;\-#,##0_-;_-* &quot;-&quot;??_-;_-@_-">
                  <c:v>7324.7537173273558</c:v>
                </c:pt>
                <c:pt idx="7" formatCode="_-* #,##0_-;\-#,##0_-;_-* &quot;-&quot;??_-;_-@_-">
                  <c:v>8533.7143113043749</c:v>
                </c:pt>
                <c:pt idx="8" formatCode="_-* #,##0_-;\-#,##0_-;_-* &quot;-&quot;??_-;_-@_-">
                  <c:v>8009.9486865399804</c:v>
                </c:pt>
                <c:pt idx="9" formatCode="_-* #,##0_-;\-#,##0_-;_-* &quot;-&quot;??_-;_-@_-">
                  <c:v>4773.7375878259681</c:v>
                </c:pt>
              </c:numCache>
            </c:numRef>
          </c:val>
        </c:ser>
        <c:dLbls>
          <c:showVal val="1"/>
        </c:dLbls>
        <c:gapWidth val="95"/>
        <c:overlap val="100"/>
        <c:axId val="68708608"/>
        <c:axId val="68739072"/>
      </c:barChart>
      <c:catAx>
        <c:axId val="68708608"/>
        <c:scaling>
          <c:orientation val="minMax"/>
        </c:scaling>
        <c:axPos val="b"/>
        <c:numFmt formatCode="General" sourceLinked="1"/>
        <c:majorTickMark val="none"/>
        <c:tickLblPos val="low"/>
        <c:txPr>
          <a:bodyPr/>
          <a:lstStyle/>
          <a:p>
            <a:pPr>
              <a:defRPr b="1"/>
            </a:pPr>
            <a:endParaRPr lang="en-US"/>
          </a:p>
        </c:txPr>
        <c:crossAx val="68739072"/>
        <c:crosses val="autoZero"/>
        <c:auto val="1"/>
        <c:lblAlgn val="ctr"/>
        <c:lblOffset val="100"/>
      </c:catAx>
      <c:valAx>
        <c:axId val="68739072"/>
        <c:scaling>
          <c:orientation val="minMax"/>
        </c:scaling>
        <c:delete val="1"/>
        <c:axPos val="l"/>
        <c:numFmt formatCode="0" sourceLinked="0"/>
        <c:majorTickMark val="none"/>
        <c:tickLblPos val="none"/>
        <c:crossAx val="68708608"/>
        <c:crosses val="autoZero"/>
        <c:crossBetween val="between"/>
      </c:valAx>
      <c:spPr>
        <a:ln>
          <a:solidFill>
            <a:schemeClr val="tx2">
              <a:alpha val="97000"/>
            </a:schemeClr>
          </a:solidFill>
        </a:ln>
      </c:spPr>
    </c:plotArea>
    <c:legend>
      <c:legendPos val="t"/>
      <c:layout/>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nchor="t" anchorCtr="0"/>
          <a:lstStyle/>
          <a:p>
            <a:pPr>
              <a:defRPr sz="1400" b="0"/>
            </a:pPr>
            <a:r>
              <a:rPr lang="en-GB" sz="1400" b="0" dirty="0" smtClean="0"/>
              <a:t>Silver</a:t>
            </a:r>
            <a:r>
              <a:rPr lang="en-GB" sz="1400" b="0" baseline="0" dirty="0" smtClean="0"/>
              <a:t> Output by Region 2017</a:t>
            </a:r>
            <a:endParaRPr lang="en-US" sz="1400" b="0" dirty="0"/>
          </a:p>
        </c:rich>
      </c:tx>
      <c:layout>
        <c:manualLayout>
          <c:xMode val="edge"/>
          <c:yMode val="edge"/>
          <c:x val="3.0173057636088212E-3"/>
          <c:y val="0"/>
        </c:manualLayout>
      </c:layout>
      <c:spPr>
        <a:noFill/>
        <a:ln>
          <a:noFill/>
        </a:ln>
      </c:spPr>
    </c:title>
    <c:plotArea>
      <c:layout>
        <c:manualLayout>
          <c:layoutTarget val="inner"/>
          <c:xMode val="edge"/>
          <c:yMode val="edge"/>
          <c:x val="9.8023031673886707E-2"/>
          <c:y val="0.2198110139711594"/>
          <c:w val="0.79071250240061397"/>
          <c:h val="0.66894829614343587"/>
        </c:manualLayout>
      </c:layout>
      <c:doughnutChart>
        <c:varyColors val="1"/>
        <c:ser>
          <c:idx val="0"/>
          <c:order val="0"/>
          <c:tx>
            <c:strRef>
              <c:f>Sheet1!$B$1</c:f>
              <c:strCache>
                <c:ptCount val="1"/>
                <c:pt idx="0">
                  <c:v>Chart Title Here</c:v>
                </c:pt>
              </c:strCache>
            </c:strRef>
          </c:tx>
          <c:dPt>
            <c:idx val="0"/>
            <c:spPr>
              <a:solidFill>
                <a:schemeClr val="accent1"/>
              </a:solidFill>
            </c:spPr>
          </c:dPt>
          <c:dPt>
            <c:idx val="1"/>
            <c:spPr>
              <a:solidFill>
                <a:schemeClr val="accent2"/>
              </a:solidFill>
            </c:spPr>
          </c:dPt>
          <c:dPt>
            <c:idx val="2"/>
            <c:spPr>
              <a:solidFill>
                <a:schemeClr val="accent3"/>
              </a:solidFill>
            </c:spPr>
          </c:dPt>
          <c:dPt>
            <c:idx val="3"/>
            <c:spPr>
              <a:solidFill>
                <a:schemeClr val="accent4"/>
              </a:solidFill>
            </c:spPr>
          </c:dPt>
          <c:dPt>
            <c:idx val="4"/>
            <c:spPr>
              <a:solidFill>
                <a:schemeClr val="accent5"/>
              </a:solidFill>
            </c:spPr>
          </c:dPt>
          <c:dPt>
            <c:idx val="5"/>
            <c:spPr>
              <a:solidFill>
                <a:schemeClr val="accent6"/>
              </a:solidFill>
            </c:spPr>
          </c:dPt>
          <c:dLbls>
            <c:dLbl>
              <c:idx val="0"/>
              <c:layout>
                <c:manualLayout>
                  <c:x val="0.13881797295663245"/>
                  <c:y val="-0.11033829206831071"/>
                </c:manualLayout>
              </c:layout>
              <c:showCatName val="1"/>
              <c:showPercent val="1"/>
              <c:extLst>
                <c:ext xmlns:c15="http://schemas.microsoft.com/office/drawing/2012/chart" uri="{CE6537A1-D6FC-4f65-9D91-7224C49458BB}">
                  <c15:layout/>
                </c:ext>
              </c:extLst>
            </c:dLbl>
            <c:dLbl>
              <c:idx val="1"/>
              <c:layout>
                <c:manualLayout>
                  <c:x val="0.12853039711499589"/>
                  <c:y val="0.13899742615634786"/>
                </c:manualLayout>
              </c:layout>
              <c:showCatName val="1"/>
              <c:showPercent val="1"/>
              <c:extLst>
                <c:ext xmlns:c15="http://schemas.microsoft.com/office/drawing/2012/chart" uri="{CE6537A1-D6FC-4f65-9D91-7224C49458BB}">
                  <c15:layout/>
                </c:ext>
              </c:extLst>
            </c:dLbl>
            <c:dLbl>
              <c:idx val="2"/>
              <c:layout>
                <c:manualLayout>
                  <c:x val="-0.11120763538197956"/>
                  <c:y val="9.7442143727162145E-2"/>
                </c:manualLayout>
              </c:layout>
              <c:showCatName val="1"/>
              <c:showPercent val="1"/>
              <c:extLst>
                <c:ext xmlns:c15="http://schemas.microsoft.com/office/drawing/2012/chart" uri="{CE6537A1-D6FC-4f65-9D91-7224C49458BB}">
                  <c15:layout/>
                </c:ext>
              </c:extLst>
            </c:dLbl>
            <c:dLbl>
              <c:idx val="3"/>
              <c:layout>
                <c:manualLayout>
                  <c:x val="-0.14725647098990674"/>
                  <c:y val="-9.6627573994094829E-2"/>
                </c:manualLayout>
              </c:layout>
              <c:showCatName val="1"/>
              <c:showPercent val="1"/>
              <c:extLst>
                <c:ext xmlns:c15="http://schemas.microsoft.com/office/drawing/2012/chart" uri="{CE6537A1-D6FC-4f65-9D91-7224C49458BB}">
                  <c15:layout/>
                </c:ext>
              </c:extLst>
            </c:dLbl>
            <c:dLbl>
              <c:idx val="4"/>
              <c:layout>
                <c:manualLayout>
                  <c:x val="-9.0356203747858063E-2"/>
                  <c:y val="-9.744214372716202E-2"/>
                </c:manualLayout>
              </c:layout>
              <c:showCatName val="1"/>
              <c:showPercent val="1"/>
              <c:extLst>
                <c:ext xmlns:c15="http://schemas.microsoft.com/office/drawing/2012/chart" uri="{CE6537A1-D6FC-4f65-9D91-7224C49458BB}">
                  <c15:layout/>
                </c:ext>
              </c:extLst>
            </c:dLbl>
            <c:dLbl>
              <c:idx val="5"/>
              <c:layout>
                <c:manualLayout>
                  <c:x val="-1.8534605896996504E-2"/>
                  <c:y val="-0.12423873325213305"/>
                </c:manualLayout>
              </c:layout>
              <c:showCatName val="1"/>
              <c:showPercent val="1"/>
              <c:extLst>
                <c:ext xmlns:c15="http://schemas.microsoft.com/office/drawing/2012/chart" uri="{CE6537A1-D6FC-4f65-9D91-7224C49458BB}">
                  <c15:layout/>
                </c:ext>
              </c:extLst>
            </c:dLbl>
            <c:spPr>
              <a:noFill/>
              <a:ln>
                <a:noFill/>
              </a:ln>
              <a:effectLst/>
            </c:spPr>
            <c:txPr>
              <a:bodyPr/>
              <a:lstStyle/>
              <a:p>
                <a:pPr>
                  <a:defRPr sz="1200"/>
                </a:pPr>
                <a:endParaRPr lang="en-US"/>
              </a:p>
            </c:txPr>
            <c:showCatName val="1"/>
            <c:showPercent val="1"/>
            <c:showLeaderLines val="1"/>
            <c:leaderLines>
              <c:spPr>
                <a:ln>
                  <a:noFill/>
                </a:ln>
              </c:spPr>
            </c:leaderLines>
            <c:extLst>
              <c:ext xmlns:c15="http://schemas.microsoft.com/office/drawing/2012/chart" uri="{CE6537A1-D6FC-4f65-9D91-7224C49458BB}"/>
            </c:extLst>
          </c:dLbls>
          <c:cat>
            <c:strRef>
              <c:f>Sheet1!$A$2:$A$7</c:f>
              <c:strCache>
                <c:ptCount val="6"/>
                <c:pt idx="0">
                  <c:v>South America</c:v>
                </c:pt>
                <c:pt idx="1">
                  <c:v>North America</c:v>
                </c:pt>
                <c:pt idx="2">
                  <c:v>Asia</c:v>
                </c:pt>
                <c:pt idx="3">
                  <c:v>Europe</c:v>
                </c:pt>
                <c:pt idx="4">
                  <c:v>Oceania</c:v>
                </c:pt>
                <c:pt idx="5">
                  <c:v>Africa</c:v>
                </c:pt>
              </c:strCache>
            </c:strRef>
          </c:cat>
          <c:val>
            <c:numRef>
              <c:f>Sheet1!$B$2:$B$7</c:f>
              <c:numCache>
                <c:formatCode>General</c:formatCode>
                <c:ptCount val="6"/>
                <c:pt idx="0">
                  <c:v>271.52175145236163</c:v>
                </c:pt>
                <c:pt idx="1">
                  <c:v>242.70924040781276</c:v>
                </c:pt>
                <c:pt idx="2">
                  <c:v>177.75187916532639</c:v>
                </c:pt>
                <c:pt idx="3">
                  <c:v>106.99897295786079</c:v>
                </c:pt>
                <c:pt idx="4">
                  <c:v>38.085780878964314</c:v>
                </c:pt>
                <c:pt idx="5">
                  <c:v>14.998773708871614</c:v>
                </c:pt>
              </c:numCache>
            </c:numRef>
          </c:val>
        </c:ser>
        <c:dLbls>
          <c:showPercent val="1"/>
        </c:dLbls>
        <c:firstSliceAng val="0"/>
        <c:holeSize val="55"/>
      </c:doughnutChart>
    </c:plotArea>
    <c:plotVisOnly val="1"/>
    <c:dispBlanksAs val="zero"/>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l">
              <a:defRPr sz="1600" b="0"/>
            </a:pPr>
            <a:r>
              <a:rPr lang="en-GB" sz="1600" b="1" dirty="0" smtClean="0"/>
              <a:t>World</a:t>
            </a:r>
            <a:r>
              <a:rPr lang="en-GB" sz="1600" b="1" baseline="0" dirty="0" smtClean="0"/>
              <a:t> Silver Mine Production, Tonnes</a:t>
            </a:r>
            <a:endParaRPr lang="en-US" sz="1600" b="1" dirty="0"/>
          </a:p>
        </c:rich>
      </c:tx>
      <c:layout>
        <c:manualLayout>
          <c:xMode val="edge"/>
          <c:yMode val="edge"/>
          <c:x val="0.20431129035699858"/>
          <c:y val="3.1763729192075943E-2"/>
        </c:manualLayout>
      </c:layout>
    </c:title>
    <c:plotArea>
      <c:layout>
        <c:manualLayout>
          <c:layoutTarget val="inner"/>
          <c:xMode val="edge"/>
          <c:yMode val="edge"/>
          <c:x val="0.13462817147856518"/>
          <c:y val="8.284295991298081E-2"/>
          <c:w val="0.7914738706442187"/>
          <c:h val="0.74438408400363254"/>
        </c:manualLayout>
      </c:layout>
      <c:barChart>
        <c:barDir val="col"/>
        <c:grouping val="stacked"/>
        <c:ser>
          <c:idx val="0"/>
          <c:order val="0"/>
          <c:tx>
            <c:strRef>
              <c:f>Sheet1!$B$1</c:f>
              <c:strCache>
                <c:ptCount val="1"/>
                <c:pt idx="0">
                  <c:v>Series 1</c:v>
                </c:pt>
              </c:strCache>
            </c:strRef>
          </c:tx>
          <c:spPr>
            <a:solidFill>
              <a:schemeClr val="accent1"/>
            </a:solidFill>
          </c:spPr>
          <c:cat>
            <c:numRef>
              <c:f>Sheet1!$A$2:$A$21</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Sheet1!$B$2:$B$21</c:f>
              <c:numCache>
                <c:formatCode>General</c:formatCode>
                <c:ptCount val="20"/>
                <c:pt idx="0">
                  <c:v>16880.376843673523</c:v>
                </c:pt>
                <c:pt idx="1">
                  <c:v>17339.191532693556</c:v>
                </c:pt>
                <c:pt idx="2">
                  <c:v>18399.037781285635</c:v>
                </c:pt>
                <c:pt idx="3">
                  <c:v>18873.096001329501</c:v>
                </c:pt>
                <c:pt idx="4">
                  <c:v>18489.900967983016</c:v>
                </c:pt>
                <c:pt idx="5">
                  <c:v>18574.946973695674</c:v>
                </c:pt>
                <c:pt idx="6">
                  <c:v>19084.575279724031</c:v>
                </c:pt>
                <c:pt idx="7">
                  <c:v>19943.685880658235</c:v>
                </c:pt>
                <c:pt idx="8">
                  <c:v>20011.295881677921</c:v>
                </c:pt>
                <c:pt idx="9">
                  <c:v>20768.868253506462</c:v>
                </c:pt>
                <c:pt idx="10">
                  <c:v>21297.174314876331</c:v>
                </c:pt>
                <c:pt idx="11">
                  <c:v>22311.844877531854</c:v>
                </c:pt>
                <c:pt idx="12">
                  <c:v>23421.838124308655</c:v>
                </c:pt>
                <c:pt idx="13">
                  <c:v>23586.575274808514</c:v>
                </c:pt>
                <c:pt idx="14">
                  <c:v>24624.997970454398</c:v>
                </c:pt>
                <c:pt idx="15">
                  <c:v>25606.69303268486</c:v>
                </c:pt>
                <c:pt idx="16">
                  <c:v>26992.830086130907</c:v>
                </c:pt>
                <c:pt idx="17">
                  <c:v>27840.561568328816</c:v>
                </c:pt>
                <c:pt idx="18">
                  <c:v>27638.418546338744</c:v>
                </c:pt>
                <c:pt idx="19">
                  <c:v>26502.227104433961</c:v>
                </c:pt>
              </c:numCache>
            </c:numRef>
          </c:val>
        </c:ser>
        <c:gapWidth val="224"/>
        <c:overlap val="100"/>
        <c:axId val="113319936"/>
        <c:axId val="113321472"/>
      </c:barChart>
      <c:catAx>
        <c:axId val="113319936"/>
        <c:scaling>
          <c:orientation val="minMax"/>
        </c:scaling>
        <c:axPos val="b"/>
        <c:numFmt formatCode="General" sourceLinked="1"/>
        <c:majorTickMark val="none"/>
        <c:tickLblPos val="nextTo"/>
        <c:spPr>
          <a:ln>
            <a:solidFill>
              <a:schemeClr val="accent4"/>
            </a:solidFill>
          </a:ln>
        </c:spPr>
        <c:txPr>
          <a:bodyPr rot="-5400000" vert="horz"/>
          <a:lstStyle/>
          <a:p>
            <a:pPr>
              <a:defRPr sz="1400" b="0"/>
            </a:pPr>
            <a:endParaRPr lang="en-US"/>
          </a:p>
        </c:txPr>
        <c:crossAx val="113321472"/>
        <c:crosses val="autoZero"/>
        <c:auto val="1"/>
        <c:lblAlgn val="ctr"/>
        <c:lblOffset val="100"/>
      </c:catAx>
      <c:valAx>
        <c:axId val="113321472"/>
        <c:scaling>
          <c:orientation val="minMax"/>
          <c:min val="500"/>
        </c:scaling>
        <c:axPos val="l"/>
        <c:majorGridlines>
          <c:spPr>
            <a:ln>
              <a:solidFill>
                <a:schemeClr val="bg2"/>
              </a:solidFill>
            </a:ln>
          </c:spPr>
        </c:majorGridlines>
        <c:numFmt formatCode="#,##0" sourceLinked="0"/>
        <c:majorTickMark val="none"/>
        <c:tickLblPos val="nextTo"/>
        <c:spPr>
          <a:ln>
            <a:solidFill>
              <a:schemeClr val="accent4"/>
            </a:solidFill>
          </a:ln>
        </c:spPr>
        <c:txPr>
          <a:bodyPr/>
          <a:lstStyle/>
          <a:p>
            <a:pPr>
              <a:defRPr sz="1400" b="0"/>
            </a:pPr>
            <a:endParaRPr lang="en-US"/>
          </a:p>
        </c:txPr>
        <c:crossAx val="113319936"/>
        <c:crosses val="autoZero"/>
        <c:crossBetween val="between"/>
      </c:valAx>
      <c:spPr>
        <a:ln>
          <a:noFill/>
        </a:ln>
      </c:spPr>
    </c:plotArea>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lgn="l">
              <a:defRPr sz="1400" b="0"/>
            </a:pPr>
            <a:r>
              <a:rPr lang="en-GB" dirty="0" smtClean="0"/>
              <a:t>3-year</a:t>
            </a:r>
            <a:r>
              <a:rPr lang="en-GB" baseline="0" dirty="0" smtClean="0"/>
              <a:t> CAGR in Mine Production</a:t>
            </a:r>
            <a:endParaRPr lang="en-US" dirty="0"/>
          </a:p>
        </c:rich>
      </c:tx>
      <c:layout>
        <c:manualLayout>
          <c:xMode val="edge"/>
          <c:yMode val="edge"/>
          <c:x val="5.4513511014375876E-3"/>
          <c:y val="1.1467119767133865E-3"/>
        </c:manualLayout>
      </c:layout>
    </c:title>
    <c:plotArea>
      <c:layout>
        <c:manualLayout>
          <c:layoutTarget val="inner"/>
          <c:xMode val="edge"/>
          <c:yMode val="edge"/>
          <c:x val="0.11851254365562029"/>
          <c:y val="0.16597500485619654"/>
          <c:w val="0.90153381160886603"/>
          <c:h val="0.65922909453615075"/>
        </c:manualLayout>
      </c:layout>
      <c:lineChart>
        <c:grouping val="standard"/>
        <c:ser>
          <c:idx val="0"/>
          <c:order val="0"/>
          <c:tx>
            <c:strRef>
              <c:f>Sheet1!$B$1</c:f>
              <c:strCache>
                <c:ptCount val="1"/>
                <c:pt idx="0">
                  <c:v> Series 1</c:v>
                </c:pt>
              </c:strCache>
            </c:strRef>
          </c:tx>
          <c:spPr>
            <a:ln w="25400">
              <a:solidFill>
                <a:schemeClr val="accent1"/>
              </a:solidFill>
            </a:ln>
            <a:effectLst/>
          </c:spPr>
          <c:marker>
            <c:symbol val="circle"/>
            <c:size val="8"/>
            <c:spPr>
              <a:solidFill>
                <a:schemeClr val="accent1"/>
              </a:solidFill>
              <a:ln>
                <a:noFill/>
              </a:ln>
              <a:effectLst/>
            </c:spPr>
          </c:marker>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Sheet1!$B$2:$B$19</c:f>
              <c:numCache>
                <c:formatCode>0%</c:formatCode>
                <c:ptCount val="18"/>
                <c:pt idx="0">
                  <c:v>4.3637403141752372E-2</c:v>
                </c:pt>
                <c:pt idx="1">
                  <c:v>3.7895599035552514E-2</c:v>
                </c:pt>
                <c:pt idx="2">
                  <c:v>2.1649469230609283E-2</c:v>
                </c:pt>
                <c:pt idx="3">
                  <c:v>3.1768244899217381E-3</c:v>
                </c:pt>
                <c:pt idx="4">
                  <c:v>3.7212453255364227E-3</c:v>
                </c:pt>
                <c:pt idx="5">
                  <c:v>2.5550254502245462E-2</c:v>
                </c:pt>
                <c:pt idx="6">
                  <c:v>2.5138498658851871E-2</c:v>
                </c:pt>
                <c:pt idx="7">
                  <c:v>2.8592714808183706E-2</c:v>
                </c:pt>
                <c:pt idx="8">
                  <c:v>2.212881097493425E-2</c:v>
                </c:pt>
                <c:pt idx="9">
                  <c:v>3.6939773220398452E-2</c:v>
                </c:pt>
                <c:pt idx="10">
                  <c:v>4.0885178418812215E-2</c:v>
                </c:pt>
                <c:pt idx="11">
                  <c:v>3.462023265850879E-2</c:v>
                </c:pt>
                <c:pt idx="12">
                  <c:v>3.3428038640658235E-2</c:v>
                </c:pt>
                <c:pt idx="13">
                  <c:v>3.0174605582953616E-2</c:v>
                </c:pt>
                <c:pt idx="14">
                  <c:v>4.5990751851006609E-2</c:v>
                </c:pt>
                <c:pt idx="15">
                  <c:v>4.1759003515249075E-2</c:v>
                </c:pt>
                <c:pt idx="16">
                  <c:v>2.5777647827692207E-2</c:v>
                </c:pt>
                <c:pt idx="17">
                  <c:v>-6.0955155831130536E-3</c:v>
                </c:pt>
              </c:numCache>
            </c:numRef>
          </c:val>
        </c:ser>
        <c:marker val="1"/>
        <c:axId val="113349376"/>
        <c:axId val="113351296"/>
      </c:lineChart>
      <c:catAx>
        <c:axId val="113349376"/>
        <c:scaling>
          <c:orientation val="minMax"/>
        </c:scaling>
        <c:axPos val="b"/>
        <c:numFmt formatCode="General" sourceLinked="1"/>
        <c:majorTickMark val="none"/>
        <c:tickLblPos val="low"/>
        <c:spPr>
          <a:ln>
            <a:solidFill>
              <a:schemeClr val="accent4"/>
            </a:solidFill>
          </a:ln>
        </c:spPr>
        <c:txPr>
          <a:bodyPr rot="-5400000" vert="horz"/>
          <a:lstStyle/>
          <a:p>
            <a:pPr>
              <a:defRPr sz="1400" b="0"/>
            </a:pPr>
            <a:endParaRPr lang="en-US"/>
          </a:p>
        </c:txPr>
        <c:crossAx val="113351296"/>
        <c:crosses val="autoZero"/>
        <c:auto val="1"/>
        <c:lblAlgn val="ctr"/>
        <c:lblOffset val="100"/>
        <c:tickLblSkip val="2"/>
      </c:catAx>
      <c:valAx>
        <c:axId val="113351296"/>
        <c:scaling>
          <c:orientation val="minMax"/>
        </c:scaling>
        <c:axPos val="l"/>
        <c:numFmt formatCode="0%" sourceLinked="1"/>
        <c:majorTickMark val="none"/>
        <c:tickLblPos val="nextTo"/>
        <c:txPr>
          <a:bodyPr/>
          <a:lstStyle/>
          <a:p>
            <a:pPr>
              <a:defRPr sz="1400" b="0"/>
            </a:pPr>
            <a:endParaRPr lang="en-US"/>
          </a:p>
        </c:txPr>
        <c:crossAx val="113349376"/>
        <c:crosses val="autoZero"/>
        <c:crossBetween val="between"/>
      </c:valAx>
      <c:spPr>
        <a:ln>
          <a:noFill/>
        </a:ln>
      </c:spPr>
    </c:plotArea>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995907187608323E-2"/>
          <c:y val="3.8910851898384398E-2"/>
          <c:w val="0.8253892646353177"/>
          <c:h val="0.6974098947615216"/>
        </c:manualLayout>
      </c:layout>
      <c:barChart>
        <c:barDir val="col"/>
        <c:grouping val="percentStacked"/>
        <c:ser>
          <c:idx val="0"/>
          <c:order val="0"/>
          <c:tx>
            <c:strRef>
              <c:f>Sheet1!$B$1</c:f>
              <c:strCache>
                <c:ptCount val="1"/>
                <c:pt idx="0">
                  <c:v>primary</c:v>
                </c:pt>
              </c:strCache>
            </c:strRef>
          </c:tx>
          <c:dLbls>
            <c:dLbl>
              <c:idx val="0"/>
              <c:layout>
                <c:manualLayout>
                  <c:x val="0"/>
                  <c:y val="0"/>
                </c:manualLayout>
              </c:layout>
              <c:dLblPos val="ctr"/>
              <c:showVal val="1"/>
              <c:extLst>
                <c:ext xmlns:c15="http://schemas.microsoft.com/office/drawing/2012/chart" uri="{CE6537A1-D6FC-4f65-9D91-7224C49458BB}"/>
              </c:extLst>
            </c:dLbl>
            <c:numFmt formatCode="0%" sourceLinked="0"/>
            <c:spPr>
              <a:noFill/>
              <a:ln>
                <a:noFill/>
              </a:ln>
              <a:effectLst/>
            </c:spPr>
            <c:txPr>
              <a:bodyPr/>
              <a:lstStyle/>
              <a:p>
                <a:pPr>
                  <a:defRPr sz="1050"/>
                </a:pPr>
                <a:endParaRPr lang="en-US"/>
              </a:p>
            </c:txPr>
            <c:dLblPos val="ctr"/>
            <c:showVal val="1"/>
            <c:extLst>
              <c:ext xmlns:c15="http://schemas.microsoft.com/office/drawing/2012/chart" uri="{CE6537A1-D6FC-4f65-9D91-7224C49458BB}">
                <c15:showLeaderLines val="0"/>
              </c:ext>
            </c:extLst>
          </c:dLbls>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General</c:formatCode>
                <c:ptCount val="6"/>
                <c:pt idx="0">
                  <c:v>0.28317222774051731</c:v>
                </c:pt>
                <c:pt idx="1">
                  <c:v>0.28620789161624088</c:v>
                </c:pt>
                <c:pt idx="2">
                  <c:v>0.29586212223320535</c:v>
                </c:pt>
                <c:pt idx="3">
                  <c:v>0.29450686374869484</c:v>
                </c:pt>
                <c:pt idx="4">
                  <c:v>0.29729664005930101</c:v>
                </c:pt>
                <c:pt idx="5">
                  <c:v>0.28296894098659886</c:v>
                </c:pt>
              </c:numCache>
            </c:numRef>
          </c:val>
        </c:ser>
        <c:ser>
          <c:idx val="1"/>
          <c:order val="1"/>
          <c:tx>
            <c:strRef>
              <c:f>Sheet1!$C$1</c:f>
              <c:strCache>
                <c:ptCount val="1"/>
                <c:pt idx="0">
                  <c:v>lead/zinc</c:v>
                </c:pt>
              </c:strCache>
            </c:strRef>
          </c:tx>
          <c:dLbls>
            <c:numFmt formatCode="0%" sourceLinked="0"/>
            <c:spPr>
              <a:noFill/>
              <a:ln>
                <a:noFill/>
              </a:ln>
              <a:effectLst/>
            </c:spPr>
            <c:txPr>
              <a:bodyPr/>
              <a:lstStyle/>
              <a:p>
                <a:pPr>
                  <a:defRPr sz="1050"/>
                </a:pPr>
                <a:endParaRPr lang="en-US"/>
              </a:p>
            </c:txPr>
            <c:dLblPos val="inEnd"/>
            <c:showVal val="1"/>
            <c:extLst>
              <c:ext xmlns:c15="http://schemas.microsoft.com/office/drawing/2012/chart" uri="{CE6537A1-D6FC-4f65-9D91-7224C49458BB}">
                <c15:showLeaderLines val="0"/>
              </c:ext>
            </c:extLst>
          </c:dLbls>
          <c:cat>
            <c:numRef>
              <c:f>Sheet1!$A$2:$A$7</c:f>
              <c:numCache>
                <c:formatCode>General</c:formatCode>
                <c:ptCount val="6"/>
                <c:pt idx="0">
                  <c:v>2012</c:v>
                </c:pt>
                <c:pt idx="1">
                  <c:v>2013</c:v>
                </c:pt>
                <c:pt idx="2">
                  <c:v>2014</c:v>
                </c:pt>
                <c:pt idx="3">
                  <c:v>2015</c:v>
                </c:pt>
                <c:pt idx="4">
                  <c:v>2016</c:v>
                </c:pt>
                <c:pt idx="5">
                  <c:v>2017</c:v>
                </c:pt>
              </c:numCache>
            </c:numRef>
          </c:cat>
          <c:val>
            <c:numRef>
              <c:f>Sheet1!$C$2:$C$7</c:f>
              <c:numCache>
                <c:formatCode>General</c:formatCode>
                <c:ptCount val="6"/>
                <c:pt idx="0">
                  <c:v>0.38241683390903086</c:v>
                </c:pt>
                <c:pt idx="1">
                  <c:v>0.37490800678089042</c:v>
                </c:pt>
                <c:pt idx="2">
                  <c:v>0.36630710652617454</c:v>
                </c:pt>
                <c:pt idx="3">
                  <c:v>0.35277929427599031</c:v>
                </c:pt>
                <c:pt idx="4">
                  <c:v>0.34922864517737284</c:v>
                </c:pt>
                <c:pt idx="5">
                  <c:v>0.3598966160710329</c:v>
                </c:pt>
              </c:numCache>
            </c:numRef>
          </c:val>
        </c:ser>
        <c:ser>
          <c:idx val="2"/>
          <c:order val="2"/>
          <c:tx>
            <c:strRef>
              <c:f>Sheet1!$D$1</c:f>
              <c:strCache>
                <c:ptCount val="1"/>
                <c:pt idx="0">
                  <c:v>copper</c:v>
                </c:pt>
              </c:strCache>
            </c:strRef>
          </c:tx>
          <c:spPr>
            <a:solidFill>
              <a:schemeClr val="accent4"/>
            </a:solidFill>
          </c:spPr>
          <c:dLbls>
            <c:numFmt formatCode="0%" sourceLinked="0"/>
            <c:spPr>
              <a:noFill/>
              <a:ln>
                <a:noFill/>
              </a:ln>
              <a:effectLst/>
            </c:spPr>
            <c:txPr>
              <a:bodyPr/>
              <a:lstStyle/>
              <a:p>
                <a:pPr>
                  <a:defRPr sz="1050">
                    <a:solidFill>
                      <a:srgbClr val="4D4D4D"/>
                    </a:solidFill>
                  </a:defRPr>
                </a:pPr>
                <a:endParaRPr lang="en-US"/>
              </a:p>
            </c:txPr>
            <c:dLblPos val="inEnd"/>
            <c:showVal val="1"/>
            <c:extLst>
              <c:ext xmlns:c15="http://schemas.microsoft.com/office/drawing/2012/chart" uri="{CE6537A1-D6FC-4f65-9D91-7224C49458BB}">
                <c15:showLeaderLines val="0"/>
              </c:ext>
            </c:extLst>
          </c:dLbls>
          <c:cat>
            <c:numRef>
              <c:f>Sheet1!$A$2:$A$7</c:f>
              <c:numCache>
                <c:formatCode>General</c:formatCode>
                <c:ptCount val="6"/>
                <c:pt idx="0">
                  <c:v>2012</c:v>
                </c:pt>
                <c:pt idx="1">
                  <c:v>2013</c:v>
                </c:pt>
                <c:pt idx="2">
                  <c:v>2014</c:v>
                </c:pt>
                <c:pt idx="3">
                  <c:v>2015</c:v>
                </c:pt>
                <c:pt idx="4">
                  <c:v>2016</c:v>
                </c:pt>
                <c:pt idx="5">
                  <c:v>2017</c:v>
                </c:pt>
              </c:numCache>
            </c:numRef>
          </c:cat>
          <c:val>
            <c:numRef>
              <c:f>Sheet1!$D$2:$D$7</c:f>
              <c:numCache>
                <c:formatCode>General</c:formatCode>
                <c:ptCount val="6"/>
                <c:pt idx="0">
                  <c:v>0.20245656020037778</c:v>
                </c:pt>
                <c:pt idx="1">
                  <c:v>0.20672939732540718</c:v>
                </c:pt>
                <c:pt idx="2">
                  <c:v>0.20692419234374906</c:v>
                </c:pt>
                <c:pt idx="3">
                  <c:v>0.21643591680436869</c:v>
                </c:pt>
                <c:pt idx="4">
                  <c:v>0.22748098090195942</c:v>
                </c:pt>
                <c:pt idx="5">
                  <c:v>0.23353313216014343</c:v>
                </c:pt>
              </c:numCache>
            </c:numRef>
          </c:val>
        </c:ser>
        <c:ser>
          <c:idx val="3"/>
          <c:order val="3"/>
          <c:tx>
            <c:strRef>
              <c:f>Sheet1!$E$1</c:f>
              <c:strCache>
                <c:ptCount val="1"/>
                <c:pt idx="0">
                  <c:v>gold</c:v>
                </c:pt>
              </c:strCache>
            </c:strRef>
          </c:tx>
          <c:spPr>
            <a:solidFill>
              <a:schemeClr val="accent3"/>
            </a:solidFill>
          </c:spPr>
          <c:dLbls>
            <c:dLbl>
              <c:idx val="5"/>
              <c:layout/>
              <c:tx>
                <c:rich>
                  <a:bodyPr/>
                  <a:lstStyle/>
                  <a:p>
                    <a:r>
                      <a:rPr lang="en-US" dirty="0" smtClean="0"/>
                      <a:t>13%</a:t>
                    </a:r>
                    <a:endParaRPr lang="en-US" dirty="0"/>
                  </a:p>
                </c:rich>
              </c:tx>
              <c:dLblPos val="inEnd"/>
              <c:showVal val="1"/>
              <c:extLst>
                <c:ext xmlns:c15="http://schemas.microsoft.com/office/drawing/2012/chart" uri="{CE6537A1-D6FC-4f65-9D91-7224C49458BB}"/>
              </c:extLst>
            </c:dLbl>
            <c:numFmt formatCode="0%" sourceLinked="0"/>
            <c:spPr>
              <a:noFill/>
              <a:ln>
                <a:noFill/>
              </a:ln>
              <a:effectLst/>
            </c:spPr>
            <c:txPr>
              <a:bodyPr/>
              <a:lstStyle/>
              <a:p>
                <a:pPr>
                  <a:defRPr sz="1000"/>
                </a:pPr>
                <a:endParaRPr lang="en-US"/>
              </a:p>
            </c:txPr>
            <c:dLblPos val="inEnd"/>
            <c:showVal val="1"/>
            <c:extLst>
              <c:ext xmlns:c15="http://schemas.microsoft.com/office/drawing/2012/chart" uri="{CE6537A1-D6FC-4f65-9D91-7224C49458BB}">
                <c15:showLeaderLines val="0"/>
              </c:ext>
            </c:extLst>
          </c:dLbls>
          <c:cat>
            <c:numRef>
              <c:f>Sheet1!$A$2:$A$7</c:f>
              <c:numCache>
                <c:formatCode>General</c:formatCode>
                <c:ptCount val="6"/>
                <c:pt idx="0">
                  <c:v>2012</c:v>
                </c:pt>
                <c:pt idx="1">
                  <c:v>2013</c:v>
                </c:pt>
                <c:pt idx="2">
                  <c:v>2014</c:v>
                </c:pt>
                <c:pt idx="3">
                  <c:v>2015</c:v>
                </c:pt>
                <c:pt idx="4">
                  <c:v>2016</c:v>
                </c:pt>
                <c:pt idx="5">
                  <c:v>2017</c:v>
                </c:pt>
              </c:numCache>
            </c:numRef>
          </c:cat>
          <c:val>
            <c:numRef>
              <c:f>Sheet1!$E$2:$E$7</c:f>
              <c:numCache>
                <c:formatCode>0%</c:formatCode>
                <c:ptCount val="6"/>
                <c:pt idx="0">
                  <c:v>0.12408113531248263</c:v>
                </c:pt>
                <c:pt idx="1">
                  <c:v>0.12616087191937317</c:v>
                </c:pt>
                <c:pt idx="2">
                  <c:v>0.12535420885833781</c:v>
                </c:pt>
                <c:pt idx="3">
                  <c:v>0.13082831713628609</c:v>
                </c:pt>
                <c:pt idx="4">
                  <c:v>0.12028183667881266</c:v>
                </c:pt>
                <c:pt idx="5">
                  <c:v>0.11799033359161162</c:v>
                </c:pt>
              </c:numCache>
            </c:numRef>
          </c:val>
        </c:ser>
        <c:ser>
          <c:idx val="4"/>
          <c:order val="4"/>
          <c:tx>
            <c:strRef>
              <c:f>Sheet1!$F$1</c:f>
              <c:strCache>
                <c:ptCount val="1"/>
                <c:pt idx="0">
                  <c:v>other</c:v>
                </c:pt>
              </c:strCache>
            </c:strRef>
          </c:tx>
          <c:dLbls>
            <c:delete val="1"/>
          </c:dLbls>
          <c:cat>
            <c:numRef>
              <c:f>Sheet1!$A$2:$A$7</c:f>
              <c:numCache>
                <c:formatCode>General</c:formatCode>
                <c:ptCount val="6"/>
                <c:pt idx="0">
                  <c:v>2012</c:v>
                </c:pt>
                <c:pt idx="1">
                  <c:v>2013</c:v>
                </c:pt>
                <c:pt idx="2">
                  <c:v>2014</c:v>
                </c:pt>
                <c:pt idx="3">
                  <c:v>2015</c:v>
                </c:pt>
                <c:pt idx="4">
                  <c:v>2016</c:v>
                </c:pt>
                <c:pt idx="5">
                  <c:v>2017</c:v>
                </c:pt>
              </c:numCache>
            </c:numRef>
          </c:cat>
          <c:val>
            <c:numRef>
              <c:f>Sheet1!$F$2:$F$7</c:f>
              <c:numCache>
                <c:formatCode>0%</c:formatCode>
                <c:ptCount val="6"/>
                <c:pt idx="0">
                  <c:v>7.873242837593648E-3</c:v>
                </c:pt>
                <c:pt idx="1">
                  <c:v>5.9938323580902494E-3</c:v>
                </c:pt>
                <c:pt idx="2">
                  <c:v>5.5523700385344014E-3</c:v>
                </c:pt>
                <c:pt idx="3">
                  <c:v>5.4496080346626988E-3</c:v>
                </c:pt>
                <c:pt idx="4">
                  <c:v>5.7118971825552145E-3</c:v>
                </c:pt>
                <c:pt idx="5">
                  <c:v>5.6109771906137692E-3</c:v>
                </c:pt>
              </c:numCache>
            </c:numRef>
          </c:val>
        </c:ser>
        <c:dLbls>
          <c:showVal val="1"/>
        </c:dLbls>
        <c:gapWidth val="120"/>
        <c:overlap val="100"/>
        <c:axId val="109016192"/>
        <c:axId val="109017728"/>
      </c:barChart>
      <c:catAx>
        <c:axId val="109016192"/>
        <c:scaling>
          <c:orientation val="minMax"/>
        </c:scaling>
        <c:axPos val="b"/>
        <c:numFmt formatCode="General" sourceLinked="1"/>
        <c:majorTickMark val="none"/>
        <c:tickLblPos val="nextTo"/>
        <c:spPr>
          <a:ln w="12700">
            <a:solidFill>
              <a:schemeClr val="accent6"/>
            </a:solidFill>
          </a:ln>
        </c:spPr>
        <c:txPr>
          <a:bodyPr/>
          <a:lstStyle/>
          <a:p>
            <a:pPr>
              <a:defRPr sz="1400">
                <a:solidFill>
                  <a:schemeClr val="tx1"/>
                </a:solidFill>
              </a:defRPr>
            </a:pPr>
            <a:endParaRPr lang="en-US"/>
          </a:p>
        </c:txPr>
        <c:crossAx val="109017728"/>
        <c:crosses val="autoZero"/>
        <c:auto val="1"/>
        <c:lblAlgn val="ctr"/>
        <c:lblOffset val="100"/>
      </c:catAx>
      <c:valAx>
        <c:axId val="109017728"/>
        <c:scaling>
          <c:orientation val="minMax"/>
        </c:scaling>
        <c:delete val="1"/>
        <c:axPos val="l"/>
        <c:majorGridlines>
          <c:spPr>
            <a:ln w="12700" cmpd="sng">
              <a:solidFill>
                <a:srgbClr val="AFAFAF"/>
              </a:solidFill>
            </a:ln>
          </c:spPr>
        </c:majorGridlines>
        <c:numFmt formatCode="0%" sourceLinked="1"/>
        <c:tickLblPos val="none"/>
        <c:crossAx val="109016192"/>
        <c:crosses val="autoZero"/>
        <c:crossBetween val="between"/>
        <c:majorUnit val="0.2"/>
      </c:valAx>
    </c:plotArea>
    <c:legend>
      <c:legendPos val="b"/>
      <c:layout>
        <c:manualLayout>
          <c:xMode val="edge"/>
          <c:yMode val="edge"/>
          <c:x val="0.12133576977200212"/>
          <c:y val="0.86294549474672366"/>
          <c:w val="0.79004357440821393"/>
          <c:h val="0.10580317606982199"/>
        </c:manualLayout>
      </c:layout>
      <c:txPr>
        <a:bodyPr/>
        <a:lstStyle/>
        <a:p>
          <a:pPr>
            <a:defRPr sz="1600">
              <a:solidFill>
                <a:schemeClr val="tx1"/>
              </a:solidFill>
            </a:defRPr>
          </a:pPr>
          <a:endParaRPr lang="en-US"/>
        </a:p>
      </c:txPr>
    </c:legend>
    <c:plotVisOnly val="1"/>
    <c:dispBlanksAs val="gap"/>
  </c:chart>
  <c:txPr>
    <a:bodyPr/>
    <a:lstStyle/>
    <a:p>
      <a:pPr>
        <a:defRPr sz="800" b="1" i="0" baseline="0">
          <a:solidFill>
            <a:schemeClr val="bg1"/>
          </a:solidFill>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lgn="l">
              <a:defRPr sz="1400" b="0"/>
            </a:pPr>
            <a:r>
              <a:rPr lang="en-GB" sz="1400" b="0" dirty="0" smtClean="0"/>
              <a:t>Source</a:t>
            </a:r>
            <a:r>
              <a:rPr lang="en-GB" sz="1400" b="0" baseline="0" dirty="0" smtClean="0"/>
              <a:t> Metal Index, 100=2007</a:t>
            </a:r>
            <a:endParaRPr lang="en-US" sz="1400" b="0" dirty="0"/>
          </a:p>
        </c:rich>
      </c:tx>
      <c:layout>
        <c:manualLayout>
          <c:xMode val="edge"/>
          <c:yMode val="edge"/>
          <c:x val="9.0648087305291048E-3"/>
          <c:y val="1.9488428745432683E-2"/>
        </c:manualLayout>
      </c:layout>
    </c:title>
    <c:plotArea>
      <c:layout>
        <c:manualLayout>
          <c:layoutTarget val="inner"/>
          <c:xMode val="edge"/>
          <c:yMode val="edge"/>
          <c:x val="7.0664279545639544E-2"/>
          <c:y val="0.11400711634553598"/>
          <c:w val="0.90153381160886603"/>
          <c:h val="0.65922909453615086"/>
        </c:manualLayout>
      </c:layout>
      <c:lineChart>
        <c:grouping val="standard"/>
        <c:ser>
          <c:idx val="0"/>
          <c:order val="0"/>
          <c:tx>
            <c:strRef>
              <c:f>Sheet1!$B$1</c:f>
              <c:strCache>
                <c:ptCount val="1"/>
                <c:pt idx="0">
                  <c:v>primary</c:v>
                </c:pt>
              </c:strCache>
            </c:strRef>
          </c:tx>
          <c:spPr>
            <a:ln w="25400">
              <a:solidFill>
                <a:schemeClr val="accent1"/>
              </a:solidFill>
            </a:ln>
            <a:effectLst/>
          </c:spPr>
          <c:marker>
            <c:symbol val="circle"/>
            <c:size val="10"/>
            <c:spPr>
              <a:solidFill>
                <a:schemeClr val="accent1"/>
              </a:solidFill>
              <a:ln>
                <a:noFill/>
              </a:ln>
              <a:effectLst/>
            </c:spPr>
          </c:marke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Sheet1!$B$2:$B$12</c:f>
              <c:numCache>
                <c:formatCode>General</c:formatCode>
                <c:ptCount val="11"/>
                <c:pt idx="0">
                  <c:v>100</c:v>
                </c:pt>
                <c:pt idx="1">
                  <c:v>102.78899563568172</c:v>
                </c:pt>
                <c:pt idx="2">
                  <c:v>113.34823030320101</c:v>
                </c:pt>
                <c:pt idx="3">
                  <c:v>121.43770762294299</c:v>
                </c:pt>
                <c:pt idx="4">
                  <c:v>119.89809208132155</c:v>
                </c:pt>
                <c:pt idx="5">
                  <c:v>120.97379433624633</c:v>
                </c:pt>
                <c:pt idx="6">
                  <c:v>127.21377097721998</c:v>
                </c:pt>
                <c:pt idx="7">
                  <c:v>138.66710312208102</c:v>
                </c:pt>
                <c:pt idx="8">
                  <c:v>141.56608202985089</c:v>
                </c:pt>
                <c:pt idx="9">
                  <c:v>143.04896459238589</c:v>
                </c:pt>
                <c:pt idx="10" formatCode="0.000000">
                  <c:v>130.54165542476957</c:v>
                </c:pt>
              </c:numCache>
            </c:numRef>
          </c:val>
          <c:smooth val="1"/>
        </c:ser>
        <c:ser>
          <c:idx val="1"/>
          <c:order val="1"/>
          <c:tx>
            <c:strRef>
              <c:f>Sheet1!$C$1</c:f>
              <c:strCache>
                <c:ptCount val="1"/>
                <c:pt idx="0">
                  <c:v>lead/zinc</c:v>
                </c:pt>
              </c:strCache>
            </c:strRef>
          </c:tx>
          <c:spPr>
            <a:ln w="25400">
              <a:solidFill>
                <a:schemeClr val="accent2"/>
              </a:solidFill>
            </a:ln>
            <a:effectLst/>
          </c:spPr>
          <c:marker>
            <c:symbol val="circle"/>
            <c:size val="10"/>
            <c:spPr>
              <a:solidFill>
                <a:schemeClr val="accent2"/>
              </a:solidFill>
              <a:ln>
                <a:noFill/>
              </a:ln>
              <a:effectLst/>
            </c:spPr>
          </c:marke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Sheet1!$C$2:$C$12</c:f>
              <c:numCache>
                <c:formatCode>General</c:formatCode>
                <c:ptCount val="11"/>
                <c:pt idx="0">
                  <c:v>100</c:v>
                </c:pt>
                <c:pt idx="1">
                  <c:v>108.93839757450466</c:v>
                </c:pt>
                <c:pt idx="2">
                  <c:v>108.18713238069238</c:v>
                </c:pt>
                <c:pt idx="3">
                  <c:v>116.38409571513995</c:v>
                </c:pt>
                <c:pt idx="4">
                  <c:v>118.02077352189127</c:v>
                </c:pt>
                <c:pt idx="5">
                  <c:v>129.81026353054975</c:v>
                </c:pt>
                <c:pt idx="6">
                  <c:v>132.40629177767701</c:v>
                </c:pt>
                <c:pt idx="7">
                  <c:v>136.4145843123213</c:v>
                </c:pt>
                <c:pt idx="8">
                  <c:v>134.7405339221275</c:v>
                </c:pt>
                <c:pt idx="9">
                  <c:v>132.64174519475145</c:v>
                </c:pt>
                <c:pt idx="10" formatCode="0.000000">
                  <c:v>131.10287866977248</c:v>
                </c:pt>
              </c:numCache>
            </c:numRef>
          </c:val>
          <c:smooth val="1"/>
        </c:ser>
        <c:ser>
          <c:idx val="2"/>
          <c:order val="2"/>
          <c:tx>
            <c:strRef>
              <c:f>Sheet1!$D$1</c:f>
              <c:strCache>
                <c:ptCount val="1"/>
                <c:pt idx="0">
                  <c:v>copper</c:v>
                </c:pt>
              </c:strCache>
            </c:strRef>
          </c:tx>
          <c:spPr>
            <a:ln w="25400">
              <a:solidFill>
                <a:schemeClr val="accent4"/>
              </a:solidFill>
            </a:ln>
            <a:effectLst/>
          </c:spPr>
          <c:marker>
            <c:symbol val="circle"/>
            <c:size val="10"/>
            <c:spPr>
              <a:solidFill>
                <a:schemeClr val="accent4"/>
              </a:solidFill>
              <a:ln>
                <a:noFill/>
              </a:ln>
              <a:effectLst/>
            </c:spPr>
          </c:marke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Sheet1!$D$2:$D$12</c:f>
              <c:numCache>
                <c:formatCode>General</c:formatCode>
                <c:ptCount val="11"/>
                <c:pt idx="0">
                  <c:v>100</c:v>
                </c:pt>
                <c:pt idx="1">
                  <c:v>92.442645243771864</c:v>
                </c:pt>
                <c:pt idx="2">
                  <c:v>95.088630155284548</c:v>
                </c:pt>
                <c:pt idx="3">
                  <c:v>93.280355810593306</c:v>
                </c:pt>
                <c:pt idx="4">
                  <c:v>92.215487311089447</c:v>
                </c:pt>
                <c:pt idx="5">
                  <c:v>91.495903965399634</c:v>
                </c:pt>
                <c:pt idx="6">
                  <c:v>97.203950171489339</c:v>
                </c:pt>
                <c:pt idx="7">
                  <c:v>102.59459866682879</c:v>
                </c:pt>
                <c:pt idx="8">
                  <c:v>110.05816750600704</c:v>
                </c:pt>
                <c:pt idx="9">
                  <c:v>114.70314517298208</c:v>
                </c:pt>
                <c:pt idx="10" formatCode="0.000000">
                  <c:v>112.94372038309471</c:v>
                </c:pt>
              </c:numCache>
            </c:numRef>
          </c:val>
          <c:smooth val="1"/>
        </c:ser>
        <c:ser>
          <c:idx val="3"/>
          <c:order val="3"/>
          <c:tx>
            <c:strRef>
              <c:f>Sheet1!$E$1</c:f>
              <c:strCache>
                <c:ptCount val="1"/>
                <c:pt idx="0">
                  <c:v>gold</c:v>
                </c:pt>
              </c:strCache>
            </c:strRef>
          </c:tx>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Sheet1!$E$2:$E$12</c:f>
              <c:numCache>
                <c:formatCode>0.0</c:formatCode>
                <c:ptCount val="11"/>
                <c:pt idx="0">
                  <c:v>100</c:v>
                </c:pt>
                <c:pt idx="1">
                  <c:v>104.88339431347595</c:v>
                </c:pt>
                <c:pt idx="2">
                  <c:v>123.05348453083595</c:v>
                </c:pt>
                <c:pt idx="3">
                  <c:v>129.12732194528297</c:v>
                </c:pt>
                <c:pt idx="4">
                  <c:v>136.88908316140675</c:v>
                </c:pt>
                <c:pt idx="5">
                  <c:v>144.06625250317094</c:v>
                </c:pt>
                <c:pt idx="6">
                  <c:v>152.40283987269294</c:v>
                </c:pt>
                <c:pt idx="7">
                  <c:v>159.67570810467382</c:v>
                </c:pt>
                <c:pt idx="8">
                  <c:v>170.91548143717208</c:v>
                </c:pt>
                <c:pt idx="9">
                  <c:v>154.75479349115915</c:v>
                </c:pt>
                <c:pt idx="10" formatCode="0.000000">
                  <c:v>145.48977311376572</c:v>
                </c:pt>
              </c:numCache>
            </c:numRef>
          </c:val>
          <c:smooth val="1"/>
        </c:ser>
        <c:marker val="1"/>
        <c:axId val="112568960"/>
        <c:axId val="122290560"/>
      </c:lineChart>
      <c:catAx>
        <c:axId val="112568960"/>
        <c:scaling>
          <c:orientation val="minMax"/>
        </c:scaling>
        <c:axPos val="b"/>
        <c:numFmt formatCode="General" sourceLinked="1"/>
        <c:majorTickMark val="none"/>
        <c:tickLblPos val="nextTo"/>
        <c:spPr>
          <a:ln>
            <a:solidFill>
              <a:schemeClr val="accent4"/>
            </a:solidFill>
          </a:ln>
        </c:spPr>
        <c:txPr>
          <a:bodyPr/>
          <a:lstStyle/>
          <a:p>
            <a:pPr>
              <a:defRPr sz="1000" b="1"/>
            </a:pPr>
            <a:endParaRPr lang="en-US"/>
          </a:p>
        </c:txPr>
        <c:crossAx val="122290560"/>
        <c:crosses val="autoZero"/>
        <c:auto val="1"/>
        <c:lblAlgn val="ctr"/>
        <c:lblOffset val="100"/>
      </c:catAx>
      <c:valAx>
        <c:axId val="122290560"/>
        <c:scaling>
          <c:orientation val="minMax"/>
          <c:min val="80"/>
        </c:scaling>
        <c:axPos val="l"/>
        <c:majorGridlines>
          <c:spPr>
            <a:ln>
              <a:solidFill>
                <a:schemeClr val="bg2"/>
              </a:solidFill>
            </a:ln>
          </c:spPr>
        </c:majorGridlines>
        <c:numFmt formatCode="General" sourceLinked="1"/>
        <c:majorTickMark val="none"/>
        <c:tickLblPos val="nextTo"/>
        <c:txPr>
          <a:bodyPr/>
          <a:lstStyle/>
          <a:p>
            <a:pPr>
              <a:defRPr sz="1000" b="1"/>
            </a:pPr>
            <a:endParaRPr lang="en-US"/>
          </a:p>
        </c:txPr>
        <c:crossAx val="112568960"/>
        <c:crosses val="autoZero"/>
        <c:crossBetween val="between"/>
      </c:valAx>
      <c:spPr>
        <a:ln>
          <a:noFill/>
        </a:ln>
      </c:spPr>
    </c:plotArea>
    <c:legend>
      <c:legendPos val="b"/>
      <c:layout>
        <c:manualLayout>
          <c:xMode val="edge"/>
          <c:yMode val="edge"/>
          <c:x val="4.7678996679459677E-2"/>
          <c:y val="0.89511983657341743"/>
          <c:w val="0.92189268973981853"/>
          <c:h val="4.1566938724620493E-2"/>
        </c:manualLayout>
      </c:layout>
      <c:txPr>
        <a:bodyPr/>
        <a:lstStyle/>
        <a:p>
          <a:pPr algn="l">
            <a:defRPr sz="1600"/>
          </a:pPr>
          <a:endParaRPr lang="en-US"/>
        </a:p>
      </c:txPr>
    </c:legend>
    <c:plotVisOnly val="1"/>
    <c:dispBlanksAs val="gap"/>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2357089890766357"/>
          <c:y val="8.0479184884579835E-2"/>
          <c:w val="0.75575584328944712"/>
          <c:h val="0.74651952531431431"/>
        </c:manualLayout>
      </c:layout>
      <c:barChart>
        <c:barDir val="col"/>
        <c:grouping val="stacked"/>
        <c:ser>
          <c:idx val="0"/>
          <c:order val="0"/>
          <c:tx>
            <c:strRef>
              <c:f>Sheet1!$A$12</c:f>
              <c:strCache>
                <c:ptCount val="1"/>
                <c:pt idx="0">
                  <c:v>Custodian Vaults</c:v>
                </c:pt>
              </c:strCache>
            </c:strRef>
          </c:tx>
          <c:cat>
            <c:numRef>
              <c:f>Sheet1!$G$2:$N$2</c:f>
              <c:numCache>
                <c:formatCode>General</c:formatCode>
                <c:ptCount val="8"/>
                <c:pt idx="0">
                  <c:v>2010</c:v>
                </c:pt>
                <c:pt idx="1">
                  <c:v>2011</c:v>
                </c:pt>
                <c:pt idx="2">
                  <c:v>2012</c:v>
                </c:pt>
                <c:pt idx="3">
                  <c:v>2013</c:v>
                </c:pt>
                <c:pt idx="4">
                  <c:v>2014</c:v>
                </c:pt>
                <c:pt idx="5">
                  <c:v>2015</c:v>
                </c:pt>
                <c:pt idx="6">
                  <c:v>2016</c:v>
                </c:pt>
                <c:pt idx="7">
                  <c:v>2017</c:v>
                </c:pt>
              </c:numCache>
            </c:numRef>
          </c:cat>
          <c:val>
            <c:numRef>
              <c:f>Sheet1!$G$12:$N$12</c:f>
              <c:numCache>
                <c:formatCode>#,##0.0</c:formatCode>
                <c:ptCount val="8"/>
                <c:pt idx="0">
                  <c:v>26019.800804059741</c:v>
                </c:pt>
                <c:pt idx="1">
                  <c:v>29410.161809517205</c:v>
                </c:pt>
                <c:pt idx="2">
                  <c:v>25453.914890773012</c:v>
                </c:pt>
                <c:pt idx="3">
                  <c:v>31467.655709182993</c:v>
                </c:pt>
                <c:pt idx="4">
                  <c:v>36342.062542568994</c:v>
                </c:pt>
                <c:pt idx="5">
                  <c:v>42807.345876768239</c:v>
                </c:pt>
                <c:pt idx="6">
                  <c:v>51946.325721717192</c:v>
                </c:pt>
                <c:pt idx="7">
                  <c:v>54626.124366507371</c:v>
                </c:pt>
              </c:numCache>
            </c:numRef>
          </c:val>
          <c:extLst xmlns:c16r2="http://schemas.microsoft.com/office/drawing/2015/06/chart">
            <c:ext xmlns:c16="http://schemas.microsoft.com/office/drawing/2014/chart" uri="{C3380CC4-5D6E-409C-BE32-E72D297353CC}">
              <c16:uniqueId val="{00000000-FD9F-47BD-A3CF-5CBC8231912F}"/>
            </c:ext>
          </c:extLst>
        </c:ser>
        <c:ser>
          <c:idx val="1"/>
          <c:order val="1"/>
          <c:tx>
            <c:strRef>
              <c:f>Sheet1!$A$13</c:f>
              <c:strCache>
                <c:ptCount val="1"/>
                <c:pt idx="0">
                  <c:v>ETPs</c:v>
                </c:pt>
              </c:strCache>
            </c:strRef>
          </c:tx>
          <c:cat>
            <c:numRef>
              <c:f>Sheet1!$G$2:$N$2</c:f>
              <c:numCache>
                <c:formatCode>General</c:formatCode>
                <c:ptCount val="8"/>
                <c:pt idx="0">
                  <c:v>2010</c:v>
                </c:pt>
                <c:pt idx="1">
                  <c:v>2011</c:v>
                </c:pt>
                <c:pt idx="2">
                  <c:v>2012</c:v>
                </c:pt>
                <c:pt idx="3">
                  <c:v>2013</c:v>
                </c:pt>
                <c:pt idx="4">
                  <c:v>2014</c:v>
                </c:pt>
                <c:pt idx="5">
                  <c:v>2015</c:v>
                </c:pt>
                <c:pt idx="6">
                  <c:v>2016</c:v>
                </c:pt>
                <c:pt idx="7">
                  <c:v>2017</c:v>
                </c:pt>
              </c:numCache>
            </c:numRef>
          </c:cat>
          <c:val>
            <c:numRef>
              <c:f>Sheet1!$G$13:$N$13</c:f>
              <c:numCache>
                <c:formatCode>#,##0.0</c:formatCode>
                <c:ptCount val="8"/>
                <c:pt idx="0">
                  <c:v>18669.682146271516</c:v>
                </c:pt>
                <c:pt idx="1">
                  <c:v>17982.238230893698</c:v>
                </c:pt>
                <c:pt idx="2">
                  <c:v>19595.565408566268</c:v>
                </c:pt>
                <c:pt idx="3">
                  <c:v>19760.91083255886</c:v>
                </c:pt>
                <c:pt idx="4">
                  <c:v>19764.012752379313</c:v>
                </c:pt>
                <c:pt idx="5">
                  <c:v>19262.295404295161</c:v>
                </c:pt>
                <c:pt idx="6">
                  <c:v>20819.173846826216</c:v>
                </c:pt>
                <c:pt idx="7">
                  <c:v>20884.975664317895</c:v>
                </c:pt>
              </c:numCache>
            </c:numRef>
          </c:val>
          <c:extLst xmlns:c16r2="http://schemas.microsoft.com/office/drawing/2015/06/chart">
            <c:ext xmlns:c16="http://schemas.microsoft.com/office/drawing/2014/chart" uri="{C3380CC4-5D6E-409C-BE32-E72D297353CC}">
              <c16:uniqueId val="{00000001-FD9F-47BD-A3CF-5CBC8231912F}"/>
            </c:ext>
          </c:extLst>
        </c:ser>
        <c:ser>
          <c:idx val="2"/>
          <c:order val="2"/>
          <c:tx>
            <c:strRef>
              <c:f>Sheet1!$A$14</c:f>
              <c:strCache>
                <c:ptCount val="1"/>
                <c:pt idx="0">
                  <c:v>Exchange</c:v>
                </c:pt>
              </c:strCache>
            </c:strRef>
          </c:tx>
          <c:cat>
            <c:numRef>
              <c:f>Sheet1!$G$2:$N$2</c:f>
              <c:numCache>
                <c:formatCode>General</c:formatCode>
                <c:ptCount val="8"/>
                <c:pt idx="0">
                  <c:v>2010</c:v>
                </c:pt>
                <c:pt idx="1">
                  <c:v>2011</c:v>
                </c:pt>
                <c:pt idx="2">
                  <c:v>2012</c:v>
                </c:pt>
                <c:pt idx="3">
                  <c:v>2013</c:v>
                </c:pt>
                <c:pt idx="4">
                  <c:v>2014</c:v>
                </c:pt>
                <c:pt idx="5">
                  <c:v>2015</c:v>
                </c:pt>
                <c:pt idx="6">
                  <c:v>2016</c:v>
                </c:pt>
                <c:pt idx="7">
                  <c:v>2017</c:v>
                </c:pt>
              </c:numCache>
            </c:numRef>
          </c:cat>
          <c:val>
            <c:numRef>
              <c:f>Sheet1!$G$14:$N$14</c:f>
              <c:numCache>
                <c:formatCode>#,##0.0</c:formatCode>
                <c:ptCount val="8"/>
                <c:pt idx="0">
                  <c:v>2593.8027822389768</c:v>
                </c:pt>
                <c:pt idx="1">
                  <c:v>3053.2553291179397</c:v>
                </c:pt>
                <c:pt idx="2">
                  <c:v>4957.7697477116681</c:v>
                </c:pt>
                <c:pt idx="3">
                  <c:v>5229.5928266446244</c:v>
                </c:pt>
                <c:pt idx="4">
                  <c:v>5024.5842892514047</c:v>
                </c:pt>
                <c:pt idx="5">
                  <c:v>5292.2620383258936</c:v>
                </c:pt>
                <c:pt idx="6">
                  <c:v>7777.7862888895734</c:v>
                </c:pt>
                <c:pt idx="7">
                  <c:v>7914.5502480702435</c:v>
                </c:pt>
              </c:numCache>
            </c:numRef>
          </c:val>
          <c:extLst xmlns:c16r2="http://schemas.microsoft.com/office/drawing/2015/06/chart">
            <c:ext xmlns:c16="http://schemas.microsoft.com/office/drawing/2014/chart" uri="{C3380CC4-5D6E-409C-BE32-E72D297353CC}">
              <c16:uniqueId val="{00000002-FD9F-47BD-A3CF-5CBC8231912F}"/>
            </c:ext>
          </c:extLst>
        </c:ser>
        <c:ser>
          <c:idx val="3"/>
          <c:order val="3"/>
          <c:tx>
            <c:strRef>
              <c:f>Sheet1!$A$15</c:f>
              <c:strCache>
                <c:ptCount val="1"/>
                <c:pt idx="0">
                  <c:v>Government</c:v>
                </c:pt>
              </c:strCache>
            </c:strRef>
          </c:tx>
          <c:cat>
            <c:numRef>
              <c:f>Sheet1!$G$2:$N$2</c:f>
              <c:numCache>
                <c:formatCode>General</c:formatCode>
                <c:ptCount val="8"/>
                <c:pt idx="0">
                  <c:v>2010</c:v>
                </c:pt>
                <c:pt idx="1">
                  <c:v>2011</c:v>
                </c:pt>
                <c:pt idx="2">
                  <c:v>2012</c:v>
                </c:pt>
                <c:pt idx="3">
                  <c:v>2013</c:v>
                </c:pt>
                <c:pt idx="4">
                  <c:v>2014</c:v>
                </c:pt>
                <c:pt idx="5">
                  <c:v>2015</c:v>
                </c:pt>
                <c:pt idx="6">
                  <c:v>2016</c:v>
                </c:pt>
                <c:pt idx="7">
                  <c:v>2017</c:v>
                </c:pt>
              </c:numCache>
            </c:numRef>
          </c:cat>
          <c:val>
            <c:numRef>
              <c:f>Sheet1!$G$15:$N$15</c:f>
              <c:numCache>
                <c:formatCode>#,##0.0</c:formatCode>
                <c:ptCount val="8"/>
                <c:pt idx="0">
                  <c:v>3618.9276242996407</c:v>
                </c:pt>
                <c:pt idx="1">
                  <c:v>3244.930409477643</c:v>
                </c:pt>
                <c:pt idx="2">
                  <c:v>3015.932114840648</c:v>
                </c:pt>
                <c:pt idx="3">
                  <c:v>2770.4856566596591</c:v>
                </c:pt>
                <c:pt idx="4">
                  <c:v>2770.4856566596591</c:v>
                </c:pt>
                <c:pt idx="5">
                  <c:v>2770.4856566596591</c:v>
                </c:pt>
                <c:pt idx="6">
                  <c:v>2770.4856566596591</c:v>
                </c:pt>
                <c:pt idx="7">
                  <c:v>2770.4856566596591</c:v>
                </c:pt>
              </c:numCache>
            </c:numRef>
          </c:val>
          <c:extLst xmlns:c16r2="http://schemas.microsoft.com/office/drawing/2015/06/chart">
            <c:ext xmlns:c16="http://schemas.microsoft.com/office/drawing/2014/chart" uri="{C3380CC4-5D6E-409C-BE32-E72D297353CC}">
              <c16:uniqueId val="{00000003-FD9F-47BD-A3CF-5CBC8231912F}"/>
            </c:ext>
          </c:extLst>
        </c:ser>
        <c:ser>
          <c:idx val="4"/>
          <c:order val="4"/>
          <c:tx>
            <c:strRef>
              <c:f>Sheet1!$A$16</c:f>
              <c:strCache>
                <c:ptCount val="1"/>
                <c:pt idx="0">
                  <c:v>Industry </c:v>
                </c:pt>
              </c:strCache>
            </c:strRef>
          </c:tx>
          <c:spPr>
            <a:solidFill>
              <a:srgbClr val="FFFF00"/>
            </a:solidFill>
          </c:spPr>
          <c:cat>
            <c:numRef>
              <c:f>Sheet1!$G$2:$N$2</c:f>
              <c:numCache>
                <c:formatCode>General</c:formatCode>
                <c:ptCount val="8"/>
                <c:pt idx="0">
                  <c:v>2010</c:v>
                </c:pt>
                <c:pt idx="1">
                  <c:v>2011</c:v>
                </c:pt>
                <c:pt idx="2">
                  <c:v>2012</c:v>
                </c:pt>
                <c:pt idx="3">
                  <c:v>2013</c:v>
                </c:pt>
                <c:pt idx="4">
                  <c:v>2014</c:v>
                </c:pt>
                <c:pt idx="5">
                  <c:v>2015</c:v>
                </c:pt>
                <c:pt idx="6">
                  <c:v>2016</c:v>
                </c:pt>
                <c:pt idx="7">
                  <c:v>2017</c:v>
                </c:pt>
              </c:numCache>
            </c:numRef>
          </c:cat>
          <c:val>
            <c:numRef>
              <c:f>Sheet1!$G$16:$N$16</c:f>
              <c:numCache>
                <c:formatCode>#,##0.0</c:formatCode>
                <c:ptCount val="8"/>
                <c:pt idx="0">
                  <c:v>574.9461868021674</c:v>
                </c:pt>
                <c:pt idx="1">
                  <c:v>551.09355243288303</c:v>
                </c:pt>
                <c:pt idx="2">
                  <c:v>568.49428570165082</c:v>
                </c:pt>
                <c:pt idx="3">
                  <c:v>482.51460366142697</c:v>
                </c:pt>
                <c:pt idx="4">
                  <c:v>429.88441041572048</c:v>
                </c:pt>
                <c:pt idx="5">
                  <c:v>458.4774321208638</c:v>
                </c:pt>
                <c:pt idx="6">
                  <c:v>478.3316615806379</c:v>
                </c:pt>
                <c:pt idx="7">
                  <c:v>454.49812753856861</c:v>
                </c:pt>
              </c:numCache>
            </c:numRef>
          </c:val>
          <c:extLst xmlns:c16r2="http://schemas.microsoft.com/office/drawing/2015/06/chart">
            <c:ext xmlns:c16="http://schemas.microsoft.com/office/drawing/2014/chart" uri="{C3380CC4-5D6E-409C-BE32-E72D297353CC}">
              <c16:uniqueId val="{00000004-FD9F-47BD-A3CF-5CBC8231912F}"/>
            </c:ext>
          </c:extLst>
        </c:ser>
        <c:gapWidth val="44"/>
        <c:overlap val="100"/>
        <c:axId val="118141696"/>
        <c:axId val="118143232"/>
      </c:barChart>
      <c:catAx>
        <c:axId val="118141696"/>
        <c:scaling>
          <c:orientation val="minMax"/>
        </c:scaling>
        <c:axPos val="b"/>
        <c:numFmt formatCode="General" sourceLinked="0"/>
        <c:tickLblPos val="nextTo"/>
        <c:txPr>
          <a:bodyPr/>
          <a:lstStyle/>
          <a:p>
            <a:pPr>
              <a:defRPr sz="2000" b="1"/>
            </a:pPr>
            <a:endParaRPr lang="en-US"/>
          </a:p>
        </c:txPr>
        <c:crossAx val="118143232"/>
        <c:crosses val="autoZero"/>
        <c:auto val="1"/>
        <c:lblAlgn val="ctr"/>
        <c:lblOffset val="100"/>
      </c:catAx>
      <c:valAx>
        <c:axId val="118143232"/>
        <c:scaling>
          <c:orientation val="minMax"/>
        </c:scaling>
        <c:axPos val="l"/>
        <c:numFmt formatCode="#,##0" sourceLinked="0"/>
        <c:tickLblPos val="nextTo"/>
        <c:txPr>
          <a:bodyPr/>
          <a:lstStyle/>
          <a:p>
            <a:pPr>
              <a:defRPr sz="1800" b="1"/>
            </a:pPr>
            <a:endParaRPr lang="en-US"/>
          </a:p>
        </c:txPr>
        <c:crossAx val="118141696"/>
        <c:crosses val="autoZero"/>
        <c:crossBetween val="between"/>
      </c:valAx>
    </c:plotArea>
    <c:legend>
      <c:legendPos val="r"/>
      <c:layout>
        <c:manualLayout>
          <c:xMode val="edge"/>
          <c:yMode val="edge"/>
          <c:x val="0.20473698921398484"/>
          <c:y val="1.0780910039803221E-2"/>
          <c:w val="0.51159864815369993"/>
          <c:h val="0.29139975679228297"/>
        </c:manualLayout>
      </c:layout>
      <c:txPr>
        <a:bodyPr/>
        <a:lstStyle/>
        <a:p>
          <a:pPr>
            <a:defRPr sz="2000"/>
          </a:pPr>
          <a:endParaRPr lang="en-US"/>
        </a:p>
      </c:txPr>
    </c:legend>
    <c:plotVisOnly val="1"/>
    <c:dispBlanksAs val="gap"/>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0.02786</cdr:x>
      <cdr:y>0.42743</cdr:y>
    </cdr:from>
    <cdr:to>
      <cdr:x>0.07799</cdr:x>
      <cdr:y>0.63158</cdr:y>
    </cdr:to>
    <cdr:sp macro="" textlink="">
      <cdr:nvSpPr>
        <cdr:cNvPr id="2" name="TextBox 1"/>
        <cdr:cNvSpPr txBox="1"/>
      </cdr:nvSpPr>
      <cdr:spPr>
        <a:xfrm xmlns:a="http://schemas.openxmlformats.org/drawingml/2006/main" rot="5400000">
          <a:off x="-6818" y="2480054"/>
          <a:ext cx="1050880" cy="491317"/>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nchor="t">
          <a:noAutofit/>
        </a:bodyPr>
        <a:lstStyle xmlns:a="http://schemas.openxmlformats.org/drawingml/2006/main"/>
        <a:p xmlns:a="http://schemas.openxmlformats.org/drawingml/2006/main">
          <a:r>
            <a:rPr lang="en-AU" sz="1800" b="1" kern="1200" dirty="0">
              <a:solidFill>
                <a:srgbClr val="4D4D4D"/>
              </a:solidFill>
            </a:rPr>
            <a:t>Tonnes</a:t>
          </a:r>
          <a:endParaRPr lang="en-US" sz="1800" b="1" kern="1200" dirty="0" err="1">
            <a:solidFill>
              <a:srgbClr val="4D4D4D"/>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0.32568</cdr:y>
    </cdr:from>
    <cdr:to>
      <cdr:x>0.12382</cdr:x>
      <cdr:y>0.60651</cdr:y>
    </cdr:to>
    <cdr:sp macro="" textlink="">
      <cdr:nvSpPr>
        <cdr:cNvPr id="2" name="TextBox 4"/>
        <cdr:cNvSpPr txBox="1"/>
      </cdr:nvSpPr>
      <cdr:spPr>
        <a:xfrm xmlns:a="http://schemas.openxmlformats.org/drawingml/2006/main" rot="16200000">
          <a:off x="-398954" y="1918961"/>
          <a:ext cx="1369475" cy="7078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rgbClr val="666666"/>
              </a:solidFill>
              <a:latin typeface="Arial" charset="0"/>
            </a:defRPr>
          </a:lvl1pPr>
          <a:lvl2pPr marL="457200" algn="l" rtl="0" fontAlgn="base">
            <a:spcBef>
              <a:spcPct val="0"/>
            </a:spcBef>
            <a:spcAft>
              <a:spcPct val="0"/>
            </a:spcAft>
            <a:defRPr kern="1200">
              <a:solidFill>
                <a:srgbClr val="666666"/>
              </a:solidFill>
              <a:latin typeface="Arial" charset="0"/>
            </a:defRPr>
          </a:lvl2pPr>
          <a:lvl3pPr marL="914400" algn="l" rtl="0" fontAlgn="base">
            <a:spcBef>
              <a:spcPct val="0"/>
            </a:spcBef>
            <a:spcAft>
              <a:spcPct val="0"/>
            </a:spcAft>
            <a:defRPr kern="1200">
              <a:solidFill>
                <a:srgbClr val="666666"/>
              </a:solidFill>
              <a:latin typeface="Arial" charset="0"/>
            </a:defRPr>
          </a:lvl3pPr>
          <a:lvl4pPr marL="1371600" algn="l" rtl="0" fontAlgn="base">
            <a:spcBef>
              <a:spcPct val="0"/>
            </a:spcBef>
            <a:spcAft>
              <a:spcPct val="0"/>
            </a:spcAft>
            <a:defRPr kern="1200">
              <a:solidFill>
                <a:srgbClr val="666666"/>
              </a:solidFill>
              <a:latin typeface="Arial" charset="0"/>
            </a:defRPr>
          </a:lvl4pPr>
          <a:lvl5pPr marL="1828800" algn="l" rtl="0" fontAlgn="base">
            <a:spcBef>
              <a:spcPct val="0"/>
            </a:spcBef>
            <a:spcAft>
              <a:spcPct val="0"/>
            </a:spcAft>
            <a:defRPr kern="1200">
              <a:solidFill>
                <a:srgbClr val="666666"/>
              </a:solidFill>
              <a:latin typeface="Arial" charset="0"/>
            </a:defRPr>
          </a:lvl5pPr>
          <a:lvl6pPr marL="2286000" algn="l" defTabSz="914400" rtl="0" eaLnBrk="1" latinLnBrk="0" hangingPunct="1">
            <a:defRPr kern="1200">
              <a:solidFill>
                <a:srgbClr val="666666"/>
              </a:solidFill>
              <a:latin typeface="Arial" charset="0"/>
            </a:defRPr>
          </a:lvl6pPr>
          <a:lvl7pPr marL="2743200" algn="l" defTabSz="914400" rtl="0" eaLnBrk="1" latinLnBrk="0" hangingPunct="1">
            <a:defRPr kern="1200">
              <a:solidFill>
                <a:srgbClr val="666666"/>
              </a:solidFill>
              <a:latin typeface="Arial" charset="0"/>
            </a:defRPr>
          </a:lvl7pPr>
          <a:lvl8pPr marL="3200400" algn="l" defTabSz="914400" rtl="0" eaLnBrk="1" latinLnBrk="0" hangingPunct="1">
            <a:defRPr kern="1200">
              <a:solidFill>
                <a:srgbClr val="666666"/>
              </a:solidFill>
              <a:latin typeface="Arial" charset="0"/>
            </a:defRPr>
          </a:lvl8pPr>
          <a:lvl9pPr marL="3657600" algn="l" defTabSz="914400" rtl="0" eaLnBrk="1" latinLnBrk="0" hangingPunct="1">
            <a:defRPr kern="1200">
              <a:solidFill>
                <a:srgbClr val="666666"/>
              </a:solidFill>
              <a:latin typeface="Arial" charset="0"/>
            </a:defRPr>
          </a:lvl9pPr>
        </a:lstStyle>
        <a:p xmlns:a="http://schemas.openxmlformats.org/drawingml/2006/main">
          <a:r>
            <a:rPr lang="en-GB" sz="2000" b="1" dirty="0" smtClean="0">
              <a:solidFill>
                <a:schemeClr val="tx1"/>
              </a:solidFill>
              <a:latin typeface="+mn-lt"/>
              <a:ea typeface="Tahoma" pitchFamily="34" charset="0"/>
              <a:cs typeface="Tahoma" pitchFamily="34" charset="0"/>
            </a:rPr>
            <a:t>Tonnes</a:t>
          </a:r>
        </a:p>
        <a:p xmlns:a="http://schemas.openxmlformats.org/drawingml/2006/main">
          <a:endParaRPr lang="en-US" sz="2000" b="1" dirty="0">
            <a:solidFill>
              <a:schemeClr val="tx1"/>
            </a:solidFill>
            <a:latin typeface="+mn-lt"/>
            <a:ea typeface="Tahoma" pitchFamily="34" charset="0"/>
            <a:cs typeface="Tahoma"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238CF200-366C-7945-B17E-8F9BCA8CCEA0}" type="datetimeFigureOut">
              <a:rPr lang="en-US" smtClean="0">
                <a:latin typeface="Arial" panose="020B0604020202020204" pitchFamily="34" charset="0"/>
              </a:rPr>
              <a:pPr/>
              <a:t>8/1/2018</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BF4E71F0-BF95-784A-BFE2-E5A55BE95A82}"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xmlns="" val="5810933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Arial" panose="020B0604020202020204" pitchFamily="34" charset="0"/>
              </a:defRPr>
            </a:lvl1pPr>
          </a:lstStyle>
          <a:p>
            <a:fld id="{D263873A-69C9-704E-BAD8-1E2DEE3691AB}" type="datetimeFigureOut">
              <a:rPr lang="en-US" smtClean="0"/>
              <a:pPr/>
              <a:t>8/1/2018</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atin typeface="Arial" panose="020B0604020202020204" pitchFamily="34" charset="0"/>
              </a:defRPr>
            </a:lvl1pPr>
          </a:lstStyle>
          <a:p>
            <a:fld id="{8503FDD3-146F-A846-9B4B-E8300F35F598}" type="slidenum">
              <a:rPr lang="en-US" smtClean="0"/>
              <a:pPr/>
              <a:t>‹#›</a:t>
            </a:fld>
            <a:endParaRPr lang="en-US" dirty="0"/>
          </a:p>
        </p:txBody>
      </p:sp>
    </p:spTree>
    <p:extLst>
      <p:ext uri="{BB962C8B-B14F-4D97-AF65-F5344CB8AC3E}">
        <p14:creationId xmlns:p14="http://schemas.microsoft.com/office/powerpoint/2010/main" xmlns="" val="47769015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panose="020B0604020202020204" pitchFamily="34" charset="0"/>
        <a:ea typeface="+mn-ea"/>
        <a:cs typeface="+mn-cs"/>
      </a:defRPr>
    </a:lvl1pPr>
    <a:lvl2pPr marL="457200" algn="l" defTabSz="457200" rtl="0" eaLnBrk="1" latinLnBrk="0" hangingPunct="1">
      <a:defRPr sz="1200" kern="1200">
        <a:solidFill>
          <a:schemeClr val="tx1"/>
        </a:solidFill>
        <a:latin typeface="Arial" panose="020B0604020202020204" pitchFamily="34" charset="0"/>
        <a:ea typeface="+mn-ea"/>
        <a:cs typeface="+mn-cs"/>
      </a:defRPr>
    </a:lvl2pPr>
    <a:lvl3pPr marL="914400" algn="l" defTabSz="457200" rtl="0" eaLnBrk="1" latinLnBrk="0" hangingPunct="1">
      <a:defRPr sz="1200" kern="1200">
        <a:solidFill>
          <a:schemeClr val="tx1"/>
        </a:solidFill>
        <a:latin typeface="Arial" panose="020B0604020202020204" pitchFamily="34" charset="0"/>
        <a:ea typeface="+mn-ea"/>
        <a:cs typeface="+mn-cs"/>
      </a:defRPr>
    </a:lvl3pPr>
    <a:lvl4pPr marL="1371600" algn="l" defTabSz="457200" rtl="0" eaLnBrk="1" latinLnBrk="0" hangingPunct="1">
      <a:defRPr sz="1200" kern="1200">
        <a:solidFill>
          <a:schemeClr val="tx1"/>
        </a:solidFill>
        <a:latin typeface="Arial" panose="020B0604020202020204" pitchFamily="34" charset="0"/>
        <a:ea typeface="+mn-ea"/>
        <a:cs typeface="+mn-cs"/>
      </a:defRPr>
    </a:lvl4pPr>
    <a:lvl5pPr marL="1828800" algn="l" defTabSz="457200" rtl="0" eaLnBrk="1" latinLnBrk="0" hangingPunct="1">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don’t have a</a:t>
            </a:r>
            <a:r>
              <a:rPr lang="en-GB" baseline="0" dirty="0" smtClean="0"/>
              <a:t> lot of time but I wanted to quickly run through a few key slides. </a:t>
            </a:r>
          </a:p>
          <a:p>
            <a:r>
              <a:rPr lang="en-GB" baseline="0" dirty="0" smtClean="0"/>
              <a:t>Firstly to quickly review where we have been and where think we might be heading.</a:t>
            </a:r>
          </a:p>
          <a:p>
            <a:endParaRPr lang="en-US" dirty="0"/>
          </a:p>
        </p:txBody>
      </p:sp>
      <p:sp>
        <p:nvSpPr>
          <p:cNvPr id="4" name="Slide Number Placeholder 3"/>
          <p:cNvSpPr>
            <a:spLocks noGrp="1"/>
          </p:cNvSpPr>
          <p:nvPr>
            <p:ph type="sldNum" sz="quarter" idx="10"/>
          </p:nvPr>
        </p:nvSpPr>
        <p:spPr/>
        <p:txBody>
          <a:bodyPr/>
          <a:lstStyle/>
          <a:p>
            <a:fld id="{8503FDD3-146F-A846-9B4B-E8300F35F598}" type="slidenum">
              <a:rPr lang="en-US" smtClean="0"/>
              <a:pPr/>
              <a:t>1</a:t>
            </a:fld>
            <a:endParaRPr lang="en-US" dirty="0"/>
          </a:p>
        </p:txBody>
      </p:sp>
    </p:spTree>
    <p:extLst>
      <p:ext uri="{BB962C8B-B14F-4D97-AF65-F5344CB8AC3E}">
        <p14:creationId xmlns:p14="http://schemas.microsoft.com/office/powerpoint/2010/main" xmlns="" val="3240877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anose="020B0604020202020204" pitchFamily="34" charset="0"/>
                <a:ea typeface="+mn-ea"/>
                <a:cs typeface="+mn-cs"/>
              </a:rPr>
              <a:t>According to the </a:t>
            </a:r>
            <a:r>
              <a:rPr lang="en-US" sz="1200" kern="1200" dirty="0" err="1" smtClean="0">
                <a:solidFill>
                  <a:schemeClr val="tx1"/>
                </a:solidFill>
                <a:latin typeface="Arial" panose="020B0604020202020204" pitchFamily="34" charset="0"/>
                <a:ea typeface="+mn-ea"/>
                <a:cs typeface="+mn-cs"/>
              </a:rPr>
              <a:t>gold:silver</a:t>
            </a:r>
            <a:r>
              <a:rPr lang="en-US" sz="1200" kern="1200" dirty="0" smtClean="0">
                <a:solidFill>
                  <a:schemeClr val="tx1"/>
                </a:solidFill>
                <a:latin typeface="Arial" panose="020B0604020202020204" pitchFamily="34" charset="0"/>
                <a:ea typeface="+mn-ea"/>
                <a:cs typeface="+mn-cs"/>
              </a:rPr>
              <a:t> ratio Silver is still underperforming. Silver is cheap compared to gold or gold expensive compared to silver.</a:t>
            </a:r>
          </a:p>
          <a:p>
            <a:r>
              <a:rPr lang="en-US" sz="1200" kern="1200" dirty="0" smtClean="0">
                <a:solidFill>
                  <a:schemeClr val="tx1"/>
                </a:solidFill>
                <a:latin typeface="Arial" panose="020B0604020202020204" pitchFamily="34" charset="0"/>
                <a:ea typeface="+mn-ea"/>
                <a:cs typeface="+mn-cs"/>
              </a:rPr>
              <a:t>Every time we have hit around 80-ish the ratio reverts back towards the mean of 55 over a 50 year period. </a:t>
            </a:r>
          </a:p>
          <a:p>
            <a:r>
              <a:rPr lang="en-US" sz="1200" kern="1200" dirty="0" smtClean="0">
                <a:solidFill>
                  <a:schemeClr val="tx1"/>
                </a:solidFill>
                <a:latin typeface="Arial" panose="020B0604020202020204" pitchFamily="34" charset="0"/>
                <a:ea typeface="+mn-ea"/>
                <a:cs typeface="+mn-cs"/>
              </a:rPr>
              <a:t>So based on those figures there is still potential for silver to accelerate compared to gold.</a:t>
            </a:r>
          </a:p>
          <a:p>
            <a:r>
              <a:rPr lang="en-AU" sz="1200" kern="1200" dirty="0" smtClean="0">
                <a:solidFill>
                  <a:schemeClr val="tx1"/>
                </a:solidFill>
                <a:latin typeface="Arial" panose="020B0604020202020204" pitchFamily="34" charset="0"/>
                <a:ea typeface="+mn-ea"/>
                <a:cs typeface="+mn-cs"/>
              </a:rPr>
              <a:t>We are expecting higher silver prices in the second half of the year and the ratio to ease back to the 75-77 level. </a:t>
            </a:r>
          </a:p>
          <a:p>
            <a:r>
              <a:rPr lang="en-AU" sz="1200" kern="1200" dirty="0" smtClean="0">
                <a:solidFill>
                  <a:schemeClr val="tx1"/>
                </a:solidFill>
                <a:latin typeface="Arial" panose="020B0604020202020204" pitchFamily="34" charset="0"/>
                <a:ea typeface="+mn-ea"/>
                <a:cs typeface="+mn-cs"/>
              </a:rPr>
              <a:t>Currently sitting</a:t>
            </a:r>
            <a:r>
              <a:rPr lang="en-AU" sz="1200" kern="1200" baseline="0" dirty="0" smtClean="0">
                <a:solidFill>
                  <a:schemeClr val="tx1"/>
                </a:solidFill>
                <a:latin typeface="Arial" panose="020B0604020202020204" pitchFamily="34" charset="0"/>
                <a:ea typeface="+mn-ea"/>
                <a:cs typeface="+mn-cs"/>
              </a:rPr>
              <a:t> around the 79 level.</a:t>
            </a:r>
            <a:endParaRPr lang="en-US" sz="1200" kern="1200" dirty="0" smtClean="0">
              <a:solidFill>
                <a:schemeClr val="tx1"/>
              </a:solidFill>
              <a:latin typeface="Arial" panose="020B0604020202020204" pitchFamily="34" charset="0"/>
              <a:ea typeface="+mn-ea"/>
              <a:cs typeface="+mn-cs"/>
            </a:endParaRPr>
          </a:p>
          <a:p>
            <a:pPr marL="171450" indent="-171450">
              <a:buFontTx/>
              <a:buNone/>
            </a:pPr>
            <a:endParaRPr lang="en-US" baseline="0" dirty="0" smtClean="0"/>
          </a:p>
        </p:txBody>
      </p:sp>
      <p:sp>
        <p:nvSpPr>
          <p:cNvPr id="4" name="Slide Number Placeholder 3"/>
          <p:cNvSpPr>
            <a:spLocks noGrp="1"/>
          </p:cNvSpPr>
          <p:nvPr>
            <p:ph type="sldNum" sz="quarter" idx="10"/>
          </p:nvPr>
        </p:nvSpPr>
        <p:spPr/>
        <p:txBody>
          <a:bodyPr/>
          <a:lstStyle/>
          <a:p>
            <a:fld id="{8503FDD3-146F-A846-9B4B-E8300F35F598}" type="slidenum">
              <a:rPr lang="en-US" smtClean="0"/>
              <a:pPr/>
              <a:t>10</a:t>
            </a:fld>
            <a:endParaRPr lang="en-US" dirty="0"/>
          </a:p>
        </p:txBody>
      </p:sp>
    </p:spTree>
    <p:extLst>
      <p:ext uri="{BB962C8B-B14F-4D97-AF65-F5344CB8AC3E}">
        <p14:creationId xmlns:p14="http://schemas.microsoft.com/office/powerpoint/2010/main" xmlns="" val="687354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None/>
            </a:pPr>
            <a:r>
              <a:rPr lang="en-AU" baseline="0" dirty="0" smtClean="0"/>
              <a:t>In all reality silver fundamentals do not shape the price. They are at best </a:t>
            </a:r>
            <a:r>
              <a:rPr lang="en-AU" baseline="0" dirty="0" smtClean="0"/>
              <a:t>provide a </a:t>
            </a:r>
            <a:r>
              <a:rPr lang="en-AU" baseline="0" dirty="0" smtClean="0"/>
              <a:t>support to the price.</a:t>
            </a:r>
          </a:p>
          <a:p>
            <a:pPr marL="171450" indent="-171450">
              <a:buFontTx/>
              <a:buNone/>
            </a:pPr>
            <a:endParaRPr lang="en-AU" baseline="0" dirty="0" smtClean="0"/>
          </a:p>
          <a:p>
            <a:pPr marL="171450" indent="-171450">
              <a:buFontTx/>
              <a:buNone/>
            </a:pPr>
            <a:r>
              <a:rPr lang="en-AU" baseline="0" dirty="0" smtClean="0"/>
              <a:t>Of more influence is the movements with the gold price, and at times, the base metals complex.  Silver can </a:t>
            </a:r>
            <a:r>
              <a:rPr lang="en-AU" baseline="0" dirty="0" err="1" smtClean="0"/>
              <a:t>oscelate</a:t>
            </a:r>
            <a:r>
              <a:rPr lang="en-AU" baseline="0" dirty="0" smtClean="0"/>
              <a:t> </a:t>
            </a:r>
            <a:r>
              <a:rPr lang="en-AU" baseline="0" dirty="0" smtClean="0"/>
              <a:t>between being viewed as a precious or industrial metal.</a:t>
            </a:r>
          </a:p>
          <a:p>
            <a:pPr marL="171450" indent="-171450">
              <a:buFontTx/>
              <a:buNone/>
            </a:pPr>
            <a:r>
              <a:rPr lang="en-AU" baseline="0" dirty="0" smtClean="0"/>
              <a:t>Silver has a very strong correlation with gold and you can see the tight trading pattern between the two metals over the longer term. </a:t>
            </a:r>
          </a:p>
          <a:p>
            <a:pPr marL="171450" indent="-171450">
              <a:buFontTx/>
              <a:buNone/>
            </a:pPr>
            <a:endParaRPr lang="en-AU" baseline="0" dirty="0" smtClean="0"/>
          </a:p>
          <a:p>
            <a:pPr marL="171450" indent="-171450">
              <a:buFontTx/>
              <a:buNone/>
            </a:pPr>
            <a:r>
              <a:rPr lang="en-AU" baseline="0" dirty="0" smtClean="0"/>
              <a:t>The  base metals performance recently has been a factor. Base metals have been a casualty of the trump trade war and silver (viewed in this instance an industrial metal)  dragging prices lower in recent months.</a:t>
            </a:r>
          </a:p>
          <a:p>
            <a:pPr marL="171450" indent="-171450">
              <a:buFontTx/>
              <a:buNone/>
            </a:pPr>
            <a:endParaRPr lang="en-AU" baseline="0" dirty="0" smtClean="0"/>
          </a:p>
          <a:p>
            <a:pPr marL="171450" indent="-171450">
              <a:buFontTx/>
              <a:buNone/>
            </a:pPr>
            <a:endParaRPr lang="en-AU" baseline="0" dirty="0" smtClean="0"/>
          </a:p>
          <a:p>
            <a:pPr marL="171450" indent="-171450">
              <a:buFontTx/>
              <a:buNone/>
            </a:pPr>
            <a:endParaRPr lang="en-AU" baseline="0" dirty="0" smtClean="0"/>
          </a:p>
          <a:p>
            <a:pPr marL="171450" indent="-171450">
              <a:buFontTx/>
              <a:buNone/>
            </a:pPr>
            <a:endParaRPr lang="en-US" baseline="0" dirty="0" smtClean="0"/>
          </a:p>
        </p:txBody>
      </p:sp>
      <p:sp>
        <p:nvSpPr>
          <p:cNvPr id="4" name="Slide Number Placeholder 3"/>
          <p:cNvSpPr>
            <a:spLocks noGrp="1"/>
          </p:cNvSpPr>
          <p:nvPr>
            <p:ph type="sldNum" sz="quarter" idx="10"/>
          </p:nvPr>
        </p:nvSpPr>
        <p:spPr/>
        <p:txBody>
          <a:bodyPr/>
          <a:lstStyle/>
          <a:p>
            <a:fld id="{8503FDD3-146F-A846-9B4B-E8300F35F598}" type="slidenum">
              <a:rPr lang="en-US" smtClean="0"/>
              <a:pPr/>
              <a:t>11</a:t>
            </a:fld>
            <a:endParaRPr lang="en-US" dirty="0"/>
          </a:p>
        </p:txBody>
      </p:sp>
    </p:spTree>
    <p:extLst>
      <p:ext uri="{BB962C8B-B14F-4D97-AF65-F5344CB8AC3E}">
        <p14:creationId xmlns:p14="http://schemas.microsoft.com/office/powerpoint/2010/main" xmlns="" val="687354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None/>
            </a:pPr>
            <a:r>
              <a:rPr lang="en-AU" baseline="0" dirty="0" smtClean="0"/>
              <a:t>So what will be the drivers for silver?</a:t>
            </a:r>
          </a:p>
          <a:p>
            <a:pPr marL="171450" indent="-171450">
              <a:buFontTx/>
              <a:buNone/>
            </a:pPr>
            <a:endParaRPr lang="en-AU" baseline="0" dirty="0" smtClean="0"/>
          </a:p>
          <a:p>
            <a:pPr marL="171450" indent="-171450">
              <a:buFontTx/>
              <a:buNone/>
            </a:pPr>
            <a:r>
              <a:rPr lang="en-AU" baseline="0" dirty="0" smtClean="0"/>
              <a:t>We have heard Marcus detail what he believes will influence the gold price and I tend to agree with a lot of what he suggests will be factors moving forward</a:t>
            </a:r>
          </a:p>
          <a:p>
            <a:pPr marL="171450" marR="0" indent="-171450" algn="l" defTabSz="457200" rtl="0" eaLnBrk="1" fontAlgn="auto" latinLnBrk="0" hangingPunct="1">
              <a:lnSpc>
                <a:spcPct val="100000"/>
              </a:lnSpc>
              <a:spcBef>
                <a:spcPts val="0"/>
              </a:spcBef>
              <a:spcAft>
                <a:spcPts val="0"/>
              </a:spcAft>
              <a:buClrTx/>
              <a:buSzTx/>
              <a:buFontTx/>
              <a:buNone/>
              <a:tabLst/>
              <a:defRPr/>
            </a:pPr>
            <a:r>
              <a:rPr lang="en-AU" baseline="0" dirty="0" smtClean="0"/>
              <a:t>The main question to consider is how long can the strength in the US dollar continue. Consumer spending in the US looks vulnerable – lack of wages growth. </a:t>
            </a:r>
          </a:p>
          <a:p>
            <a:pPr marL="171450" marR="0" indent="-171450" algn="l" defTabSz="457200" rtl="0" eaLnBrk="1" fontAlgn="auto" latinLnBrk="0" hangingPunct="1">
              <a:lnSpc>
                <a:spcPct val="100000"/>
              </a:lnSpc>
              <a:spcBef>
                <a:spcPts val="0"/>
              </a:spcBef>
              <a:spcAft>
                <a:spcPts val="0"/>
              </a:spcAft>
              <a:buClrTx/>
              <a:buSzTx/>
              <a:buFontTx/>
              <a:buNone/>
              <a:tabLst/>
              <a:defRPr/>
            </a:pPr>
            <a:r>
              <a:rPr lang="en-AU" baseline="0" dirty="0" smtClean="0"/>
              <a:t> A weaker emerging market and </a:t>
            </a:r>
            <a:r>
              <a:rPr lang="en-AU" baseline="0" dirty="0" err="1" smtClean="0"/>
              <a:t>Eurozone</a:t>
            </a:r>
            <a:r>
              <a:rPr lang="en-AU" baseline="0" dirty="0" smtClean="0"/>
              <a:t> propelled the US dollar higher last year so will the acceleration of a trade war have a further impact on this markets? This could potentially lead to a stronger dollar.</a:t>
            </a:r>
          </a:p>
          <a:p>
            <a:pPr marL="171450" indent="-171450">
              <a:buFontTx/>
              <a:buNone/>
            </a:pPr>
            <a:endParaRPr lang="en-AU" baseline="0" dirty="0" smtClean="0"/>
          </a:p>
          <a:p>
            <a:pPr marL="171450" indent="-171450">
              <a:buFontTx/>
              <a:buNone/>
            </a:pPr>
            <a:r>
              <a:rPr lang="en-AU" baseline="0" dirty="0" smtClean="0"/>
              <a:t>Can the equities market continue to trend higher? Is the market bloated and ready for a correction? </a:t>
            </a:r>
          </a:p>
          <a:p>
            <a:pPr marL="171450" indent="-171450">
              <a:buFontTx/>
              <a:buNone/>
            </a:pPr>
            <a:r>
              <a:rPr lang="en-AU" baseline="0" dirty="0" smtClean="0"/>
              <a:t>And doubt that the FED will be able to deliver on planned timetable for rate rises.</a:t>
            </a:r>
          </a:p>
          <a:p>
            <a:pPr marL="171450" indent="-171450">
              <a:buFontTx/>
              <a:buNone/>
            </a:pPr>
            <a:endParaRPr lang="en-AU" baseline="0" dirty="0" smtClean="0"/>
          </a:p>
          <a:p>
            <a:r>
              <a:rPr lang="en-US" sz="1200" kern="1200" dirty="0" smtClean="0">
                <a:solidFill>
                  <a:schemeClr val="tx1"/>
                </a:solidFill>
                <a:latin typeface="Arial" panose="020B0604020202020204" pitchFamily="34" charset="0"/>
                <a:ea typeface="+mn-ea"/>
                <a:cs typeface="+mn-cs"/>
              </a:rPr>
              <a:t>The average silver price year to date stands at around $16.50./oz. </a:t>
            </a:r>
          </a:p>
          <a:p>
            <a:endParaRPr lang="en-US" sz="1200" kern="1200" dirty="0" smtClean="0">
              <a:solidFill>
                <a:schemeClr val="tx1"/>
              </a:solidFill>
              <a:latin typeface="Arial" panose="020B0604020202020204" pitchFamily="34" charset="0"/>
              <a:ea typeface="+mn-ea"/>
              <a:cs typeface="+mn-cs"/>
            </a:endParaRPr>
          </a:p>
          <a:p>
            <a:r>
              <a:rPr lang="en-AU" sz="1200" kern="1200" dirty="0" smtClean="0">
                <a:solidFill>
                  <a:schemeClr val="tx1"/>
                </a:solidFill>
                <a:latin typeface="Arial" panose="020B0604020202020204" pitchFamily="34" charset="0"/>
                <a:ea typeface="+mn-ea"/>
                <a:cs typeface="+mn-cs"/>
              </a:rPr>
              <a:t>The current trade disputes between the United States and much of the world is dragging down industrial demand and impacting base metals prices, and silver in this instance has been a casualty of this. A slowdown in China remains a downside risk and </a:t>
            </a:r>
            <a:r>
              <a:rPr lang="en-US" sz="1200" kern="1200" dirty="0" smtClean="0">
                <a:solidFill>
                  <a:schemeClr val="tx1"/>
                </a:solidFill>
                <a:latin typeface="Arial" panose="020B0604020202020204" pitchFamily="34" charset="0"/>
                <a:ea typeface="+mn-ea"/>
                <a:cs typeface="+mn-cs"/>
              </a:rPr>
              <a:t>and U.S. sentiment </a:t>
            </a:r>
            <a:r>
              <a:rPr lang="en-US" sz="1200" kern="1200" dirty="0" smtClean="0">
                <a:solidFill>
                  <a:schemeClr val="tx1"/>
                </a:solidFill>
                <a:latin typeface="Arial" panose="020B0604020202020204" pitchFamily="34" charset="0"/>
                <a:ea typeface="+mn-ea"/>
                <a:cs typeface="+mn-cs"/>
              </a:rPr>
              <a:t>(in regards to silver) remains </a:t>
            </a:r>
            <a:r>
              <a:rPr lang="en-US" sz="1200" kern="1200" dirty="0" smtClean="0">
                <a:solidFill>
                  <a:schemeClr val="tx1"/>
                </a:solidFill>
                <a:latin typeface="Arial" panose="020B0604020202020204" pitchFamily="34" charset="0"/>
                <a:ea typeface="+mn-ea"/>
                <a:cs typeface="+mn-cs"/>
              </a:rPr>
              <a:t>lackluster based on coin sales for example, and stocks of silver are abundant.  </a:t>
            </a:r>
          </a:p>
          <a:p>
            <a:endParaRPr lang="en-US" sz="1200" kern="1200" dirty="0" smtClean="0">
              <a:solidFill>
                <a:schemeClr val="tx1"/>
              </a:solidFill>
              <a:latin typeface="Arial" panose="020B0604020202020204" pitchFamily="34" charset="0"/>
              <a:ea typeface="+mn-ea"/>
              <a:cs typeface="+mn-cs"/>
            </a:endParaRPr>
          </a:p>
          <a:p>
            <a:r>
              <a:rPr lang="en-US" sz="1200" kern="1200" dirty="0" smtClean="0">
                <a:solidFill>
                  <a:schemeClr val="tx1"/>
                </a:solidFill>
                <a:latin typeface="Arial" panose="020B0604020202020204" pitchFamily="34" charset="0"/>
                <a:ea typeface="+mn-ea"/>
                <a:cs typeface="+mn-cs"/>
              </a:rPr>
              <a:t>A correction in equity markets could see silver benefit as would greater geo political volatility. Absence of any economic shocks will make it difficult case for silver to rally too much. None the less we feel silver is slightly undervalued and prices will creep up out to 2020 with prices that year averaging $18.90/oz. </a:t>
            </a:r>
          </a:p>
          <a:p>
            <a:pPr marL="171450" indent="-171450">
              <a:buFontTx/>
              <a:buNone/>
            </a:pPr>
            <a:endParaRPr lang="en-AU" baseline="0" dirty="0" smtClean="0"/>
          </a:p>
          <a:p>
            <a:pPr marL="171450" indent="-171450">
              <a:buFontTx/>
              <a:buNone/>
            </a:pPr>
            <a:endParaRPr lang="en-AU" baseline="0" dirty="0" smtClean="0"/>
          </a:p>
          <a:p>
            <a:pPr marL="171450" indent="-171450">
              <a:buFontTx/>
              <a:buNone/>
            </a:pPr>
            <a:endParaRPr lang="en-AU" baseline="0" dirty="0" smtClean="0"/>
          </a:p>
          <a:p>
            <a:pPr marL="171450" indent="-171450">
              <a:buFontTx/>
              <a:buNone/>
            </a:pPr>
            <a:endParaRPr lang="en-AU" baseline="0" dirty="0" smtClean="0"/>
          </a:p>
          <a:p>
            <a:pPr marL="171450" indent="-171450">
              <a:buFontTx/>
              <a:buNone/>
            </a:pPr>
            <a:endParaRPr lang="en-AU" baseline="0" dirty="0" smtClean="0"/>
          </a:p>
        </p:txBody>
      </p:sp>
      <p:sp>
        <p:nvSpPr>
          <p:cNvPr id="4" name="Slide Number Placeholder 3"/>
          <p:cNvSpPr>
            <a:spLocks noGrp="1"/>
          </p:cNvSpPr>
          <p:nvPr>
            <p:ph type="sldNum" sz="quarter" idx="10"/>
          </p:nvPr>
        </p:nvSpPr>
        <p:spPr/>
        <p:txBody>
          <a:bodyPr/>
          <a:lstStyle/>
          <a:p>
            <a:fld id="{8503FDD3-146F-A846-9B4B-E8300F35F598}" type="slidenum">
              <a:rPr lang="en-US" smtClean="0"/>
              <a:pPr/>
              <a:t>12</a:t>
            </a:fld>
            <a:endParaRPr lang="en-US" dirty="0"/>
          </a:p>
        </p:txBody>
      </p:sp>
    </p:spTree>
    <p:extLst>
      <p:ext uri="{BB962C8B-B14F-4D97-AF65-F5344CB8AC3E}">
        <p14:creationId xmlns:p14="http://schemas.microsoft.com/office/powerpoint/2010/main" xmlns="" val="687354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5"/>
            <a:ext cx="5618480" cy="4314098"/>
          </a:xfrm>
        </p:spPr>
        <p:txBody>
          <a:bodyPr>
            <a:normAutofit/>
          </a:bodyPr>
          <a:lstStyle/>
          <a:p>
            <a:r>
              <a:rPr lang="en-US" sz="1200" kern="1200" smtClean="0">
                <a:solidFill>
                  <a:schemeClr val="tx1"/>
                </a:solidFill>
                <a:latin typeface="Arial" panose="020B0604020202020204" pitchFamily="34" charset="0"/>
                <a:ea typeface="+mn-ea"/>
                <a:cs typeface="+mn-cs"/>
              </a:rPr>
              <a:t>And finally a quick break down of our current price forecast out to 2020. </a:t>
            </a:r>
            <a:endParaRPr lang="en-US" sz="1200" kern="1200" dirty="0">
              <a:solidFill>
                <a:schemeClr val="tx1"/>
              </a:solidFill>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5CF9A229-BF1F-403F-B302-3AE89EDEF1E0}" type="slidenum">
              <a:rPr lang="en-US" smtClean="0"/>
              <a:pPr/>
              <a:t>13</a:t>
            </a:fld>
            <a:endParaRPr lang="en-US" dirty="0"/>
          </a:p>
        </p:txBody>
      </p:sp>
    </p:spTree>
    <p:extLst>
      <p:ext uri="{BB962C8B-B14F-4D97-AF65-F5344CB8AC3E}">
        <p14:creationId xmlns="" xmlns:p14="http://schemas.microsoft.com/office/powerpoint/2010/main" val="2041644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latin typeface="Arial" charset="0"/>
              </a:rPr>
              <a:t>Looking here at the</a:t>
            </a:r>
            <a:r>
              <a:rPr lang="en-US" baseline="0" dirty="0" smtClean="0">
                <a:latin typeface="Arial" charset="0"/>
              </a:rPr>
              <a:t> </a:t>
            </a:r>
            <a:r>
              <a:rPr lang="en-US" dirty="0" smtClean="0">
                <a:latin typeface="Arial" charset="0"/>
              </a:rPr>
              <a:t>Main Supply and demand table overview:</a:t>
            </a:r>
          </a:p>
          <a:p>
            <a:pPr marL="171450" indent="-171450">
              <a:buFontTx/>
              <a:buChar char="-"/>
            </a:pPr>
            <a:r>
              <a:rPr lang="en-US" dirty="0" smtClean="0">
                <a:latin typeface="Arial" charset="0"/>
              </a:rPr>
              <a:t>Silver mine supply fell</a:t>
            </a:r>
            <a:r>
              <a:rPr lang="en-US" baseline="0" dirty="0" smtClean="0">
                <a:latin typeface="Arial" charset="0"/>
              </a:rPr>
              <a:t> for second consecutive year and by 4% following 13 consecutive years of increases prior. Scrap was flat so total supply down 2% to just under 31,000 </a:t>
            </a:r>
            <a:r>
              <a:rPr lang="en-US" baseline="0" dirty="0" err="1" smtClean="0">
                <a:latin typeface="Arial" charset="0"/>
              </a:rPr>
              <a:t>tonnes</a:t>
            </a:r>
            <a:endParaRPr lang="en-US" baseline="0" dirty="0" smtClean="0">
              <a:latin typeface="Arial" charset="0"/>
            </a:endParaRPr>
          </a:p>
          <a:p>
            <a:pPr marL="171450" indent="-171450">
              <a:buFontTx/>
              <a:buChar char="-"/>
            </a:pPr>
            <a:r>
              <a:rPr lang="en-US" baseline="0" dirty="0" smtClean="0">
                <a:latin typeface="Arial" charset="0"/>
              </a:rPr>
              <a:t>Demand for </a:t>
            </a:r>
            <a:r>
              <a:rPr lang="en-US" baseline="0" dirty="0" err="1" smtClean="0">
                <a:latin typeface="Arial" charset="0"/>
              </a:rPr>
              <a:t>jewellery</a:t>
            </a:r>
            <a:r>
              <a:rPr lang="en-US" baseline="0" dirty="0" smtClean="0">
                <a:latin typeface="Arial" charset="0"/>
              </a:rPr>
              <a:t> and silverware was very positive, up 4% together accounting for just over a quarter of total fabrication demand. Indian </a:t>
            </a:r>
            <a:r>
              <a:rPr lang="en-US" baseline="0" dirty="0" err="1" smtClean="0">
                <a:latin typeface="Arial" charset="0"/>
              </a:rPr>
              <a:t>jewellery</a:t>
            </a:r>
            <a:r>
              <a:rPr lang="en-US" baseline="0" dirty="0" smtClean="0">
                <a:latin typeface="Arial" charset="0"/>
              </a:rPr>
              <a:t> fabrication was 7% stronger while silverware was 19% higher.</a:t>
            </a:r>
          </a:p>
          <a:p>
            <a:pPr marL="171450" indent="-171450">
              <a:buFontTx/>
              <a:buNone/>
            </a:pPr>
            <a:endParaRPr lang="en-US" baseline="0" dirty="0" smtClean="0">
              <a:latin typeface="Arial" charset="0"/>
            </a:endParaRPr>
          </a:p>
          <a:p>
            <a:pPr marL="171450" indent="-171450">
              <a:buFontTx/>
              <a:buNone/>
            </a:pPr>
            <a:r>
              <a:rPr lang="en-US" baseline="0" dirty="0" smtClean="0">
                <a:latin typeface="Arial" charset="0"/>
              </a:rPr>
              <a:t>Meanwhile, Industrial fabrication, accounting for almost 60% of total demand, was also up 4% y/y, with electronics and </a:t>
            </a:r>
            <a:r>
              <a:rPr lang="en-US" baseline="0" dirty="0" err="1" smtClean="0">
                <a:latin typeface="Arial" charset="0"/>
              </a:rPr>
              <a:t>photovoltaics</a:t>
            </a:r>
            <a:r>
              <a:rPr lang="en-US" baseline="0" dirty="0" smtClean="0">
                <a:latin typeface="Arial" charset="0"/>
              </a:rPr>
              <a:t> in particular strong last year.</a:t>
            </a:r>
          </a:p>
          <a:p>
            <a:pPr marL="171450" indent="-171450">
              <a:buFontTx/>
              <a:buNone/>
            </a:pPr>
            <a:endParaRPr lang="en-US" baseline="0" dirty="0" smtClean="0">
              <a:latin typeface="Arial" charset="0"/>
            </a:endParaRPr>
          </a:p>
          <a:p>
            <a:pPr marL="171450" indent="-171450">
              <a:buFontTx/>
              <a:buNone/>
            </a:pPr>
            <a:r>
              <a:rPr lang="en-US" baseline="0" dirty="0" smtClean="0">
                <a:latin typeface="Arial" charset="0"/>
              </a:rPr>
              <a:t>The 2% drop in total fabrication last year was driven by investment demand which accounts for about 15% of total demand. Particularly from coins and bar sales in the US which fell sharply. </a:t>
            </a:r>
          </a:p>
          <a:p>
            <a:pPr marL="171450" indent="-171450">
              <a:buFontTx/>
              <a:buNone/>
            </a:pPr>
            <a:r>
              <a:rPr lang="en-US" sz="1200" kern="1200" dirty="0" smtClean="0">
                <a:solidFill>
                  <a:schemeClr val="tx1"/>
                </a:solidFill>
                <a:latin typeface="Arial" panose="020B0604020202020204" pitchFamily="34" charset="0"/>
                <a:ea typeface="+mn-ea"/>
                <a:cs typeface="+mn-cs"/>
              </a:rPr>
              <a:t>We saw a </a:t>
            </a:r>
            <a:r>
              <a:rPr lang="en-US" baseline="0" dirty="0" smtClean="0">
                <a:latin typeface="Arial" charset="0"/>
              </a:rPr>
              <a:t>Physical deficit of 26 </a:t>
            </a:r>
            <a:r>
              <a:rPr lang="en-US" baseline="0" dirty="0" err="1" smtClean="0">
                <a:latin typeface="Arial" charset="0"/>
              </a:rPr>
              <a:t>Moz</a:t>
            </a:r>
            <a:r>
              <a:rPr lang="en-US" baseline="0" dirty="0" smtClean="0">
                <a:latin typeface="Arial" charset="0"/>
              </a:rPr>
              <a:t> or 810 </a:t>
            </a:r>
            <a:r>
              <a:rPr lang="en-US" baseline="0" dirty="0" err="1" smtClean="0">
                <a:latin typeface="Arial" charset="0"/>
              </a:rPr>
              <a:t>tonnes</a:t>
            </a:r>
            <a:r>
              <a:rPr lang="en-US" baseline="0" dirty="0" smtClean="0">
                <a:latin typeface="Arial" charset="0"/>
              </a:rPr>
              <a:t> (3% of total demand) which one could argue is more or less a balanced market considering the abundance of above ground stocks .</a:t>
            </a:r>
            <a:endParaRPr lang="en-US" dirty="0">
              <a:latin typeface="Arial" charset="0"/>
            </a:endParaRPr>
          </a:p>
        </p:txBody>
      </p:sp>
      <p:sp>
        <p:nvSpPr>
          <p:cNvPr id="4" name="Slide Number Placeholder 3"/>
          <p:cNvSpPr>
            <a:spLocks noGrp="1"/>
          </p:cNvSpPr>
          <p:nvPr>
            <p:ph type="sldNum" sz="quarter" idx="10"/>
          </p:nvPr>
        </p:nvSpPr>
        <p:spPr/>
        <p:txBody>
          <a:bodyPr/>
          <a:lstStyle/>
          <a:p>
            <a:fld id="{8503FDD3-146F-A846-9B4B-E8300F35F598}" type="slidenum">
              <a:rPr lang="en-US" smtClean="0"/>
              <a:pPr/>
              <a:t>2</a:t>
            </a:fld>
            <a:endParaRPr lang="en-US" dirty="0"/>
          </a:p>
        </p:txBody>
      </p:sp>
    </p:spTree>
    <p:extLst>
      <p:ext uri="{BB962C8B-B14F-4D97-AF65-F5344CB8AC3E}">
        <p14:creationId xmlns:p14="http://schemas.microsoft.com/office/powerpoint/2010/main" xmlns="" val="518202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baseline="0" dirty="0" smtClean="0"/>
              <a:t>So here we are total Net identifiable investment, which includes bars &amp; coins + delta ETFs. A drop of 40% in volume terms.</a:t>
            </a:r>
          </a:p>
          <a:p>
            <a:pPr marL="171450" indent="-171450">
              <a:buFontTx/>
              <a:buNone/>
            </a:pPr>
            <a:r>
              <a:rPr lang="en-US" baseline="0" dirty="0" smtClean="0"/>
              <a:t>Investment was Down last year on lower physical investment, while ETF, although positive, was also lower than 2016. </a:t>
            </a:r>
          </a:p>
          <a:p>
            <a:pPr marL="171450" indent="-171450">
              <a:buFontTx/>
              <a:buNone/>
            </a:pPr>
            <a:endParaRPr lang="en-US" baseline="0" dirty="0" smtClean="0"/>
          </a:p>
          <a:p>
            <a:pPr marL="171450" indent="-171450">
              <a:buFontTx/>
              <a:buNone/>
            </a:pPr>
            <a:r>
              <a:rPr lang="en-US" baseline="0" dirty="0" smtClean="0"/>
              <a:t>Net identifiable investment reached $2.6 </a:t>
            </a:r>
            <a:r>
              <a:rPr lang="en-US" baseline="0" dirty="0" err="1" smtClean="0"/>
              <a:t>Bn</a:t>
            </a:r>
            <a:r>
              <a:rPr lang="en-US" baseline="0" dirty="0" smtClean="0"/>
              <a:t> in value last year, down 60% from a peak in 2012 of $6.7 Bn.</a:t>
            </a:r>
          </a:p>
          <a:p>
            <a:pPr marL="171450" indent="-171450">
              <a:buFontTx/>
              <a:buNone/>
            </a:pPr>
            <a:r>
              <a:rPr lang="en-AU" baseline="0" dirty="0" smtClean="0"/>
              <a:t>And partly explains the lower price for silver – there is not a great appetite for the metal by investors.</a:t>
            </a:r>
            <a:endParaRPr lang="en-US" dirty="0"/>
          </a:p>
        </p:txBody>
      </p:sp>
      <p:sp>
        <p:nvSpPr>
          <p:cNvPr id="4" name="Slide Number Placeholder 3"/>
          <p:cNvSpPr>
            <a:spLocks noGrp="1"/>
          </p:cNvSpPr>
          <p:nvPr>
            <p:ph type="sldNum" sz="quarter" idx="10"/>
          </p:nvPr>
        </p:nvSpPr>
        <p:spPr/>
        <p:txBody>
          <a:bodyPr/>
          <a:lstStyle/>
          <a:p>
            <a:fld id="{8503FDD3-146F-A846-9B4B-E8300F35F598}" type="slidenum">
              <a:rPr lang="en-US" smtClean="0"/>
              <a:pPr/>
              <a:t>3</a:t>
            </a:fld>
            <a:endParaRPr lang="en-US" dirty="0"/>
          </a:p>
        </p:txBody>
      </p:sp>
    </p:spTree>
    <p:extLst>
      <p:ext uri="{BB962C8B-B14F-4D97-AF65-F5344CB8AC3E}">
        <p14:creationId xmlns:p14="http://schemas.microsoft.com/office/powerpoint/2010/main" xmlns="" val="1177435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Tx/>
              <a:buNone/>
            </a:pPr>
            <a:r>
              <a:rPr lang="en-AU" baseline="0" dirty="0" smtClean="0"/>
              <a:t>As mentioned Industrial demand is rising and we expect to see further gains this year. </a:t>
            </a:r>
          </a:p>
          <a:p>
            <a:pPr marL="171450" indent="-171450">
              <a:buFontTx/>
              <a:buNone/>
            </a:pPr>
            <a:endParaRPr lang="en-US" baseline="0" dirty="0" smtClean="0"/>
          </a:p>
          <a:p>
            <a:pPr marL="171450" indent="-171450">
              <a:buFontTx/>
              <a:buNone/>
            </a:pPr>
            <a:r>
              <a:rPr lang="en-US" baseline="0" dirty="0" smtClean="0"/>
              <a:t>Most notably for the solar (or PV) industry which jumped by 19% last year to 2930 </a:t>
            </a:r>
            <a:r>
              <a:rPr lang="en-US" baseline="0" dirty="0" err="1" smtClean="0"/>
              <a:t>tonnes</a:t>
            </a:r>
            <a:r>
              <a:rPr lang="en-US" baseline="0" dirty="0" smtClean="0"/>
              <a:t> and accounts for about 17% of total industrial demand.</a:t>
            </a:r>
          </a:p>
          <a:p>
            <a:pPr marL="171450" indent="-171450">
              <a:buFontTx/>
              <a:buNone/>
            </a:pPr>
            <a:endParaRPr lang="en-US" baseline="0" dirty="0" smtClean="0"/>
          </a:p>
          <a:p>
            <a:pPr marL="171450" indent="-171450">
              <a:buFontTx/>
              <a:buChar char="-"/>
            </a:pPr>
            <a:r>
              <a:rPr lang="en-US" baseline="0" dirty="0" smtClean="0"/>
              <a:t>China was the main contributor to the rise accounting for more than half of new solar panel installations in 2017</a:t>
            </a:r>
          </a:p>
          <a:p>
            <a:pPr marL="171450" indent="-171450">
              <a:buFontTx/>
              <a:buNone/>
            </a:pPr>
            <a:endParaRPr lang="en-US" baseline="0" dirty="0" smtClean="0"/>
          </a:p>
          <a:p>
            <a:pPr marL="171450" indent="-171450">
              <a:buFontTx/>
              <a:buNone/>
            </a:pPr>
            <a:r>
              <a:rPr lang="en-US" baseline="0" dirty="0" smtClean="0"/>
              <a:t>While Global capacity increased 24% y/y to 94 </a:t>
            </a:r>
            <a:r>
              <a:rPr lang="en-US" baseline="0" dirty="0" err="1" smtClean="0"/>
              <a:t>GigaWatts</a:t>
            </a:r>
            <a:r>
              <a:rPr lang="en-US" baseline="0" dirty="0" smtClean="0"/>
              <a:t>. </a:t>
            </a:r>
          </a:p>
          <a:p>
            <a:pPr marL="171450" indent="-171450">
              <a:buFontTx/>
              <a:buNone/>
            </a:pPr>
            <a:endParaRPr lang="en-US" baseline="0" dirty="0" smtClean="0"/>
          </a:p>
          <a:p>
            <a:pPr marL="171450" indent="-171450">
              <a:buFontTx/>
              <a:buNone/>
            </a:pPr>
            <a:r>
              <a:rPr lang="en-US" baseline="0" dirty="0" smtClean="0"/>
              <a:t>The Chart  here shows silver powder fabrication which is first transformation from silver grain to powder. After that its powder to paste and then panel. The majority of powder fabrication is produced in Japan but sold to China.</a:t>
            </a:r>
          </a:p>
          <a:p>
            <a:pPr marL="171450" indent="-171450">
              <a:buFontTx/>
              <a:buNone/>
            </a:pPr>
            <a:endParaRPr lang="en-AU" baseline="0" dirty="0" smtClean="0"/>
          </a:p>
          <a:p>
            <a:pPr marL="171450" indent="-171450">
              <a:buFontTx/>
              <a:buNone/>
            </a:pPr>
            <a:r>
              <a:rPr lang="en-AU" baseline="0" dirty="0" smtClean="0"/>
              <a:t>We are expecting 15% annual growth in this sector this year with growth in India and other emerging markets offsetting slower growth in China – the government has recently announced a reduction in rebate which is likely to dampen </a:t>
            </a:r>
            <a:r>
              <a:rPr lang="en-AU" baseline="0" dirty="0" smtClean="0"/>
              <a:t>demand and has required downwards adjustment to our forecast</a:t>
            </a:r>
            <a:endParaRPr lang="en-US" baseline="0" dirty="0" smtClean="0"/>
          </a:p>
        </p:txBody>
      </p:sp>
      <p:sp>
        <p:nvSpPr>
          <p:cNvPr id="4" name="Slide Number Placeholder 3"/>
          <p:cNvSpPr>
            <a:spLocks noGrp="1"/>
          </p:cNvSpPr>
          <p:nvPr>
            <p:ph type="sldNum" sz="quarter" idx="10"/>
          </p:nvPr>
        </p:nvSpPr>
        <p:spPr/>
        <p:txBody>
          <a:bodyPr/>
          <a:lstStyle/>
          <a:p>
            <a:fld id="{8503FDD3-146F-A846-9B4B-E8300F35F598}" type="slidenum">
              <a:rPr lang="en-US" smtClean="0"/>
              <a:pPr/>
              <a:t>4</a:t>
            </a:fld>
            <a:endParaRPr lang="en-US" dirty="0"/>
          </a:p>
        </p:txBody>
      </p:sp>
    </p:spTree>
    <p:extLst>
      <p:ext uri="{BB962C8B-B14F-4D97-AF65-F5344CB8AC3E}">
        <p14:creationId xmlns:p14="http://schemas.microsoft.com/office/powerpoint/2010/main" xmlns="" val="2537847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None/>
            </a:pPr>
            <a:r>
              <a:rPr lang="en-US" dirty="0" smtClean="0"/>
              <a:t>So despite the stronger </a:t>
            </a:r>
            <a:r>
              <a:rPr lang="en-US" dirty="0" err="1" smtClean="0"/>
              <a:t>jewellery</a:t>
            </a:r>
            <a:r>
              <a:rPr lang="en-US" dirty="0" smtClean="0"/>
              <a:t>,</a:t>
            </a:r>
            <a:r>
              <a:rPr lang="en-US" baseline="0" dirty="0" smtClean="0"/>
              <a:t> silverware, and industrial demand -  </a:t>
            </a:r>
            <a:r>
              <a:rPr lang="en-US" dirty="0" smtClean="0"/>
              <a:t>Total physical demand was down 2% y/y in 2017. </a:t>
            </a:r>
          </a:p>
          <a:p>
            <a:pPr marL="171450" indent="-171450">
              <a:buFontTx/>
              <a:buNone/>
            </a:pPr>
            <a:endParaRPr lang="en-US" dirty="0" smtClean="0"/>
          </a:p>
          <a:p>
            <a:pPr marL="171450" indent="-171450">
              <a:buFontTx/>
              <a:buNone/>
            </a:pPr>
            <a:r>
              <a:rPr lang="en-US" dirty="0" smtClean="0"/>
              <a:t>But if we exclude investment (the yellow bit of the chart) Industrial fabrication + </a:t>
            </a:r>
            <a:r>
              <a:rPr lang="en-US" dirty="0" err="1" smtClean="0"/>
              <a:t>jewellery</a:t>
            </a:r>
            <a:r>
              <a:rPr lang="en-US" dirty="0" smtClean="0"/>
              <a:t> and silverware was</a:t>
            </a:r>
            <a:r>
              <a:rPr lang="en-US" baseline="0" dirty="0" smtClean="0"/>
              <a:t> actually up 4%.</a:t>
            </a:r>
          </a:p>
          <a:p>
            <a:pPr marL="171450" indent="-171450">
              <a:buFontTx/>
              <a:buNone/>
            </a:pPr>
            <a:endParaRPr lang="en-US" baseline="0" dirty="0" smtClean="0"/>
          </a:p>
          <a:p>
            <a:pPr marL="171450" indent="-171450">
              <a:buFontTx/>
              <a:buNone/>
            </a:pPr>
            <a:r>
              <a:rPr lang="en-US" baseline="0" dirty="0" smtClean="0"/>
              <a:t>It points to a Dichotomy in the market: weak physical investment demand but strong physical industrial demand last year . A trend which has continued into 2018.</a:t>
            </a:r>
            <a:endParaRPr lang="en-US" dirty="0"/>
          </a:p>
        </p:txBody>
      </p:sp>
      <p:sp>
        <p:nvSpPr>
          <p:cNvPr id="4" name="Slide Number Placeholder 3"/>
          <p:cNvSpPr>
            <a:spLocks noGrp="1"/>
          </p:cNvSpPr>
          <p:nvPr>
            <p:ph type="sldNum" sz="quarter" idx="10"/>
          </p:nvPr>
        </p:nvSpPr>
        <p:spPr/>
        <p:txBody>
          <a:bodyPr/>
          <a:lstStyle/>
          <a:p>
            <a:fld id="{8503FDD3-146F-A846-9B4B-E8300F35F598}" type="slidenum">
              <a:rPr lang="en-US" smtClean="0"/>
              <a:pPr/>
              <a:t>5</a:t>
            </a:fld>
            <a:endParaRPr lang="en-US" dirty="0"/>
          </a:p>
        </p:txBody>
      </p:sp>
    </p:spTree>
    <p:extLst>
      <p:ext uri="{BB962C8B-B14F-4D97-AF65-F5344CB8AC3E}">
        <p14:creationId xmlns:p14="http://schemas.microsoft.com/office/powerpoint/2010/main" xmlns="" val="2072330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None/>
            </a:pPr>
            <a:r>
              <a:rPr lang="en-US" dirty="0" smtClean="0"/>
              <a:t>And briefly touching on </a:t>
            </a:r>
            <a:r>
              <a:rPr lang="en-US" baseline="0" dirty="0" smtClean="0"/>
              <a:t>mine production.</a:t>
            </a:r>
          </a:p>
          <a:p>
            <a:pPr marL="171450" indent="-171450">
              <a:buFontTx/>
              <a:buNone/>
            </a:pPr>
            <a:endParaRPr lang="en-US" baseline="0" dirty="0" smtClean="0"/>
          </a:p>
          <a:p>
            <a:pPr marL="171450" indent="-171450">
              <a:buFontTx/>
              <a:buNone/>
            </a:pPr>
            <a:r>
              <a:rPr lang="en-US" dirty="0" smtClean="0"/>
              <a:t>Starting with middle chart and clearly</a:t>
            </a:r>
            <a:r>
              <a:rPr lang="en-US" baseline="0" dirty="0" smtClean="0"/>
              <a:t> we can see the</a:t>
            </a:r>
            <a:r>
              <a:rPr lang="en-US" dirty="0" smtClean="0"/>
              <a:t> 13 </a:t>
            </a:r>
            <a:r>
              <a:rPr lang="en-US" dirty="0" smtClean="0"/>
              <a:t>years consecutive </a:t>
            </a:r>
            <a:r>
              <a:rPr lang="en-US" dirty="0" smtClean="0"/>
              <a:t>increases until 2016 before two annual declines 2016 and 2017. </a:t>
            </a:r>
          </a:p>
          <a:p>
            <a:pPr marL="171450" indent="-171450">
              <a:buFontTx/>
              <a:buNone/>
            </a:pPr>
            <a:r>
              <a:rPr lang="en-US" dirty="0" smtClean="0"/>
              <a:t>On the Left chart, regional breakdown of silver production. The America’s dominate here at around 60% of total.</a:t>
            </a:r>
          </a:p>
          <a:p>
            <a:pPr marL="171450" indent="-171450">
              <a:buFontTx/>
              <a:buNone/>
            </a:pPr>
            <a:r>
              <a:rPr lang="en-US" dirty="0" smtClean="0"/>
              <a:t>And finally,</a:t>
            </a:r>
            <a:r>
              <a:rPr lang="en-US" baseline="0" dirty="0" smtClean="0"/>
              <a:t> the t</a:t>
            </a:r>
            <a:r>
              <a:rPr lang="en-US" dirty="0" smtClean="0"/>
              <a:t>hird chart to the right,</a:t>
            </a:r>
            <a:r>
              <a:rPr lang="en-US" baseline="0" dirty="0" smtClean="0"/>
              <a:t> a rolling 3 year average growth rate of mine production. As you can see, in 2017 it finally became negative with two out of three years in decline.</a:t>
            </a:r>
          </a:p>
          <a:p>
            <a:pPr marL="171450" indent="-171450">
              <a:buFontTx/>
              <a:buNone/>
            </a:pPr>
            <a:r>
              <a:rPr lang="en-AU" baseline="0" dirty="0" smtClean="0"/>
              <a:t>Another loss is forecast for this year.</a:t>
            </a:r>
            <a:endParaRPr lang="en-US" dirty="0"/>
          </a:p>
        </p:txBody>
      </p:sp>
      <p:sp>
        <p:nvSpPr>
          <p:cNvPr id="4" name="Slide Number Placeholder 3"/>
          <p:cNvSpPr>
            <a:spLocks noGrp="1"/>
          </p:cNvSpPr>
          <p:nvPr>
            <p:ph type="sldNum" sz="quarter" idx="10"/>
          </p:nvPr>
        </p:nvSpPr>
        <p:spPr/>
        <p:txBody>
          <a:bodyPr/>
          <a:lstStyle/>
          <a:p>
            <a:fld id="{8503FDD3-146F-A846-9B4B-E8300F35F598}" type="slidenum">
              <a:rPr lang="en-US" smtClean="0"/>
              <a:pPr/>
              <a:t>6</a:t>
            </a:fld>
            <a:endParaRPr lang="en-US" dirty="0"/>
          </a:p>
        </p:txBody>
      </p:sp>
    </p:spTree>
    <p:extLst>
      <p:ext uri="{BB962C8B-B14F-4D97-AF65-F5344CB8AC3E}">
        <p14:creationId xmlns:p14="http://schemas.microsoft.com/office/powerpoint/2010/main" xmlns="" val="1472526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171450" indent="-171450">
              <a:buFontTx/>
              <a:buNone/>
            </a:pPr>
            <a:r>
              <a:rPr lang="en-AU" dirty="0" smtClean="0"/>
              <a:t>Important</a:t>
            </a:r>
            <a:r>
              <a:rPr lang="en-AU" baseline="0" dirty="0" smtClean="0"/>
              <a:t> to recognise that the bulk of silver mine production stems not from primary production (where silver is mined selectively) but as a by product of gold or base metal so price movements in these sectors will play a major role in supply for silver</a:t>
            </a:r>
            <a:endParaRPr lang="en-US" dirty="0" smtClean="0"/>
          </a:p>
          <a:p>
            <a:pPr marL="171450" indent="-171450">
              <a:buFontTx/>
              <a:buNone/>
            </a:pPr>
            <a:endParaRPr lang="en-US" dirty="0" smtClean="0"/>
          </a:p>
          <a:p>
            <a:pPr marL="171450" indent="-171450">
              <a:buFontTx/>
              <a:buNone/>
            </a:pPr>
            <a:r>
              <a:rPr lang="en-US" dirty="0" smtClean="0"/>
              <a:t>On </a:t>
            </a:r>
            <a:r>
              <a:rPr lang="en-US" dirty="0" smtClean="0"/>
              <a:t>this slid</a:t>
            </a:r>
            <a:r>
              <a:rPr lang="en-US" baseline="0" dirty="0" smtClean="0"/>
              <a:t>e we have </a:t>
            </a:r>
            <a:r>
              <a:rPr lang="en-US" dirty="0" smtClean="0"/>
              <a:t>Primary silver output overview. </a:t>
            </a:r>
          </a:p>
          <a:p>
            <a:pPr marL="171450" indent="-171450">
              <a:buFontTx/>
              <a:buChar char="-"/>
            </a:pPr>
            <a:r>
              <a:rPr lang="en-US" dirty="0" smtClean="0"/>
              <a:t>Top left: primary silver production % of total silver</a:t>
            </a:r>
            <a:r>
              <a:rPr lang="en-US" baseline="0" dirty="0" smtClean="0"/>
              <a:t> prod over the years. In 2017 it down to 28% of total production.</a:t>
            </a:r>
          </a:p>
          <a:p>
            <a:pPr marL="171450" indent="-171450">
              <a:buFontTx/>
              <a:buChar char="-"/>
            </a:pPr>
            <a:r>
              <a:rPr lang="en-US" baseline="0" dirty="0" smtClean="0"/>
              <a:t>Gold up, Lead/Zinc too in terms of market share.</a:t>
            </a:r>
          </a:p>
          <a:p>
            <a:endParaRPr lang="en-US" sz="1200" kern="1200" dirty="0" smtClean="0">
              <a:solidFill>
                <a:schemeClr val="tx1"/>
              </a:solidFill>
              <a:latin typeface="Arial" panose="020B0604020202020204" pitchFamily="34" charset="0"/>
              <a:ea typeface="+mn-ea"/>
              <a:cs typeface="+mn-cs"/>
            </a:endParaRPr>
          </a:p>
          <a:p>
            <a:r>
              <a:rPr lang="en-US" sz="1200" kern="1200" dirty="0" smtClean="0">
                <a:solidFill>
                  <a:schemeClr val="tx1"/>
                </a:solidFill>
                <a:latin typeface="Arial" panose="020B0604020202020204" pitchFamily="34" charset="0"/>
                <a:ea typeface="+mn-ea"/>
                <a:cs typeface="+mn-cs"/>
              </a:rPr>
              <a:t>And </a:t>
            </a:r>
            <a:r>
              <a:rPr lang="en-US" sz="1200" kern="1200" dirty="0" smtClean="0">
                <a:solidFill>
                  <a:schemeClr val="tx1"/>
                </a:solidFill>
                <a:latin typeface="Arial" panose="020B0604020202020204" pitchFamily="34" charset="0"/>
                <a:ea typeface="+mn-ea"/>
                <a:cs typeface="+mn-cs"/>
              </a:rPr>
              <a:t>on the Right chart: silver production from gold miners has risen the most in %-wise over the last decade.  </a:t>
            </a:r>
            <a:endParaRPr lang="en-US" sz="1200" kern="1200" dirty="0">
              <a:solidFill>
                <a:schemeClr val="tx1"/>
              </a:solidFill>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8503FDD3-146F-A846-9B4B-E8300F35F598}" type="slidenum">
              <a:rPr lang="en-US" smtClean="0"/>
              <a:pPr/>
              <a:t>7</a:t>
            </a:fld>
            <a:endParaRPr lang="en-US" dirty="0"/>
          </a:p>
        </p:txBody>
      </p:sp>
    </p:spTree>
    <p:extLst>
      <p:ext uri="{BB962C8B-B14F-4D97-AF65-F5344CB8AC3E}">
        <p14:creationId xmlns="" xmlns:p14="http://schemas.microsoft.com/office/powerpoint/2010/main" val="1256258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None/>
            </a:pPr>
            <a:r>
              <a:rPr lang="en-AU" baseline="0" dirty="0" smtClean="0">
                <a:latin typeface="Arial" charset="0"/>
              </a:rPr>
              <a:t>Another major hurdle for silver to overcome – at least from a fundamental point of view is the significant level of Above ground stocks</a:t>
            </a:r>
            <a:r>
              <a:rPr lang="en-AU" baseline="0" dirty="0" smtClean="0">
                <a:latin typeface="Arial" charset="0"/>
              </a:rPr>
              <a:t>. Metal sitting in Vaults!</a:t>
            </a:r>
            <a:endParaRPr lang="en-US" baseline="0" dirty="0" smtClean="0">
              <a:latin typeface="Arial" charset="0"/>
            </a:endParaRPr>
          </a:p>
          <a:p>
            <a:pPr marL="171450" indent="-171450">
              <a:buFontTx/>
              <a:buNone/>
            </a:pPr>
            <a:endParaRPr lang="en-US" baseline="0" dirty="0" smtClean="0">
              <a:latin typeface="Arial" charset="0"/>
            </a:endParaRPr>
          </a:p>
          <a:p>
            <a:pPr marL="171450" indent="-171450">
              <a:buFontTx/>
              <a:buNone/>
            </a:pPr>
            <a:r>
              <a:rPr lang="en-US" baseline="0" dirty="0" smtClean="0">
                <a:latin typeface="Arial" charset="0"/>
              </a:rPr>
              <a:t>Above ground stocks continued to rise in 2017, albeit less pronounced then </a:t>
            </a:r>
            <a:r>
              <a:rPr lang="en-US" baseline="0" dirty="0" smtClean="0">
                <a:latin typeface="Arial" charset="0"/>
              </a:rPr>
              <a:t>the growth </a:t>
            </a:r>
            <a:r>
              <a:rPr lang="en-US" baseline="0" dirty="0" smtClean="0">
                <a:latin typeface="Arial" charset="0"/>
              </a:rPr>
              <a:t>we registered in 2016.</a:t>
            </a:r>
          </a:p>
          <a:p>
            <a:pPr marL="171450" indent="-171450">
              <a:buFontTx/>
              <a:buNone/>
            </a:pPr>
            <a:r>
              <a:rPr lang="en-US" baseline="0" dirty="0" smtClean="0">
                <a:latin typeface="Arial" charset="0"/>
              </a:rPr>
              <a:t>The biggest rise was registered in Europe ( up 20%), followed by North America (10%)</a:t>
            </a:r>
          </a:p>
          <a:p>
            <a:pPr marL="171450" indent="-171450">
              <a:buFontTx/>
              <a:buChar char="-"/>
            </a:pPr>
            <a:endParaRPr lang="en-US" baseline="0" dirty="0" smtClean="0">
              <a:latin typeface="Arial" charset="0"/>
            </a:endParaRPr>
          </a:p>
          <a:p>
            <a:pPr marL="171450" indent="-171450">
              <a:buFontTx/>
              <a:buChar char="-"/>
            </a:pPr>
            <a:r>
              <a:rPr lang="en-US" baseline="0" dirty="0" smtClean="0">
                <a:latin typeface="Arial" charset="0"/>
              </a:rPr>
              <a:t>Holdings in Asia declined 4%. Asia accounts for almost half of above ground custodian stocks as you can see from the chart on the right.</a:t>
            </a:r>
          </a:p>
          <a:p>
            <a:pPr marL="171450" indent="-171450">
              <a:buFontTx/>
              <a:buChar char="-"/>
            </a:pPr>
            <a:endParaRPr lang="en-AU" baseline="0" dirty="0" smtClean="0">
              <a:latin typeface="Arial" charset="0"/>
            </a:endParaRPr>
          </a:p>
          <a:p>
            <a:pPr marL="171450" indent="-171450">
              <a:buFontTx/>
              <a:buChar char="-"/>
            </a:pPr>
            <a:r>
              <a:rPr lang="en-AU" baseline="0" dirty="0" smtClean="0">
                <a:latin typeface="Arial" charset="0"/>
              </a:rPr>
              <a:t>Stocks last year stood at over </a:t>
            </a:r>
            <a:r>
              <a:rPr lang="en-AU" b="1" baseline="0" dirty="0" smtClean="0">
                <a:latin typeface="Arial" charset="0"/>
              </a:rPr>
              <a:t>86,500 to</a:t>
            </a:r>
            <a:r>
              <a:rPr lang="en-AU" baseline="0" dirty="0" smtClean="0">
                <a:latin typeface="Arial" charset="0"/>
              </a:rPr>
              <a:t>nnes. These inventories could cover 33 months worth of physical demand – a </a:t>
            </a:r>
            <a:r>
              <a:rPr lang="en-AU" baseline="0" dirty="0" smtClean="0">
                <a:latin typeface="Arial" charset="0"/>
              </a:rPr>
              <a:t>22 year </a:t>
            </a:r>
            <a:r>
              <a:rPr lang="en-AU" baseline="0" dirty="0" smtClean="0">
                <a:latin typeface="Arial" charset="0"/>
              </a:rPr>
              <a:t>high. </a:t>
            </a:r>
          </a:p>
          <a:p>
            <a:pPr marL="171450" indent="-171450">
              <a:buFontTx/>
              <a:buNone/>
            </a:pPr>
            <a:endParaRPr lang="en-US" baseline="0" dirty="0" smtClean="0">
              <a:latin typeface="Arial" charset="0"/>
            </a:endParaRPr>
          </a:p>
          <a:p>
            <a:pPr marL="171450" indent="-171450">
              <a:buFontTx/>
              <a:buChar char="-"/>
            </a:pPr>
            <a:endParaRPr lang="en-AU" baseline="0" dirty="0" smtClean="0">
              <a:latin typeface="Arial" charset="0"/>
            </a:endParaRPr>
          </a:p>
          <a:p>
            <a:pPr marL="171450" indent="-171450">
              <a:buFontTx/>
              <a:buChar char="-"/>
            </a:pPr>
            <a:endParaRPr lang="en-US" baseline="0" dirty="0" smtClean="0">
              <a:latin typeface="Arial" charset="0"/>
            </a:endParaRPr>
          </a:p>
          <a:p>
            <a:pPr marL="171450" indent="-171450">
              <a:buFontTx/>
              <a:buChar char="-"/>
            </a:pPr>
            <a:endParaRPr lang="en-US" baseline="0" dirty="0" smtClean="0">
              <a:latin typeface="Arial" charset="0"/>
            </a:endParaRPr>
          </a:p>
        </p:txBody>
      </p:sp>
      <p:sp>
        <p:nvSpPr>
          <p:cNvPr id="4" name="Slide Number Placeholder 3"/>
          <p:cNvSpPr>
            <a:spLocks noGrp="1"/>
          </p:cNvSpPr>
          <p:nvPr>
            <p:ph type="sldNum" sz="quarter" idx="10"/>
          </p:nvPr>
        </p:nvSpPr>
        <p:spPr/>
        <p:txBody>
          <a:bodyPr/>
          <a:lstStyle/>
          <a:p>
            <a:fld id="{5CF9A229-BF1F-403F-B302-3AE89EDEF1E0}" type="slidenum">
              <a:rPr lang="en-US" smtClean="0"/>
              <a:pPr/>
              <a:t>8</a:t>
            </a:fld>
            <a:endParaRPr lang="en-US" dirty="0"/>
          </a:p>
        </p:txBody>
      </p:sp>
    </p:spTree>
    <p:extLst>
      <p:ext uri="{BB962C8B-B14F-4D97-AF65-F5344CB8AC3E}">
        <p14:creationId xmlns:p14="http://schemas.microsoft.com/office/powerpoint/2010/main" xmlns="" val="1153433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anose="020B0604020202020204" pitchFamily="34" charset="0"/>
                <a:ea typeface="+mn-ea"/>
                <a:cs typeface="+mn-cs"/>
              </a:rPr>
              <a:t>ETF/ETPs have seen a rapid increase over the years. You could argue a lot of the rise in supply over that period was absorbed by the uptake of ETP’s. </a:t>
            </a:r>
          </a:p>
          <a:p>
            <a:r>
              <a:rPr lang="en-US" sz="1200" kern="1200" dirty="0" smtClean="0">
                <a:solidFill>
                  <a:schemeClr val="tx1"/>
                </a:solidFill>
                <a:latin typeface="Arial" panose="020B0604020202020204" pitchFamily="34" charset="0"/>
                <a:ea typeface="+mn-ea"/>
                <a:cs typeface="+mn-cs"/>
              </a:rPr>
              <a:t>Mine supply rose 295 </a:t>
            </a:r>
            <a:r>
              <a:rPr lang="en-US" sz="1200" kern="1200" dirty="0" err="1" smtClean="0">
                <a:solidFill>
                  <a:schemeClr val="tx1"/>
                </a:solidFill>
                <a:latin typeface="Arial" panose="020B0604020202020204" pitchFamily="34" charset="0"/>
                <a:ea typeface="+mn-ea"/>
                <a:cs typeface="+mn-cs"/>
              </a:rPr>
              <a:t>Moz</a:t>
            </a:r>
            <a:r>
              <a:rPr lang="en-US" sz="1200" kern="1200" dirty="0" smtClean="0">
                <a:solidFill>
                  <a:schemeClr val="tx1"/>
                </a:solidFill>
                <a:latin typeface="Arial" panose="020B0604020202020204" pitchFamily="34" charset="0"/>
                <a:ea typeface="+mn-ea"/>
                <a:cs typeface="+mn-cs"/>
              </a:rPr>
              <a:t> over 2000-2017 period while ETP uptake rose by 670 Moz. </a:t>
            </a:r>
          </a:p>
          <a:p>
            <a:endParaRPr lang="en-US" sz="1200" kern="1200" dirty="0" smtClean="0">
              <a:solidFill>
                <a:schemeClr val="tx1"/>
              </a:solidFill>
              <a:latin typeface="Arial" panose="020B0604020202020204" pitchFamily="34" charset="0"/>
              <a:ea typeface="+mn-ea"/>
              <a:cs typeface="+mn-cs"/>
            </a:endParaRPr>
          </a:p>
          <a:p>
            <a:r>
              <a:rPr lang="en-US" sz="1200" kern="1200" dirty="0" smtClean="0">
                <a:solidFill>
                  <a:schemeClr val="tx1"/>
                </a:solidFill>
                <a:latin typeface="Arial" panose="020B0604020202020204" pitchFamily="34" charset="0"/>
                <a:ea typeface="+mn-ea"/>
                <a:cs typeface="+mn-cs"/>
              </a:rPr>
              <a:t>ETP uptake is stagnating at the moment which is also reflected in the weak sentiment of physical demand. Year to date we have seen outflows of Almost </a:t>
            </a:r>
            <a:r>
              <a:rPr lang="en-US" sz="1200" kern="1200" dirty="0" smtClean="0">
                <a:solidFill>
                  <a:schemeClr val="tx1"/>
                </a:solidFill>
                <a:latin typeface="Arial" panose="020B0604020202020204" pitchFamily="34" charset="0"/>
                <a:ea typeface="+mn-ea"/>
                <a:cs typeface="+mn-cs"/>
              </a:rPr>
              <a:t>263 </a:t>
            </a:r>
            <a:r>
              <a:rPr lang="en-US" sz="1200" kern="1200" dirty="0" err="1" smtClean="0">
                <a:solidFill>
                  <a:schemeClr val="tx1"/>
                </a:solidFill>
                <a:latin typeface="Arial" panose="020B0604020202020204" pitchFamily="34" charset="0"/>
                <a:ea typeface="+mn-ea"/>
                <a:cs typeface="+mn-cs"/>
              </a:rPr>
              <a:t>tonnes</a:t>
            </a:r>
            <a:r>
              <a:rPr lang="en-US" sz="1200" kern="1200" dirty="0" smtClean="0">
                <a:solidFill>
                  <a:schemeClr val="tx1"/>
                </a:solidFill>
                <a:latin typeface="Arial" panose="020B0604020202020204" pitchFamily="34" charset="0"/>
                <a:ea typeface="+mn-ea"/>
                <a:cs typeface="+mn-cs"/>
              </a:rPr>
              <a:t> with total holdings</a:t>
            </a:r>
            <a:r>
              <a:rPr lang="en-US" sz="1200" kern="1200" baseline="0" dirty="0" smtClean="0">
                <a:solidFill>
                  <a:schemeClr val="tx1"/>
                </a:solidFill>
                <a:latin typeface="Arial" panose="020B0604020202020204" pitchFamily="34" charset="0"/>
                <a:ea typeface="+mn-ea"/>
                <a:cs typeface="+mn-cs"/>
              </a:rPr>
              <a:t> down </a:t>
            </a:r>
            <a:r>
              <a:rPr lang="en-US" sz="1200" kern="1200" baseline="0" dirty="0" smtClean="0">
                <a:solidFill>
                  <a:schemeClr val="tx1"/>
                </a:solidFill>
                <a:latin typeface="Arial" panose="020B0604020202020204" pitchFamily="34" charset="0"/>
                <a:ea typeface="+mn-ea"/>
                <a:cs typeface="+mn-cs"/>
              </a:rPr>
              <a:t>just 1% </a:t>
            </a:r>
            <a:r>
              <a:rPr lang="en-US" sz="1200" kern="1200" baseline="0" dirty="0" smtClean="0">
                <a:solidFill>
                  <a:schemeClr val="tx1"/>
                </a:solidFill>
                <a:latin typeface="Arial" panose="020B0604020202020204" pitchFamily="34" charset="0"/>
                <a:ea typeface="+mn-ea"/>
                <a:cs typeface="+mn-cs"/>
              </a:rPr>
              <a:t>this year</a:t>
            </a:r>
          </a:p>
          <a:p>
            <a:endParaRPr lang="en-US" sz="1200" kern="1200" dirty="0" smtClean="0">
              <a:solidFill>
                <a:schemeClr val="tx1"/>
              </a:solidFill>
              <a:latin typeface="Arial" panose="020B0604020202020204" pitchFamily="34" charset="0"/>
              <a:ea typeface="+mn-ea"/>
              <a:cs typeface="+mn-cs"/>
            </a:endParaRPr>
          </a:p>
          <a:p>
            <a:r>
              <a:rPr lang="en-US" sz="1200" kern="1200" dirty="0" smtClean="0">
                <a:solidFill>
                  <a:schemeClr val="tx1"/>
                </a:solidFill>
                <a:latin typeface="Arial" panose="020B0604020202020204" pitchFamily="34" charset="0"/>
                <a:ea typeface="+mn-ea"/>
                <a:cs typeface="+mn-cs"/>
              </a:rPr>
              <a:t>Hands remain quite sticky – unlike the gold market which is far more liquid</a:t>
            </a:r>
            <a:r>
              <a:rPr lang="en-US" sz="1200" kern="1200" baseline="0" dirty="0" smtClean="0">
                <a:solidFill>
                  <a:schemeClr val="tx1"/>
                </a:solidFill>
                <a:latin typeface="Arial" panose="020B0604020202020204" pitchFamily="34" charset="0"/>
                <a:ea typeface="+mn-ea"/>
                <a:cs typeface="+mn-cs"/>
              </a:rPr>
              <a:t> but as I said earlier investors are currently looking elsewhere. </a:t>
            </a:r>
            <a:endParaRPr lang="en-US" dirty="0"/>
          </a:p>
        </p:txBody>
      </p:sp>
      <p:sp>
        <p:nvSpPr>
          <p:cNvPr id="4" name="Slide Number Placeholder 3"/>
          <p:cNvSpPr>
            <a:spLocks noGrp="1"/>
          </p:cNvSpPr>
          <p:nvPr>
            <p:ph type="sldNum" sz="quarter" idx="10"/>
          </p:nvPr>
        </p:nvSpPr>
        <p:spPr/>
        <p:txBody>
          <a:bodyPr/>
          <a:lstStyle/>
          <a:p>
            <a:fld id="{8503FDD3-146F-A846-9B4B-E8300F35F598}" type="slidenum">
              <a:rPr lang="en-US" smtClean="0"/>
              <a:pPr/>
              <a:t>9</a:t>
            </a:fld>
            <a:endParaRPr lang="en-US" dirty="0"/>
          </a:p>
        </p:txBody>
      </p:sp>
    </p:spTree>
    <p:extLst>
      <p:ext uri="{BB962C8B-B14F-4D97-AF65-F5344CB8AC3E}">
        <p14:creationId xmlns:p14="http://schemas.microsoft.com/office/powerpoint/2010/main" xmlns="" val="2881948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1 No Picture">
    <p:spTree>
      <p:nvGrpSpPr>
        <p:cNvPr id="1" name=""/>
        <p:cNvGrpSpPr/>
        <p:nvPr/>
      </p:nvGrpSpPr>
      <p:grpSpPr>
        <a:xfrm>
          <a:off x="0" y="0"/>
          <a:ext cx="0" cy="0"/>
          <a:chOff x="0" y="0"/>
          <a:chExt cx="0" cy="0"/>
        </a:xfrm>
      </p:grpSpPr>
      <p:sp>
        <p:nvSpPr>
          <p:cNvPr id="4" name="Rectangle 3"/>
          <p:cNvSpPr/>
          <p:nvPr userDrawn="1"/>
        </p:nvSpPr>
        <p:spPr>
          <a:xfrm>
            <a:off x="0" y="-9832"/>
            <a:ext cx="12188825" cy="589214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449438" y="6200376"/>
            <a:ext cx="5450321" cy="484572"/>
          </a:xfrm>
          <a:prstGeom prst="rect">
            <a:avLst/>
          </a:prstGeom>
        </p:spPr>
      </p:pic>
      <p:sp>
        <p:nvSpPr>
          <p:cNvPr id="2" name="Title 1"/>
          <p:cNvSpPr>
            <a:spLocks noGrp="1"/>
          </p:cNvSpPr>
          <p:nvPr>
            <p:ph type="ctrTitle"/>
          </p:nvPr>
        </p:nvSpPr>
        <p:spPr>
          <a:xfrm>
            <a:off x="373063" y="252621"/>
            <a:ext cx="10291761" cy="1221022"/>
          </a:xfrm>
        </p:spPr>
        <p:txBody>
          <a:bodyPr>
            <a:noAutofit/>
          </a:bodyPr>
          <a:lstStyle>
            <a:lvl1pPr>
              <a:lnSpc>
                <a:spcPct val="100000"/>
              </a:lnSpc>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73063" y="1748584"/>
            <a:ext cx="10291762" cy="1752600"/>
          </a:xfrm>
        </p:spPr>
        <p:txBody>
          <a:bodyPr>
            <a:noAutofit/>
          </a:bodyPr>
          <a:lstStyle>
            <a:lvl1pPr marL="0" indent="0" algn="l">
              <a:spcAft>
                <a:spcPts val="0"/>
              </a:spcAft>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169528625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2">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0218656" y="6440585"/>
            <a:ext cx="1653699" cy="317013"/>
          </a:xfrm>
          <a:prstGeom prst="rect">
            <a:avLst/>
          </a:prstGeom>
        </p:spPr>
      </p:pic>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Silver Institute</a:t>
            </a:r>
            <a:endParaRPr lang="en-US"/>
          </a:p>
        </p:txBody>
      </p:sp>
      <p:sp>
        <p:nvSpPr>
          <p:cNvPr id="2" name="Title 1"/>
          <p:cNvSpPr>
            <a:spLocks noGrp="1"/>
          </p:cNvSpPr>
          <p:nvPr>
            <p:ph type="title"/>
          </p:nvPr>
        </p:nvSpPr>
        <p:spPr>
          <a:xfrm>
            <a:off x="371476" y="1829101"/>
            <a:ext cx="10293350" cy="1692275"/>
          </a:xfrm>
        </p:spPr>
        <p:txBody>
          <a:bodyPr anchor="t">
            <a:noAutofit/>
          </a:bodyPr>
          <a:lstStyle>
            <a:lvl1pPr algn="l">
              <a:defRPr sz="3600" b="0" i="0" cap="none">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28459881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xmlns="">
        <p15:guide id="1" orient="horz" pos="1221" userDrawn="1">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3">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023870" y="0"/>
            <a:ext cx="10164955" cy="606597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0218656" y="6440585"/>
            <a:ext cx="1653699" cy="317013"/>
          </a:xfrm>
          <a:prstGeom prst="rect">
            <a:avLst/>
          </a:prstGeom>
        </p:spPr>
      </p:pic>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Silver Institute</a:t>
            </a:r>
            <a:endParaRPr lang="en-US"/>
          </a:p>
        </p:txBody>
      </p:sp>
      <p:sp>
        <p:nvSpPr>
          <p:cNvPr id="2" name="Title 1"/>
          <p:cNvSpPr>
            <a:spLocks noGrp="1"/>
          </p:cNvSpPr>
          <p:nvPr>
            <p:ph type="title"/>
          </p:nvPr>
        </p:nvSpPr>
        <p:spPr>
          <a:xfrm>
            <a:off x="371476" y="1829100"/>
            <a:ext cx="9140435" cy="2286000"/>
          </a:xfrm>
        </p:spPr>
        <p:txBody>
          <a:bodyPr anchor="t">
            <a:noAutofit/>
          </a:bodyPr>
          <a:lstStyle>
            <a:lvl1pPr algn="l">
              <a:defRPr sz="3600" b="0" i="0" cap="none">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29785159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xmlns="">
        <p15:guide id="1" orient="horz" pos="1221" userDrawn="1">
          <p15:clr>
            <a:srgbClr val="C35E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4">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lum bright="5000"/>
          </a:blip>
          <a:stretch>
            <a:fillRect/>
          </a:stretch>
        </p:blipFill>
        <p:spPr>
          <a:xfrm>
            <a:off x="2023870" y="0"/>
            <a:ext cx="10164955" cy="6065978"/>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0218656" y="6440585"/>
            <a:ext cx="1653699" cy="317013"/>
          </a:xfrm>
          <a:prstGeom prst="rect">
            <a:avLst/>
          </a:prstGeom>
        </p:spPr>
      </p:pic>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Silver Institute</a:t>
            </a:r>
            <a:endParaRPr lang="en-US"/>
          </a:p>
        </p:txBody>
      </p:sp>
      <p:sp>
        <p:nvSpPr>
          <p:cNvPr id="2" name="Title 1"/>
          <p:cNvSpPr>
            <a:spLocks noGrp="1"/>
          </p:cNvSpPr>
          <p:nvPr>
            <p:ph type="title"/>
          </p:nvPr>
        </p:nvSpPr>
        <p:spPr>
          <a:xfrm>
            <a:off x="371476" y="1829100"/>
            <a:ext cx="9140436" cy="2286000"/>
          </a:xfrm>
        </p:spPr>
        <p:txBody>
          <a:bodyPr anchor="t">
            <a:noAutofit/>
          </a:bodyPr>
          <a:lstStyle>
            <a:lvl1pPr algn="l">
              <a:defRPr sz="3600" b="0" i="0" cap="none">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3857859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xmlns="">
        <p15:guide id="1" orient="horz" pos="1221" userDrawn="1">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Col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p>
            <a:r>
              <a:rPr lang="en-US" smtClean="0"/>
              <a:t>Silver Institute</a:t>
            </a: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73063" y="1054849"/>
            <a:ext cx="5481637" cy="5212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3"/>
          </p:nvPr>
        </p:nvSpPr>
        <p:spPr>
          <a:xfrm>
            <a:off x="6337301" y="1054849"/>
            <a:ext cx="5481637" cy="5212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4328885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Col Subhea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p>
            <a:r>
              <a:rPr lang="en-US" smtClean="0"/>
              <a:t>Silver Institute</a:t>
            </a: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371475" y="723900"/>
            <a:ext cx="11447463"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idx="1"/>
          </p:nvPr>
        </p:nvSpPr>
        <p:spPr>
          <a:xfrm>
            <a:off x="373063" y="1397000"/>
            <a:ext cx="5481637" cy="486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4"/>
          </p:nvPr>
        </p:nvSpPr>
        <p:spPr>
          <a:xfrm>
            <a:off x="6337301" y="1397000"/>
            <a:ext cx="5481638" cy="486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94356752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924" userDrawn="1">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U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p>
            <a:r>
              <a:rPr lang="en-US" smtClean="0"/>
              <a:t>Silver Institute</a:t>
            </a:r>
            <a:endParaRPr lang="en-US"/>
          </a:p>
        </p:txBody>
      </p:sp>
      <p:cxnSp>
        <p:nvCxnSpPr>
          <p:cNvPr id="8" name="Straight Connector 7"/>
          <p:cNvCxnSpPr/>
          <p:nvPr userDrawn="1"/>
        </p:nvCxnSpPr>
        <p:spPr>
          <a:xfrm>
            <a:off x="6097587" y="1143000"/>
            <a:ext cx="0" cy="5030788"/>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371477" y="3646488"/>
            <a:ext cx="11446033"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71475" y="1108660"/>
            <a:ext cx="5481637" cy="2423160"/>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3"/>
          </p:nvPr>
        </p:nvSpPr>
        <p:spPr>
          <a:xfrm>
            <a:off x="6337301" y="1108660"/>
            <a:ext cx="5481637" cy="2423160"/>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2"/>
          <p:cNvSpPr>
            <a:spLocks noGrp="1"/>
          </p:cNvSpPr>
          <p:nvPr>
            <p:ph idx="14"/>
          </p:nvPr>
        </p:nvSpPr>
        <p:spPr>
          <a:xfrm>
            <a:off x="371475" y="3841115"/>
            <a:ext cx="5481637" cy="2423160"/>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2"/>
          <p:cNvSpPr>
            <a:spLocks noGrp="1"/>
          </p:cNvSpPr>
          <p:nvPr>
            <p:ph idx="15"/>
          </p:nvPr>
        </p:nvSpPr>
        <p:spPr>
          <a:xfrm>
            <a:off x="6337301" y="3841115"/>
            <a:ext cx="5481637" cy="2423160"/>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2693315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Up Subhea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p>
            <a:r>
              <a:rPr lang="en-US" smtClean="0"/>
              <a:t>Silver Institute</a:t>
            </a:r>
            <a:endParaRPr lang="en-US"/>
          </a:p>
        </p:txBody>
      </p:sp>
      <p:cxnSp>
        <p:nvCxnSpPr>
          <p:cNvPr id="8" name="Straight Connector 7"/>
          <p:cNvCxnSpPr/>
          <p:nvPr userDrawn="1"/>
        </p:nvCxnSpPr>
        <p:spPr>
          <a:xfrm flipH="1">
            <a:off x="6094413" y="1485900"/>
            <a:ext cx="3174" cy="4687888"/>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372905" y="3809692"/>
            <a:ext cx="11446033"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11" name="Text Placeholder 7"/>
          <p:cNvSpPr>
            <a:spLocks noGrp="1"/>
          </p:cNvSpPr>
          <p:nvPr>
            <p:ph type="body" sz="quarter" idx="16"/>
          </p:nvPr>
        </p:nvSpPr>
        <p:spPr>
          <a:xfrm>
            <a:off x="371475" y="723900"/>
            <a:ext cx="11447463"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idx="1"/>
          </p:nvPr>
        </p:nvSpPr>
        <p:spPr>
          <a:xfrm>
            <a:off x="371475" y="1426159"/>
            <a:ext cx="5481637" cy="2249424"/>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3"/>
          </p:nvPr>
        </p:nvSpPr>
        <p:spPr>
          <a:xfrm>
            <a:off x="6337301" y="1426159"/>
            <a:ext cx="5481637" cy="2249424"/>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7"/>
          </p:nvPr>
        </p:nvSpPr>
        <p:spPr>
          <a:xfrm>
            <a:off x="371475" y="4014990"/>
            <a:ext cx="5481637" cy="2249286"/>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
          <p:cNvSpPr>
            <a:spLocks noGrp="1"/>
          </p:cNvSpPr>
          <p:nvPr>
            <p:ph idx="18"/>
          </p:nvPr>
        </p:nvSpPr>
        <p:spPr>
          <a:xfrm>
            <a:off x="6337301" y="4014990"/>
            <a:ext cx="5481637" cy="2249286"/>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4200928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924" userDrawn="1">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Col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p>
            <a:r>
              <a:rPr lang="en-US" smtClean="0"/>
              <a:t>Silver Institute</a:t>
            </a: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idx="13"/>
          </p:nvPr>
        </p:nvSpPr>
        <p:spPr>
          <a:xfrm>
            <a:off x="371475" y="1108659"/>
            <a:ext cx="3514725" cy="5155615"/>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idx="15"/>
          </p:nvPr>
        </p:nvSpPr>
        <p:spPr>
          <a:xfrm>
            <a:off x="4337844" y="1108659"/>
            <a:ext cx="3514725" cy="5155615"/>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4"/>
          </p:nvPr>
        </p:nvSpPr>
        <p:spPr>
          <a:xfrm>
            <a:off x="8304213" y="1108659"/>
            <a:ext cx="3514725" cy="5155615"/>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808857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Col Intr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p>
            <a:r>
              <a:rPr lang="en-US" smtClean="0"/>
              <a:t>Silver Institute</a:t>
            </a: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2"/>
          <p:cNvSpPr>
            <a:spLocks noGrp="1"/>
          </p:cNvSpPr>
          <p:nvPr>
            <p:ph idx="1"/>
          </p:nvPr>
        </p:nvSpPr>
        <p:spPr>
          <a:xfrm>
            <a:off x="373063" y="1054848"/>
            <a:ext cx="11445875" cy="9177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3"/>
          </p:nvPr>
        </p:nvSpPr>
        <p:spPr>
          <a:xfrm>
            <a:off x="371475" y="2109326"/>
            <a:ext cx="3514725" cy="4154947"/>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idx="15"/>
          </p:nvPr>
        </p:nvSpPr>
        <p:spPr>
          <a:xfrm>
            <a:off x="4337844" y="2109326"/>
            <a:ext cx="3514725" cy="4154947"/>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4"/>
          </p:nvPr>
        </p:nvSpPr>
        <p:spPr>
          <a:xfrm>
            <a:off x="8304213" y="2109326"/>
            <a:ext cx="3514725" cy="4154947"/>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5089887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A655226-6E4F-8847-85CD-AF95F3D3F39A}"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Silver Institute</a:t>
            </a: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27189365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1a Ink-Sav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449438" y="6200376"/>
            <a:ext cx="5450321" cy="484572"/>
          </a:xfrm>
          <a:prstGeom prst="rect">
            <a:avLst/>
          </a:prstGeom>
        </p:spPr>
      </p:pic>
      <p:sp>
        <p:nvSpPr>
          <p:cNvPr id="2" name="Title 1"/>
          <p:cNvSpPr>
            <a:spLocks noGrp="1"/>
          </p:cNvSpPr>
          <p:nvPr>
            <p:ph type="ctrTitle"/>
          </p:nvPr>
        </p:nvSpPr>
        <p:spPr>
          <a:xfrm>
            <a:off x="373064" y="252621"/>
            <a:ext cx="10291762" cy="1221022"/>
          </a:xfrm>
        </p:spPr>
        <p:txBody>
          <a:bodyPr>
            <a:noAutofit/>
          </a:bodyPr>
          <a:lstStyle>
            <a:lvl1pPr>
              <a:lnSpc>
                <a:spcPct val="100000"/>
              </a:lnSpc>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73063" y="1748584"/>
            <a:ext cx="10291762" cy="1752600"/>
          </a:xfrm>
        </p:spPr>
        <p:txBody>
          <a:bodyPr>
            <a:noAutofit/>
          </a:bodyPr>
          <a:lstStyle>
            <a:lvl1pPr marL="0" indent="0" algn="l">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562916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655226-6E4F-8847-85CD-AF95F3D3F39A}" type="slidenum">
              <a:rPr lang="en-US" smtClean="0"/>
              <a:pPr/>
              <a:t>‹#›</a:t>
            </a:fld>
            <a:endParaRPr lang="en-US"/>
          </a:p>
        </p:txBody>
      </p:sp>
      <p:sp>
        <p:nvSpPr>
          <p:cNvPr id="3" name="Footer Placeholder 2"/>
          <p:cNvSpPr>
            <a:spLocks noGrp="1"/>
          </p:cNvSpPr>
          <p:nvPr>
            <p:ph type="ftr" sz="quarter" idx="11"/>
          </p:nvPr>
        </p:nvSpPr>
        <p:spPr/>
        <p:txBody>
          <a:bodyPr/>
          <a:lstStyle/>
          <a:p>
            <a:r>
              <a:rPr lang="en-US" smtClean="0"/>
              <a:t>Silver Institute</a:t>
            </a:r>
            <a:endParaRPr lang="en-US"/>
          </a:p>
        </p:txBody>
      </p:sp>
    </p:spTree>
    <p:extLst>
      <p:ext uri="{BB962C8B-B14F-4D97-AF65-F5344CB8AC3E}">
        <p14:creationId xmlns:p14="http://schemas.microsoft.com/office/powerpoint/2010/main" xmlns="" val="26382260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721" y="457200"/>
            <a:ext cx="10360501" cy="1143000"/>
          </a:xfrm>
        </p:spPr>
        <p:txBody>
          <a:bodyPr/>
          <a:lstStyle/>
          <a:p>
            <a:r>
              <a:rPr lang="en-US" smtClean="0"/>
              <a:t>Click to edit Master title style</a:t>
            </a:r>
            <a:endParaRPr lang="en-AU"/>
          </a:p>
        </p:txBody>
      </p:sp>
      <p:sp>
        <p:nvSpPr>
          <p:cNvPr id="3" name="Chart Placeholder 2"/>
          <p:cNvSpPr>
            <a:spLocks noGrp="1"/>
          </p:cNvSpPr>
          <p:nvPr>
            <p:ph type="chart" idx="1"/>
          </p:nvPr>
        </p:nvSpPr>
        <p:spPr>
          <a:xfrm>
            <a:off x="914162" y="1981200"/>
            <a:ext cx="10360501" cy="4114800"/>
          </a:xfrm>
        </p:spPr>
        <p:txBody>
          <a:bodyPr/>
          <a:lstStyle/>
          <a:p>
            <a:pPr lvl="0"/>
            <a:endParaRPr lang="en-AU" noProof="0" dirty="0" smtClean="0"/>
          </a:p>
        </p:txBody>
      </p:sp>
    </p:spTree>
    <p:extLst>
      <p:ext uri="{BB962C8B-B14F-4D97-AF65-F5344CB8AC3E}">
        <p14:creationId xmlns="" xmlns:p14="http://schemas.microsoft.com/office/powerpoint/2010/main" val="85199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Horizont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449438" y="6200376"/>
            <a:ext cx="5450321" cy="484572"/>
          </a:xfrm>
          <a:prstGeom prst="rect">
            <a:avLst/>
          </a:prstGeom>
        </p:spPr>
      </p:pic>
      <p:sp>
        <p:nvSpPr>
          <p:cNvPr id="6" name="Picture Placeholder 5"/>
          <p:cNvSpPr>
            <a:spLocks noGrp="1"/>
          </p:cNvSpPr>
          <p:nvPr>
            <p:ph type="pic" sz="quarter" idx="10" hasCustomPrompt="1"/>
          </p:nvPr>
        </p:nvSpPr>
        <p:spPr>
          <a:xfrm>
            <a:off x="0" y="0"/>
            <a:ext cx="12188825" cy="3651250"/>
          </a:xfrm>
          <a:solidFill>
            <a:schemeClr val="bg2"/>
          </a:solidFill>
        </p:spPr>
        <p:txBody>
          <a:bodyPr/>
          <a:lstStyle>
            <a:lvl1pPr>
              <a:defRPr baseline="0">
                <a:solidFill>
                  <a:schemeClr val="accent4"/>
                </a:solidFill>
              </a:defRPr>
            </a:lvl1pPr>
          </a:lstStyle>
          <a:p>
            <a:r>
              <a:rPr lang="en-US" dirty="0" smtClean="0"/>
              <a:t>Picture here. Place photo credit on top of picture.</a:t>
            </a:r>
            <a:endParaRPr lang="en-US" dirty="0"/>
          </a:p>
        </p:txBody>
      </p:sp>
      <p:sp>
        <p:nvSpPr>
          <p:cNvPr id="2" name="Title 1"/>
          <p:cNvSpPr>
            <a:spLocks noGrp="1"/>
          </p:cNvSpPr>
          <p:nvPr>
            <p:ph type="ctrTitle" hasCustomPrompt="1"/>
          </p:nvPr>
        </p:nvSpPr>
        <p:spPr>
          <a:xfrm>
            <a:off x="373064" y="3874000"/>
            <a:ext cx="10291762" cy="1221022"/>
          </a:xfrm>
        </p:spPr>
        <p:txBody>
          <a:bodyPr>
            <a:noAutofit/>
          </a:bodyPr>
          <a:lstStyle>
            <a:lvl1pPr>
              <a:lnSpc>
                <a:spcPct val="100000"/>
              </a:lnSpc>
              <a:defRPr sz="3600">
                <a:solidFill>
                  <a:schemeClr val="tx2"/>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373063" y="5253540"/>
            <a:ext cx="5553775" cy="1007560"/>
          </a:xfrm>
        </p:spPr>
        <p:txBody>
          <a:bodyPr>
            <a:noAutofit/>
          </a:bodyPr>
          <a:lstStyle>
            <a:lvl1pPr marL="0" indent="0" algn="l">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38298199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3 Vertic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449438" y="6200376"/>
            <a:ext cx="5450321" cy="484572"/>
          </a:xfrm>
          <a:prstGeom prst="rect">
            <a:avLst/>
          </a:prstGeom>
        </p:spPr>
      </p:pic>
      <p:sp>
        <p:nvSpPr>
          <p:cNvPr id="6" name="Picture Placeholder 5"/>
          <p:cNvSpPr>
            <a:spLocks noGrp="1"/>
          </p:cNvSpPr>
          <p:nvPr>
            <p:ph type="pic" sz="quarter" idx="10" hasCustomPrompt="1"/>
          </p:nvPr>
        </p:nvSpPr>
        <p:spPr>
          <a:xfrm>
            <a:off x="1" y="0"/>
            <a:ext cx="6094412" cy="6858000"/>
          </a:xfrm>
          <a:solidFill>
            <a:schemeClr val="bg2"/>
          </a:solidFill>
        </p:spPr>
        <p:txBody>
          <a:bodyPr anchor="ctr"/>
          <a:lstStyle>
            <a:lvl1pPr algn="ctr">
              <a:defRPr baseline="0">
                <a:solidFill>
                  <a:schemeClr val="accent4"/>
                </a:solidFill>
              </a:defRPr>
            </a:lvl1pPr>
          </a:lstStyle>
          <a:p>
            <a:r>
              <a:rPr lang="en-US" dirty="0" smtClean="0"/>
              <a:t>Picture here. Place photo credit </a:t>
            </a:r>
            <a:br>
              <a:rPr lang="en-US" dirty="0" smtClean="0"/>
            </a:br>
            <a:r>
              <a:rPr lang="en-US" dirty="0" smtClean="0"/>
              <a:t>on top of picture.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2" name="Title 1"/>
          <p:cNvSpPr>
            <a:spLocks noGrp="1"/>
          </p:cNvSpPr>
          <p:nvPr>
            <p:ph type="ctrTitle"/>
          </p:nvPr>
        </p:nvSpPr>
        <p:spPr>
          <a:xfrm>
            <a:off x="6465886" y="250824"/>
            <a:ext cx="5353052" cy="1743075"/>
          </a:xfrm>
        </p:spPr>
        <p:txBody>
          <a:bodyPr>
            <a:noAutofit/>
          </a:bodyPr>
          <a:lstStyle>
            <a:lvl1pPr>
              <a:lnSpc>
                <a:spcPct val="100000"/>
              </a:lnSpc>
              <a:defRPr sz="3600"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65887" y="2243640"/>
            <a:ext cx="5353052" cy="1007560"/>
          </a:xfrm>
        </p:spPr>
        <p:txBody>
          <a:bodyPr>
            <a:noAutofit/>
          </a:bodyPr>
          <a:lstStyle>
            <a:lvl1pPr marL="0" indent="0" algn="l">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28219699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p>
            <a:r>
              <a:rPr lang="en-US" smtClean="0"/>
              <a:t>Silver Institute</a:t>
            </a:r>
            <a:endParaRPr lang="en-US"/>
          </a:p>
        </p:txBody>
      </p:sp>
      <p:sp>
        <p:nvSpPr>
          <p:cNvPr id="2" name="Title 1"/>
          <p:cNvSpPr>
            <a:spLocks noGrp="1"/>
          </p:cNvSpPr>
          <p:nvPr>
            <p:ph type="title"/>
          </p:nvPr>
        </p:nvSpPr>
        <p:spPr>
          <a:xfrm>
            <a:off x="373064" y="288088"/>
            <a:ext cx="10291762" cy="428678"/>
          </a:xfrm>
          <a:ln>
            <a:noFill/>
          </a:ln>
        </p:spPr>
        <p:txBody>
          <a:bodyPr/>
          <a:lstStyle/>
          <a:p>
            <a:r>
              <a:rPr lang="en-US" smtClean="0"/>
              <a:t>Click to edit Master title style</a:t>
            </a:r>
            <a:endParaRPr lang="en-US" dirty="0"/>
          </a:p>
        </p:txBody>
      </p:sp>
      <p:sp>
        <p:nvSpPr>
          <p:cNvPr id="3" name="Content Placeholder 2"/>
          <p:cNvSpPr>
            <a:spLocks noGrp="1"/>
          </p:cNvSpPr>
          <p:nvPr>
            <p:ph idx="1"/>
          </p:nvPr>
        </p:nvSpPr>
        <p:spPr>
          <a:xfrm>
            <a:off x="373064" y="1054849"/>
            <a:ext cx="10291762" cy="5212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940544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ubhea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p>
            <a:r>
              <a:rPr lang="en-US" smtClean="0"/>
              <a:t>Silver Institute</a:t>
            </a:r>
            <a:endParaRPr lang="en-US"/>
          </a:p>
        </p:txBody>
      </p:sp>
      <p:sp>
        <p:nvSpPr>
          <p:cNvPr id="2" name="Title 1"/>
          <p:cNvSpPr>
            <a:spLocks noGrp="1"/>
          </p:cNvSpPr>
          <p:nvPr>
            <p:ph type="title"/>
          </p:nvPr>
        </p:nvSpPr>
        <p:spPr>
          <a:xfrm>
            <a:off x="373064" y="288088"/>
            <a:ext cx="10291762" cy="42867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371476" y="723900"/>
            <a:ext cx="10293350"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idx="1"/>
          </p:nvPr>
        </p:nvSpPr>
        <p:spPr>
          <a:xfrm>
            <a:off x="373064" y="1397000"/>
            <a:ext cx="10291762" cy="4870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65019344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924" userDrawn="1">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p>
            <a:r>
              <a:rPr lang="en-US" smtClean="0"/>
              <a:t>Silver Institute</a:t>
            </a:r>
            <a:endParaRPr lang="en-US"/>
          </a:p>
        </p:txBody>
      </p:sp>
      <p:sp>
        <p:nvSpPr>
          <p:cNvPr id="2" name="Title 1"/>
          <p:cNvSpPr>
            <a:spLocks noGrp="1"/>
          </p:cNvSpPr>
          <p:nvPr>
            <p:ph type="title"/>
          </p:nvPr>
        </p:nvSpPr>
        <p:spPr>
          <a:xfrm>
            <a:off x="373064" y="288088"/>
            <a:ext cx="10291762" cy="42867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73064" y="1054849"/>
            <a:ext cx="10291762" cy="5212080"/>
          </a:xfrm>
        </p:spPr>
        <p:txBody>
          <a:bodyPr/>
          <a:lstStyle>
            <a:lvl1pPr marL="914400" indent="-914400">
              <a:spcAft>
                <a:spcPts val="800"/>
              </a:spcAft>
              <a:tabLst>
                <a:tab pos="914400" algn="l"/>
              </a:tabLst>
              <a:defRPr sz="2000"/>
            </a:lvl1pPr>
            <a:lvl2pPr marL="1141413" indent="-227013">
              <a:buFont typeface="Lucida Grande"/>
              <a:buChar char="–"/>
              <a:defRPr sz="1800"/>
            </a:lvl2pPr>
            <a:lvl3pPr marL="1366838" indent="-225425">
              <a:buFont typeface="Arial"/>
              <a:buChar char="•"/>
              <a:defRPr sz="1600"/>
            </a:lvl3pPr>
            <a:lvl4pPr marL="1600200" indent="-228600">
              <a:buFont typeface="Lucida Grande"/>
              <a:buChar char="–"/>
              <a:defRPr sz="1400"/>
            </a:lvl4pPr>
            <a:lvl5pPr marL="1828800" indent="-225425">
              <a:buFont typeface="Arial"/>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7783865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1">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0218656" y="6440585"/>
            <a:ext cx="1653699" cy="317013"/>
          </a:xfrm>
          <a:prstGeom prst="rect">
            <a:avLst/>
          </a:prstGeom>
        </p:spPr>
      </p:pic>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Silver Institute</a:t>
            </a:r>
            <a:endParaRPr lang="en-US"/>
          </a:p>
        </p:txBody>
      </p:sp>
      <p:sp>
        <p:nvSpPr>
          <p:cNvPr id="2" name="Title 1"/>
          <p:cNvSpPr>
            <a:spLocks noGrp="1"/>
          </p:cNvSpPr>
          <p:nvPr>
            <p:ph type="title"/>
          </p:nvPr>
        </p:nvSpPr>
        <p:spPr>
          <a:xfrm>
            <a:off x="369888" y="1833345"/>
            <a:ext cx="10293350" cy="1692275"/>
          </a:xfrm>
        </p:spPr>
        <p:txBody>
          <a:bodyPr anchor="t">
            <a:noAutofit/>
          </a:bodyPr>
          <a:lstStyle>
            <a:lvl1pPr algn="l">
              <a:defRPr sz="3600" b="0" i="0" cap="none">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17058359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xmlns="">
        <p15:guide id="1" orient="horz" pos="1223" userDrawn="1">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a Ink-Saving">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Silver Institute</a:t>
            </a:r>
            <a:endParaRPr lang="en-US"/>
          </a:p>
        </p:txBody>
      </p:sp>
      <p:sp>
        <p:nvSpPr>
          <p:cNvPr id="2" name="Title 1"/>
          <p:cNvSpPr>
            <a:spLocks noGrp="1"/>
          </p:cNvSpPr>
          <p:nvPr>
            <p:ph type="title"/>
          </p:nvPr>
        </p:nvSpPr>
        <p:spPr>
          <a:xfrm>
            <a:off x="371476" y="1828800"/>
            <a:ext cx="10293350" cy="1692275"/>
          </a:xfrm>
        </p:spPr>
        <p:txBody>
          <a:bodyPr anchor="t">
            <a:noAutofit/>
          </a:bodyPr>
          <a:lstStyle>
            <a:lvl1pPr algn="l">
              <a:defRPr sz="3600" b="0" i="0" cap="none">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18059948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xmlns="">
        <p15:guide id="1" orient="horz" pos="1221" userDrawn="1">
          <p15:clr>
            <a:srgbClr val="C35E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73063" y="6553201"/>
            <a:ext cx="386695" cy="304800"/>
          </a:xfrm>
          <a:prstGeom prst="rect">
            <a:avLst/>
          </a:prstGeom>
        </p:spPr>
        <p:txBody>
          <a:bodyPr vert="horz" lIns="0" tIns="0" rIns="0" bIns="0" rtlCol="0" anchor="t" anchorCtr="0"/>
          <a:lstStyle>
            <a:lvl1pPr algn="l">
              <a:defRPr sz="1000">
                <a:solidFill>
                  <a:schemeClr val="accent6"/>
                </a:solidFill>
              </a:defRPr>
            </a:lvl1pPr>
          </a:lstStyle>
          <a:p>
            <a:fld id="{0A655226-6E4F-8847-85CD-AF95F3D3F39A}" type="slidenum">
              <a:rPr lang="en-US" smtClean="0"/>
              <a:pPr/>
              <a:t>‹#›</a:t>
            </a:fld>
            <a:endParaRPr lang="en-US" dirty="0"/>
          </a:p>
        </p:txBody>
      </p:sp>
      <p:sp>
        <p:nvSpPr>
          <p:cNvPr id="5" name="Footer Placeholder 4"/>
          <p:cNvSpPr>
            <a:spLocks noGrp="1"/>
          </p:cNvSpPr>
          <p:nvPr>
            <p:ph type="ftr" sz="quarter" idx="3"/>
          </p:nvPr>
        </p:nvSpPr>
        <p:spPr>
          <a:xfrm>
            <a:off x="771525" y="6553201"/>
            <a:ext cx="5321300" cy="304799"/>
          </a:xfrm>
          <a:prstGeom prst="rect">
            <a:avLst/>
          </a:prstGeom>
        </p:spPr>
        <p:txBody>
          <a:bodyPr vert="horz" lIns="0" tIns="0" rIns="0" bIns="0" rtlCol="0" anchor="t" anchorCtr="0"/>
          <a:lstStyle>
            <a:lvl1pPr algn="l">
              <a:defRPr sz="1000">
                <a:solidFill>
                  <a:schemeClr val="accent6"/>
                </a:solidFill>
              </a:defRPr>
            </a:lvl1pPr>
          </a:lstStyle>
          <a:p>
            <a:r>
              <a:rPr lang="en-US" smtClean="0"/>
              <a:t>Silver Institute</a:t>
            </a:r>
            <a:endParaRPr lang="en-US" dirty="0"/>
          </a:p>
        </p:txBody>
      </p:sp>
      <p:pic>
        <p:nvPicPr>
          <p:cNvPr id="4" name="Picture 3"/>
          <p:cNvPicPr>
            <a:picLocks noChangeAspect="1"/>
          </p:cNvPicPr>
          <p:nvPr/>
        </p:nvPicPr>
        <p:blipFill>
          <a:blip r:embed="rId23">
            <a:extLst>
              <a:ext uri="{28A0092B-C50C-407E-A947-70E740481C1C}">
                <a14:useLocalDpi xmlns:a14="http://schemas.microsoft.com/office/drawing/2010/main" xmlns="" val="0"/>
              </a:ext>
            </a:extLst>
          </a:blip>
          <a:stretch>
            <a:fillRect/>
          </a:stretch>
        </p:blipFill>
        <p:spPr>
          <a:xfrm>
            <a:off x="10215958" y="6441989"/>
            <a:ext cx="1659825" cy="318187"/>
          </a:xfrm>
          <a:prstGeom prst="rect">
            <a:avLst/>
          </a:prstGeom>
        </p:spPr>
      </p:pic>
      <p:sp>
        <p:nvSpPr>
          <p:cNvPr id="2" name="Title Placeholder 1"/>
          <p:cNvSpPr>
            <a:spLocks noGrp="1"/>
          </p:cNvSpPr>
          <p:nvPr>
            <p:ph type="title"/>
          </p:nvPr>
        </p:nvSpPr>
        <p:spPr>
          <a:xfrm>
            <a:off x="373063" y="288088"/>
            <a:ext cx="11445875" cy="428678"/>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73063" y="1054849"/>
            <a:ext cx="10287000" cy="5212080"/>
          </a:xfrm>
          <a:prstGeom prst="rect">
            <a:avLst/>
          </a:prstGeom>
        </p:spPr>
        <p:txBody>
          <a:bodyPr vert="horz" lIns="0" tIns="0" rIns="0" bIns="0" rtlCol="0">
            <a:normAutofit/>
          </a:body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endParaRPr lang="en-US" dirty="0"/>
          </a:p>
        </p:txBody>
      </p:sp>
    </p:spTree>
    <p:extLst>
      <p:ext uri="{BB962C8B-B14F-4D97-AF65-F5344CB8AC3E}">
        <p14:creationId xmlns:p14="http://schemas.microsoft.com/office/powerpoint/2010/main" xmlns="" val="981165124"/>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0" r:id="rId3"/>
    <p:sldLayoutId id="2147483661" r:id="rId4"/>
    <p:sldLayoutId id="2147483650" r:id="rId5"/>
    <p:sldLayoutId id="2147483662" r:id="rId6"/>
    <p:sldLayoutId id="2147483670" r:id="rId7"/>
    <p:sldLayoutId id="2147483651" r:id="rId8"/>
    <p:sldLayoutId id="2147483672" r:id="rId9"/>
    <p:sldLayoutId id="2147483665" r:id="rId10"/>
    <p:sldLayoutId id="2147483673" r:id="rId11"/>
    <p:sldLayoutId id="2147483675" r:id="rId12"/>
    <p:sldLayoutId id="2147483663" r:id="rId13"/>
    <p:sldLayoutId id="2147483664" r:id="rId14"/>
    <p:sldLayoutId id="2147483666" r:id="rId15"/>
    <p:sldLayoutId id="2147483667" r:id="rId16"/>
    <p:sldLayoutId id="2147483668" r:id="rId17"/>
    <p:sldLayoutId id="2147483669" r:id="rId18"/>
    <p:sldLayoutId id="2147483654" r:id="rId19"/>
    <p:sldLayoutId id="2147483655" r:id="rId20"/>
    <p:sldLayoutId id="2147483676" r:id="rId21"/>
  </p:sldLayoutIdLst>
  <p:timing>
    <p:tnLst>
      <p:par>
        <p:cTn id="1" dur="indefinite" restart="never" nodeType="tmRoot"/>
      </p:par>
    </p:tnLst>
  </p:timing>
  <p:hf hdr="0" dt="0"/>
  <p:txStyles>
    <p:titleStyle>
      <a:lvl1pPr algn="l" defTabSz="457200" rtl="0" eaLnBrk="1" latinLnBrk="0" hangingPunct="1">
        <a:lnSpc>
          <a:spcPct val="100000"/>
        </a:lnSpc>
        <a:spcBef>
          <a:spcPct val="0"/>
        </a:spcBef>
        <a:buNone/>
        <a:defRPr sz="2400" kern="1200">
          <a:solidFill>
            <a:schemeClr val="tx2"/>
          </a:solidFill>
          <a:latin typeface="+mj-lt"/>
          <a:ea typeface="+mj-ea"/>
          <a:cs typeface="+mj-cs"/>
        </a:defRPr>
      </a:lvl1pPr>
    </p:titleStyle>
    <p:bodyStyle>
      <a:lvl1pPr marL="0" indent="0" algn="l" defTabSz="457200" rtl="0" eaLnBrk="1" latinLnBrk="0" hangingPunct="1">
        <a:lnSpc>
          <a:spcPct val="100000"/>
        </a:lnSpc>
        <a:spcBef>
          <a:spcPts val="0"/>
        </a:spcBef>
        <a:spcAft>
          <a:spcPts val="1000"/>
        </a:spcAft>
        <a:buFontTx/>
        <a:buNone/>
        <a:defRPr sz="2200" kern="1200" baseline="0">
          <a:solidFill>
            <a:schemeClr val="tx1"/>
          </a:solidFill>
          <a:latin typeface="+mn-lt"/>
          <a:ea typeface="+mn-ea"/>
          <a:cs typeface="+mn-cs"/>
        </a:defRPr>
      </a:lvl1pPr>
      <a:lvl2pPr marL="227013" indent="-227013" algn="l" defTabSz="457200" rtl="0" eaLnBrk="1" latinLnBrk="0" hangingPunct="1">
        <a:lnSpc>
          <a:spcPct val="100000"/>
        </a:lnSpc>
        <a:spcBef>
          <a:spcPts val="0"/>
        </a:spcBef>
        <a:spcAft>
          <a:spcPts val="800"/>
        </a:spcAft>
        <a:buClr>
          <a:schemeClr val="tx2"/>
        </a:buClr>
        <a:buFont typeface="Arial"/>
        <a:buChar char="•"/>
        <a:defRPr sz="2000" kern="1200">
          <a:solidFill>
            <a:schemeClr val="tx1"/>
          </a:solidFill>
          <a:latin typeface="+mn-lt"/>
          <a:ea typeface="+mn-ea"/>
          <a:cs typeface="+mn-cs"/>
        </a:defRPr>
      </a:lvl2pPr>
      <a:lvl3pPr marL="457200" indent="-225425" algn="l" defTabSz="457200" rtl="0" eaLnBrk="1" latinLnBrk="0" hangingPunct="1">
        <a:lnSpc>
          <a:spcPct val="100000"/>
        </a:lnSpc>
        <a:spcBef>
          <a:spcPts val="0"/>
        </a:spcBef>
        <a:spcAft>
          <a:spcPts val="600"/>
        </a:spcAft>
        <a:buClr>
          <a:schemeClr val="tx2"/>
        </a:buClr>
        <a:buFont typeface="Lucida Grande"/>
        <a:buChar char="–"/>
        <a:defRPr sz="1800" kern="1200">
          <a:solidFill>
            <a:schemeClr val="tx1"/>
          </a:solidFill>
          <a:latin typeface="+mn-lt"/>
          <a:ea typeface="+mn-ea"/>
          <a:cs typeface="+mn-cs"/>
        </a:defRPr>
      </a:lvl3pPr>
      <a:lvl4pPr marL="685800" indent="-228600" algn="l" defTabSz="457200" rtl="0" eaLnBrk="1" latinLnBrk="0" hangingPunct="1">
        <a:lnSpc>
          <a:spcPct val="100000"/>
        </a:lnSpc>
        <a:spcBef>
          <a:spcPts val="0"/>
        </a:spcBef>
        <a:spcAft>
          <a:spcPts val="600"/>
        </a:spcAft>
        <a:buClr>
          <a:schemeClr val="tx2"/>
        </a:buClr>
        <a:buFont typeface="Arial"/>
        <a:buChar char="•"/>
        <a:defRPr sz="1600" kern="1200">
          <a:solidFill>
            <a:schemeClr val="tx1"/>
          </a:solidFill>
          <a:latin typeface="+mn-lt"/>
          <a:ea typeface="+mn-ea"/>
          <a:cs typeface="+mn-cs"/>
        </a:defRPr>
      </a:lvl4pPr>
      <a:lvl5pPr marL="917575" indent="-225425" algn="l" defTabSz="457200" rtl="0" eaLnBrk="1" latinLnBrk="0" hangingPunct="1">
        <a:lnSpc>
          <a:spcPct val="100000"/>
        </a:lnSpc>
        <a:spcBef>
          <a:spcPts val="0"/>
        </a:spcBef>
        <a:spcAft>
          <a:spcPts val="600"/>
        </a:spcAft>
        <a:buClr>
          <a:schemeClr val="tx2"/>
        </a:buClr>
        <a:buFont typeface="Arial"/>
        <a:buChar char="–"/>
        <a:defRPr sz="1400" kern="1200">
          <a:solidFill>
            <a:schemeClr val="tx1"/>
          </a:solidFill>
          <a:latin typeface="+mn-lt"/>
          <a:ea typeface="+mn-ea"/>
          <a:cs typeface="+mn-cs"/>
        </a:defRPr>
      </a:lvl5pPr>
      <a:lvl6pPr marL="1081088" indent="-163513" algn="l" defTabSz="457200" rtl="0" eaLnBrk="1" latinLnBrk="0" hangingPunct="1">
        <a:lnSpc>
          <a:spcPct val="100000"/>
        </a:lnSpc>
        <a:spcBef>
          <a:spcPts val="0"/>
        </a:spcBef>
        <a:spcAft>
          <a:spcPts val="400"/>
        </a:spcAft>
        <a:buClr>
          <a:schemeClr val="tx2"/>
        </a:buClr>
        <a:buFont typeface="Arial"/>
        <a:buChar char="•"/>
        <a:defRPr sz="1200" kern="1200">
          <a:solidFill>
            <a:schemeClr val="tx1"/>
          </a:solidFill>
          <a:latin typeface="+mn-lt"/>
          <a:ea typeface="+mn-ea"/>
          <a:cs typeface="+mn-cs"/>
        </a:defRPr>
      </a:lvl6pPr>
      <a:lvl7pPr marL="1243584" indent="-164592" algn="l" defTabSz="457200" rtl="0" eaLnBrk="1" latinLnBrk="0" hangingPunct="1">
        <a:lnSpc>
          <a:spcPct val="100000"/>
        </a:lnSpc>
        <a:spcBef>
          <a:spcPts val="0"/>
        </a:spcBef>
        <a:spcAft>
          <a:spcPts val="400"/>
        </a:spcAft>
        <a:buClr>
          <a:schemeClr val="tx2"/>
        </a:buClr>
        <a:buFont typeface="Lucida Grande"/>
        <a:buChar char="–"/>
        <a:defRPr sz="1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888" userDrawn="1">
          <p15:clr>
            <a:srgbClr val="5ACBF0"/>
          </p15:clr>
        </p15:guide>
        <p15:guide id="3" orient="horz" pos="228" userDrawn="1">
          <p15:clr>
            <a:srgbClr val="5ACBF0"/>
          </p15:clr>
        </p15:guide>
        <p15:guide id="4" orient="horz" pos="707" userDrawn="1">
          <p15:clr>
            <a:srgbClr val="5ACBF0"/>
          </p15:clr>
        </p15:guide>
        <p15:guide id="5" pos="7445" userDrawn="1">
          <p15:clr>
            <a:srgbClr val="5ACBF0"/>
          </p15:clr>
        </p15:guide>
        <p15:guide id="6" pos="233" userDrawn="1">
          <p15:clr>
            <a:srgbClr val="5ACBF0"/>
          </p15:clr>
        </p15:guide>
        <p15:guide id="8" pos="6718" userDrawn="1">
          <p15:clr>
            <a:srgbClr val="5ACBF0"/>
          </p15:clr>
        </p15:guide>
        <p15:guide id="9" orient="horz" pos="4206"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chart" Target="../charts/chart6.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655226-6E4F-8847-85CD-AF95F3D3F39A}" type="slidenum">
              <a:rPr lang="en-US" smtClean="0"/>
              <a:pPr/>
              <a:t>1</a:t>
            </a:fld>
            <a:endParaRPr lang="en-US"/>
          </a:p>
        </p:txBody>
      </p:sp>
      <p:sp>
        <p:nvSpPr>
          <p:cNvPr id="2" name="Title 1"/>
          <p:cNvSpPr>
            <a:spLocks noGrp="1"/>
          </p:cNvSpPr>
          <p:nvPr>
            <p:ph type="title"/>
          </p:nvPr>
        </p:nvSpPr>
        <p:spPr/>
        <p:txBody>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sz="2400" dirty="0" smtClean="0">
                <a:latin typeface="Arial" pitchFamily="34" charset="0"/>
                <a:cs typeface="Arial" pitchFamily="34" charset="0"/>
              </a:rPr>
              <a:t>August 2018</a:t>
            </a:r>
            <a:r>
              <a:rPr lang="en-US" sz="3200" dirty="0" smtClean="0">
                <a:latin typeface="Arial" pitchFamily="34" charset="0"/>
                <a:cs typeface="Arial" pitchFamily="34" charset="0"/>
              </a:rPr>
              <a:t/>
            </a:r>
            <a:br>
              <a:rPr lang="en-US" sz="3200" dirty="0" smtClean="0">
                <a:latin typeface="Arial" pitchFamily="34" charset="0"/>
                <a:cs typeface="Arial" pitchFamily="34" charset="0"/>
              </a:rPr>
            </a:br>
            <a:r>
              <a:rPr lang="en-US" sz="3200" dirty="0" smtClean="0">
                <a:latin typeface="Arial" pitchFamily="34" charset="0"/>
                <a:cs typeface="Arial" pitchFamily="34" charset="0"/>
              </a:rPr>
              <a:t/>
            </a:r>
            <a:br>
              <a:rPr lang="en-US" sz="3200" dirty="0" smtClean="0">
                <a:latin typeface="Arial" pitchFamily="34" charset="0"/>
                <a:cs typeface="Arial" pitchFamily="34" charset="0"/>
              </a:rPr>
            </a:br>
            <a:r>
              <a:rPr lang="en-US" sz="2800" dirty="0" smtClean="0">
                <a:latin typeface="Arial" pitchFamily="34" charset="0"/>
                <a:cs typeface="Arial" pitchFamily="34" charset="0"/>
              </a:rPr>
              <a:t>Cameron Alexander, Director Metals Demand Asia, GFMS</a:t>
            </a:r>
          </a:p>
        </p:txBody>
      </p:sp>
      <p:pic>
        <p:nvPicPr>
          <p:cNvPr id="1026" name="Picture 2"/>
          <p:cNvPicPr>
            <a:picLocks noChangeAspect="1" noChangeArrowheads="1"/>
          </p:cNvPicPr>
          <p:nvPr/>
        </p:nvPicPr>
        <p:blipFill>
          <a:blip r:embed="rId3"/>
          <a:srcRect/>
          <a:stretch>
            <a:fillRect/>
          </a:stretch>
        </p:blipFill>
        <p:spPr bwMode="auto">
          <a:xfrm>
            <a:off x="0" y="0"/>
            <a:ext cx="12188824" cy="3753134"/>
          </a:xfrm>
          <a:prstGeom prst="rect">
            <a:avLst/>
          </a:prstGeom>
          <a:noFill/>
          <a:ln w="9525">
            <a:noFill/>
            <a:miter lim="800000"/>
            <a:headEnd/>
            <a:tailEnd/>
          </a:ln>
          <a:effectLst/>
        </p:spPr>
      </p:pic>
    </p:spTree>
    <p:extLst>
      <p:ext uri="{BB962C8B-B14F-4D97-AF65-F5344CB8AC3E}">
        <p14:creationId xmlns:p14="http://schemas.microsoft.com/office/powerpoint/2010/main" xmlns="" val="2013293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655226-6E4F-8847-85CD-AF95F3D3F39A}" type="slidenum">
              <a:rPr lang="en-US" smtClean="0"/>
              <a:pPr/>
              <a:t>10</a:t>
            </a:fld>
            <a:endParaRPr lang="en-US"/>
          </a:p>
        </p:txBody>
      </p:sp>
      <p:sp>
        <p:nvSpPr>
          <p:cNvPr id="3" name="Footer Placeholder 2"/>
          <p:cNvSpPr>
            <a:spLocks noGrp="1"/>
          </p:cNvSpPr>
          <p:nvPr>
            <p:ph type="ftr" sz="quarter" idx="11"/>
          </p:nvPr>
        </p:nvSpPr>
        <p:spPr/>
        <p:txBody>
          <a:bodyPr/>
          <a:lstStyle/>
          <a:p>
            <a:r>
              <a:rPr lang="en-US" dirty="0" smtClean="0"/>
              <a:t>Thomson Reuters, GFMS / Silver Institute</a:t>
            </a:r>
            <a:endParaRPr lang="en-US" dirty="0"/>
          </a:p>
        </p:txBody>
      </p:sp>
      <p:sp>
        <p:nvSpPr>
          <p:cNvPr id="4" name="Title 3"/>
          <p:cNvSpPr>
            <a:spLocks noGrp="1"/>
          </p:cNvSpPr>
          <p:nvPr>
            <p:ph type="title"/>
          </p:nvPr>
        </p:nvSpPr>
        <p:spPr/>
        <p:txBody>
          <a:bodyPr/>
          <a:lstStyle/>
          <a:p>
            <a:r>
              <a:rPr lang="en-GB" dirty="0" smtClean="0"/>
              <a:t>LONG TERM GOLD/SILVER RATIO</a:t>
            </a:r>
            <a:endParaRPr lang="en-US" dirty="0"/>
          </a:p>
        </p:txBody>
      </p:sp>
      <p:pic>
        <p:nvPicPr>
          <p:cNvPr id="6" name="Picture 5"/>
          <p:cNvPicPr>
            <a:picLocks noChangeAspect="1"/>
          </p:cNvPicPr>
          <p:nvPr/>
        </p:nvPicPr>
        <p:blipFill>
          <a:blip r:embed="rId3"/>
          <a:stretch>
            <a:fillRect/>
          </a:stretch>
        </p:blipFill>
        <p:spPr>
          <a:xfrm>
            <a:off x="1723319" y="770520"/>
            <a:ext cx="7691615" cy="5728927"/>
          </a:xfrm>
          <a:prstGeom prst="rect">
            <a:avLst/>
          </a:prstGeom>
        </p:spPr>
      </p:pic>
    </p:spTree>
    <p:extLst>
      <p:ext uri="{BB962C8B-B14F-4D97-AF65-F5344CB8AC3E}">
        <p14:creationId xmlns:p14="http://schemas.microsoft.com/office/powerpoint/2010/main" xmlns="" val="2436141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655226-6E4F-8847-85CD-AF95F3D3F39A}" type="slidenum">
              <a:rPr lang="en-US" smtClean="0"/>
              <a:pPr/>
              <a:t>11</a:t>
            </a:fld>
            <a:endParaRPr lang="en-US"/>
          </a:p>
        </p:txBody>
      </p:sp>
      <p:sp>
        <p:nvSpPr>
          <p:cNvPr id="3" name="Footer Placeholder 2"/>
          <p:cNvSpPr>
            <a:spLocks noGrp="1"/>
          </p:cNvSpPr>
          <p:nvPr>
            <p:ph type="ftr" sz="quarter" idx="11"/>
          </p:nvPr>
        </p:nvSpPr>
        <p:spPr/>
        <p:txBody>
          <a:bodyPr/>
          <a:lstStyle/>
          <a:p>
            <a:r>
              <a:rPr lang="en-US" dirty="0" smtClean="0"/>
              <a:t>Thomson Reuters, GFMS / Silver Institute</a:t>
            </a:r>
            <a:endParaRPr lang="en-US" dirty="0"/>
          </a:p>
        </p:txBody>
      </p:sp>
      <p:sp>
        <p:nvSpPr>
          <p:cNvPr id="4" name="Title 3"/>
          <p:cNvSpPr>
            <a:spLocks noGrp="1"/>
          </p:cNvSpPr>
          <p:nvPr>
            <p:ph type="title"/>
          </p:nvPr>
        </p:nvSpPr>
        <p:spPr/>
        <p:txBody>
          <a:bodyPr/>
          <a:lstStyle/>
          <a:p>
            <a:r>
              <a:rPr lang="en-GB" dirty="0" smtClean="0"/>
              <a:t>LONG TERM GOLD &amp; SILVER PRICE</a:t>
            </a:r>
            <a:endParaRPr lang="en-US" dirty="0"/>
          </a:p>
        </p:txBody>
      </p:sp>
      <p:pic>
        <p:nvPicPr>
          <p:cNvPr id="8" name="Picture 7" descr="Au v Ag.png"/>
          <p:cNvPicPr>
            <a:picLocks noChangeAspect="1"/>
          </p:cNvPicPr>
          <p:nvPr/>
        </p:nvPicPr>
        <p:blipFill>
          <a:blip r:embed="rId3"/>
          <a:stretch>
            <a:fillRect/>
          </a:stretch>
        </p:blipFill>
        <p:spPr>
          <a:xfrm>
            <a:off x="450376" y="811116"/>
            <a:ext cx="10733651" cy="5644275"/>
          </a:xfrm>
          <a:prstGeom prst="rect">
            <a:avLst/>
          </a:prstGeom>
        </p:spPr>
      </p:pic>
    </p:spTree>
    <p:extLst>
      <p:ext uri="{BB962C8B-B14F-4D97-AF65-F5344CB8AC3E}">
        <p14:creationId xmlns:p14="http://schemas.microsoft.com/office/powerpoint/2010/main" xmlns="" val="2436141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655226-6E4F-8847-85CD-AF95F3D3F39A}" type="slidenum">
              <a:rPr lang="en-US" smtClean="0"/>
              <a:pPr/>
              <a:t>12</a:t>
            </a:fld>
            <a:endParaRPr lang="en-US"/>
          </a:p>
        </p:txBody>
      </p:sp>
      <p:sp>
        <p:nvSpPr>
          <p:cNvPr id="3" name="Footer Placeholder 2"/>
          <p:cNvSpPr>
            <a:spLocks noGrp="1"/>
          </p:cNvSpPr>
          <p:nvPr>
            <p:ph type="ftr" sz="quarter" idx="11"/>
          </p:nvPr>
        </p:nvSpPr>
        <p:spPr/>
        <p:txBody>
          <a:bodyPr/>
          <a:lstStyle/>
          <a:p>
            <a:r>
              <a:rPr lang="en-US" dirty="0" smtClean="0"/>
              <a:t>Thomson Reuters, GFMS / Silver Institute</a:t>
            </a:r>
            <a:endParaRPr lang="en-US" dirty="0"/>
          </a:p>
        </p:txBody>
      </p:sp>
      <p:sp>
        <p:nvSpPr>
          <p:cNvPr id="4" name="Title 3"/>
          <p:cNvSpPr>
            <a:spLocks noGrp="1"/>
          </p:cNvSpPr>
          <p:nvPr>
            <p:ph type="title"/>
          </p:nvPr>
        </p:nvSpPr>
        <p:spPr/>
        <p:txBody>
          <a:bodyPr/>
          <a:lstStyle/>
          <a:p>
            <a:r>
              <a:rPr lang="en-GB" dirty="0" smtClean="0"/>
              <a:t>LONG TERM SILVER  v S &amp; P 500 INDEX</a:t>
            </a:r>
            <a:endParaRPr lang="en-US" dirty="0"/>
          </a:p>
        </p:txBody>
      </p:sp>
      <p:pic>
        <p:nvPicPr>
          <p:cNvPr id="6" name="Picture 5" descr="silver v S&amp;P.png"/>
          <p:cNvPicPr>
            <a:picLocks noChangeAspect="1"/>
          </p:cNvPicPr>
          <p:nvPr/>
        </p:nvPicPr>
        <p:blipFill>
          <a:blip r:embed="rId3"/>
          <a:stretch>
            <a:fillRect/>
          </a:stretch>
        </p:blipFill>
        <p:spPr>
          <a:xfrm>
            <a:off x="805218" y="772064"/>
            <a:ext cx="10522424" cy="5533202"/>
          </a:xfrm>
          <a:prstGeom prst="rect">
            <a:avLst/>
          </a:prstGeom>
        </p:spPr>
      </p:pic>
    </p:spTree>
    <p:extLst>
      <p:ext uri="{BB962C8B-B14F-4D97-AF65-F5344CB8AC3E}">
        <p14:creationId xmlns:p14="http://schemas.microsoft.com/office/powerpoint/2010/main" xmlns="" val="2436141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21" y="0"/>
            <a:ext cx="10360501" cy="1052736"/>
          </a:xfrm>
        </p:spPr>
        <p:txBody>
          <a:bodyPr/>
          <a:lstStyle/>
          <a:p>
            <a:r>
              <a:rPr lang="en-GB" dirty="0" smtClean="0"/>
              <a:t/>
            </a:r>
            <a:br>
              <a:rPr lang="en-GB" dirty="0" smtClean="0"/>
            </a:br>
            <a:r>
              <a:rPr lang="en-GB" dirty="0" smtClean="0"/>
              <a:t>SILVER PRICE FORECASTS</a:t>
            </a:r>
            <a:r>
              <a:rPr lang="ja-JP" altLang="en-US" smtClean="0"/>
              <a:t>　</a:t>
            </a:r>
            <a:endParaRPr lang="en-AU" dirty="0"/>
          </a:p>
        </p:txBody>
      </p:sp>
      <p:graphicFrame>
        <p:nvGraphicFramePr>
          <p:cNvPr id="10" name="Chart Placeholder 9"/>
          <p:cNvGraphicFramePr>
            <a:graphicFrameLocks noGrp="1"/>
          </p:cNvGraphicFramePr>
          <p:nvPr>
            <p:ph type="chart" idx="1"/>
            <p:extLst>
              <p:ext uri="{D42A27DB-BD31-4B8C-83A1-F6EECF244321}">
                <p14:modId xmlns="" xmlns:p14="http://schemas.microsoft.com/office/powerpoint/2010/main" val="1094105478"/>
              </p:ext>
            </p:extLst>
          </p:nvPr>
        </p:nvGraphicFramePr>
        <p:xfrm>
          <a:off x="911187" y="1772818"/>
          <a:ext cx="10363479" cy="2729569"/>
        </p:xfrm>
        <a:graphic>
          <a:graphicData uri="http://schemas.openxmlformats.org/drawingml/2006/table">
            <a:tbl>
              <a:tblPr/>
              <a:tblGrid>
                <a:gridCol w="1146451"/>
                <a:gridCol w="1308980"/>
                <a:gridCol w="1308980"/>
                <a:gridCol w="1308980"/>
                <a:gridCol w="1308980"/>
                <a:gridCol w="1327036"/>
                <a:gridCol w="1327036"/>
                <a:gridCol w="1327036"/>
              </a:tblGrid>
              <a:tr h="360039">
                <a:tc>
                  <a:txBody>
                    <a:bodyPr/>
                    <a:lstStyle/>
                    <a:p>
                      <a:pPr algn="l" fontAlgn="b"/>
                      <a:r>
                        <a:rPr lang="en-US" sz="2400" b="1" u="none" strike="noStrike" dirty="0" smtClean="0"/>
                        <a:t>Silver</a:t>
                      </a:r>
                      <a:endParaRPr lang="en-US" sz="2400" b="1" i="0" u="none" strike="noStrike" dirty="0">
                        <a:solidFill>
                          <a:srgbClr val="000000"/>
                        </a:solidFill>
                        <a:latin typeface="Calibri"/>
                      </a:endParaRPr>
                    </a:p>
                  </a:txBody>
                  <a:tcPr marL="9024" marR="9024" marT="6770" marB="0" anchor="b">
                    <a:lnL w="12700" cap="flat" cmpd="sng" algn="ctr">
                      <a:solidFill>
                        <a:srgbClr val="E46D0A"/>
                      </a:solidFill>
                      <a:prstDash val="solid"/>
                      <a:round/>
                      <a:headEnd type="none" w="med" len="med"/>
                      <a:tailEnd type="none" w="med" len="med"/>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gridSpan="6">
                  <a:txBody>
                    <a:bodyPr/>
                    <a:lstStyle/>
                    <a:p>
                      <a:pPr algn="l" fontAlgn="b"/>
                      <a:r>
                        <a:rPr lang="en-AU" sz="1600" b="0" i="0" u="none" strike="noStrike" dirty="0">
                          <a:solidFill>
                            <a:schemeClr val="tx1">
                              <a:lumMod val="75000"/>
                            </a:schemeClr>
                          </a:solidFill>
                          <a:latin typeface="Arial"/>
                        </a:rPr>
                        <a:t> </a:t>
                      </a:r>
                    </a:p>
                  </a:txBody>
                  <a:tcPr marL="9024" marR="9024" marT="6770" marB="0" anchor="b">
                    <a:lnL>
                      <a:noFill/>
                    </a:lnL>
                    <a:lnR>
                      <a:noFill/>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l" fontAlgn="b"/>
                      <a:r>
                        <a:rPr lang="en-AU" sz="1600" b="0" i="0" u="none" strike="noStrike">
                          <a:solidFill>
                            <a:schemeClr val="tx1">
                              <a:lumMod val="75000"/>
                            </a:schemeClr>
                          </a:solidFill>
                          <a:latin typeface="Calibri"/>
                        </a:rPr>
                        <a:t> </a:t>
                      </a:r>
                    </a:p>
                  </a:txBody>
                  <a:tcPr marL="9024" marR="9024" marT="6770" marB="0" anchor="b">
                    <a:lnL>
                      <a:noFill/>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r>
              <a:tr h="714557">
                <a:tc>
                  <a:txBody>
                    <a:bodyPr/>
                    <a:lstStyle/>
                    <a:p>
                      <a:pPr algn="ctr" fontAlgn="b"/>
                      <a:r>
                        <a:rPr lang="en-AU" sz="1600" b="0" i="0" u="none" strike="noStrike" dirty="0">
                          <a:solidFill>
                            <a:schemeClr val="tx1">
                              <a:lumMod val="75000"/>
                            </a:schemeClr>
                          </a:solidFill>
                          <a:latin typeface="Arial"/>
                        </a:rPr>
                        <a:t> </a:t>
                      </a:r>
                    </a:p>
                  </a:txBody>
                  <a:tcPr marL="9024" marR="9024" marT="6770" marB="0" anchor="ctr">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ctr" fontAlgn="b"/>
                      <a:r>
                        <a:rPr lang="en-AU" sz="1600" b="0" i="0" u="none" strike="noStrike" dirty="0">
                          <a:solidFill>
                            <a:schemeClr val="tx1">
                              <a:lumMod val="75000"/>
                            </a:schemeClr>
                          </a:solidFill>
                          <a:latin typeface="Arial"/>
                        </a:rPr>
                        <a:t>Q1 </a:t>
                      </a:r>
                      <a:r>
                        <a:rPr lang="en-AU" sz="1600" b="0" i="0" u="none" strike="noStrike" dirty="0" smtClean="0">
                          <a:solidFill>
                            <a:schemeClr val="tx1">
                              <a:lumMod val="75000"/>
                            </a:schemeClr>
                          </a:solidFill>
                          <a:latin typeface="Arial"/>
                        </a:rPr>
                        <a:t>18</a:t>
                      </a:r>
                      <a:endParaRPr lang="en-AU" sz="1600" b="0" i="0" u="none" strike="noStrike" dirty="0">
                        <a:solidFill>
                          <a:schemeClr val="tx1">
                            <a:lumMod val="75000"/>
                          </a:schemeClr>
                        </a:solidFill>
                        <a:latin typeface="Arial"/>
                      </a:endParaRPr>
                    </a:p>
                  </a:txBody>
                  <a:tcPr marL="9024" marR="9024" marT="6770" marB="0" anchor="ctr">
                    <a:lnL w="12700" cap="flat" cmpd="sng" algn="ctr">
                      <a:solidFill>
                        <a:srgbClr val="E46D0A"/>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ctr" fontAlgn="b"/>
                      <a:r>
                        <a:rPr lang="en-AU" sz="1600" b="0" i="0" u="none" strike="noStrike" dirty="0">
                          <a:solidFill>
                            <a:schemeClr val="tx1">
                              <a:lumMod val="75000"/>
                            </a:schemeClr>
                          </a:solidFill>
                          <a:latin typeface="Arial"/>
                        </a:rPr>
                        <a:t>Q2 </a:t>
                      </a:r>
                      <a:r>
                        <a:rPr lang="en-AU" sz="1600" b="0" i="0" u="none" strike="noStrike" dirty="0" smtClean="0">
                          <a:solidFill>
                            <a:schemeClr val="tx1">
                              <a:lumMod val="75000"/>
                            </a:schemeClr>
                          </a:solidFill>
                          <a:latin typeface="Arial"/>
                        </a:rPr>
                        <a:t>18</a:t>
                      </a:r>
                      <a:endParaRPr lang="en-AU" sz="1600" b="0" i="0" u="none" strike="noStrike" dirty="0">
                        <a:solidFill>
                          <a:schemeClr val="tx1">
                            <a:lumMod val="75000"/>
                          </a:schemeClr>
                        </a:solidFill>
                        <a:latin typeface="Arial"/>
                      </a:endParaRPr>
                    </a:p>
                  </a:txBody>
                  <a:tcPr marL="9024" marR="9024" marT="677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ctr" fontAlgn="b"/>
                      <a:r>
                        <a:rPr lang="en-AU" sz="1600" b="0" i="0" u="none" strike="noStrike" dirty="0">
                          <a:solidFill>
                            <a:schemeClr val="tx1">
                              <a:lumMod val="75000"/>
                            </a:schemeClr>
                          </a:solidFill>
                          <a:latin typeface="Arial"/>
                        </a:rPr>
                        <a:t>Q3 </a:t>
                      </a:r>
                      <a:r>
                        <a:rPr lang="en-AU" sz="1600" b="0" i="0" u="none" strike="noStrike" dirty="0" smtClean="0">
                          <a:solidFill>
                            <a:schemeClr val="tx1">
                              <a:lumMod val="75000"/>
                            </a:schemeClr>
                          </a:solidFill>
                          <a:latin typeface="Arial"/>
                        </a:rPr>
                        <a:t>18</a:t>
                      </a:r>
                      <a:endParaRPr lang="en-AU" sz="1600" b="0" i="0" u="none" strike="noStrike" dirty="0">
                        <a:solidFill>
                          <a:schemeClr val="tx1">
                            <a:lumMod val="75000"/>
                          </a:schemeClr>
                        </a:solidFill>
                        <a:latin typeface="Arial"/>
                      </a:endParaRPr>
                    </a:p>
                  </a:txBody>
                  <a:tcPr marL="9024" marR="9024" marT="677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ctr" fontAlgn="b"/>
                      <a:r>
                        <a:rPr lang="en-AU" sz="1600" b="0" i="0" u="none" strike="noStrike" dirty="0">
                          <a:solidFill>
                            <a:schemeClr val="tx1">
                              <a:lumMod val="75000"/>
                            </a:schemeClr>
                          </a:solidFill>
                          <a:latin typeface="Arial"/>
                        </a:rPr>
                        <a:t>Q4 </a:t>
                      </a:r>
                      <a:r>
                        <a:rPr lang="en-AU" sz="1600" b="0" i="0" u="none" strike="noStrike" dirty="0" smtClean="0">
                          <a:solidFill>
                            <a:schemeClr val="tx1">
                              <a:lumMod val="75000"/>
                            </a:schemeClr>
                          </a:solidFill>
                          <a:latin typeface="Arial"/>
                        </a:rPr>
                        <a:t>18</a:t>
                      </a:r>
                      <a:endParaRPr lang="en-AU" sz="1600" b="0" i="0" u="none" strike="noStrike" dirty="0">
                        <a:solidFill>
                          <a:schemeClr val="tx1">
                            <a:lumMod val="75000"/>
                          </a:schemeClr>
                        </a:solidFill>
                        <a:latin typeface="Arial"/>
                      </a:endParaRPr>
                    </a:p>
                  </a:txBody>
                  <a:tcPr marL="9024" marR="9024" marT="677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ctr" fontAlgn="b"/>
                      <a:r>
                        <a:rPr lang="en-AU" sz="1600" b="0" i="0" u="none" strike="noStrike" dirty="0">
                          <a:solidFill>
                            <a:schemeClr val="tx1">
                              <a:lumMod val="75000"/>
                            </a:schemeClr>
                          </a:solidFill>
                          <a:latin typeface="Arial"/>
                        </a:rPr>
                        <a:t>AVG </a:t>
                      </a:r>
                      <a:endParaRPr lang="en-AU" sz="1600" b="0" i="0" u="none" strike="noStrike" dirty="0" smtClean="0">
                        <a:solidFill>
                          <a:schemeClr val="tx1">
                            <a:lumMod val="75000"/>
                          </a:schemeClr>
                        </a:solidFill>
                        <a:latin typeface="Arial"/>
                      </a:endParaRPr>
                    </a:p>
                    <a:p>
                      <a:pPr algn="ctr" fontAlgn="b"/>
                      <a:r>
                        <a:rPr lang="en-AU" sz="1600" b="0" i="0" u="none" strike="noStrike" dirty="0" smtClean="0">
                          <a:solidFill>
                            <a:schemeClr val="tx1">
                              <a:lumMod val="75000"/>
                            </a:schemeClr>
                          </a:solidFill>
                          <a:latin typeface="Arial"/>
                        </a:rPr>
                        <a:t>2018</a:t>
                      </a:r>
                      <a:endParaRPr lang="en-AU" sz="1600" b="0" i="0" u="none" strike="noStrike" dirty="0">
                        <a:solidFill>
                          <a:schemeClr val="tx1">
                            <a:lumMod val="75000"/>
                          </a:schemeClr>
                        </a:solidFill>
                        <a:latin typeface="Arial"/>
                      </a:endParaRPr>
                    </a:p>
                  </a:txBody>
                  <a:tcPr marL="9024" marR="9024" marT="6770" marB="0" anchor="ctr">
                    <a:lnL w="12700" cap="flat" cmpd="sng" algn="ctr">
                      <a:solidFill>
                        <a:srgbClr val="F79646"/>
                      </a:solidFill>
                      <a:prstDash val="solid"/>
                      <a:round/>
                      <a:headEnd type="none" w="med" len="med"/>
                      <a:tailEnd type="none" w="med" len="med"/>
                    </a:lnL>
                    <a:lnR w="635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ctr" fontAlgn="b"/>
                      <a:r>
                        <a:rPr lang="en-AU" sz="1600" b="0" i="0" u="none" strike="noStrike" dirty="0">
                          <a:solidFill>
                            <a:schemeClr val="tx1">
                              <a:lumMod val="75000"/>
                            </a:schemeClr>
                          </a:solidFill>
                          <a:latin typeface="Arial"/>
                        </a:rPr>
                        <a:t>AVG </a:t>
                      </a:r>
                      <a:endParaRPr lang="en-AU" sz="1600" b="0" i="0" u="none" strike="noStrike" dirty="0" smtClean="0">
                        <a:solidFill>
                          <a:schemeClr val="tx1">
                            <a:lumMod val="75000"/>
                          </a:schemeClr>
                        </a:solidFill>
                        <a:latin typeface="Arial"/>
                      </a:endParaRPr>
                    </a:p>
                    <a:p>
                      <a:pPr algn="ctr" fontAlgn="b"/>
                      <a:r>
                        <a:rPr lang="en-AU" sz="1600" b="0" i="0" u="none" strike="noStrike" dirty="0" smtClean="0">
                          <a:solidFill>
                            <a:schemeClr val="tx1">
                              <a:lumMod val="75000"/>
                            </a:schemeClr>
                          </a:solidFill>
                          <a:latin typeface="Arial"/>
                        </a:rPr>
                        <a:t>2019</a:t>
                      </a:r>
                      <a:endParaRPr lang="en-AU" sz="1600" b="0" i="0" u="none" strike="noStrike" dirty="0">
                        <a:solidFill>
                          <a:schemeClr val="tx1">
                            <a:lumMod val="75000"/>
                          </a:schemeClr>
                        </a:solidFill>
                        <a:latin typeface="Arial"/>
                      </a:endParaRPr>
                    </a:p>
                  </a:txBody>
                  <a:tcPr marL="9024" marR="9024" marT="6770" marB="0" anchor="ctr">
                    <a:lnL w="6350" cap="flat" cmpd="sng" algn="ctr">
                      <a:solidFill>
                        <a:srgbClr val="E46D0A"/>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ctr" fontAlgn="b"/>
                      <a:r>
                        <a:rPr lang="en-AU" sz="1600" b="0" i="0" u="none" strike="noStrike" dirty="0" smtClean="0">
                          <a:solidFill>
                            <a:schemeClr val="tx1">
                              <a:lumMod val="75000"/>
                            </a:schemeClr>
                          </a:solidFill>
                          <a:latin typeface="Arial"/>
                        </a:rPr>
                        <a:t>AVG</a:t>
                      </a:r>
                    </a:p>
                    <a:p>
                      <a:pPr algn="ctr" fontAlgn="b"/>
                      <a:r>
                        <a:rPr lang="en-AU" sz="1600" b="0" i="0" u="none" strike="noStrike" dirty="0" smtClean="0">
                          <a:solidFill>
                            <a:schemeClr val="tx1">
                              <a:lumMod val="75000"/>
                            </a:schemeClr>
                          </a:solidFill>
                          <a:latin typeface="Arial"/>
                        </a:rPr>
                        <a:t> 2020</a:t>
                      </a:r>
                      <a:endParaRPr lang="en-AU" sz="1600" b="0" i="0" u="none" strike="noStrike" dirty="0">
                        <a:solidFill>
                          <a:schemeClr val="tx1">
                            <a:lumMod val="75000"/>
                          </a:schemeClr>
                        </a:solidFill>
                        <a:latin typeface="Arial"/>
                      </a:endParaRPr>
                    </a:p>
                  </a:txBody>
                  <a:tcPr marL="9024" marR="9024" marT="6770" marB="0" anchor="ctr">
                    <a:lnL w="12700" cap="flat" cmpd="sng" algn="ctr">
                      <a:solidFill>
                        <a:srgbClr val="F79646"/>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r>
              <a:tr h="648072">
                <a:tc>
                  <a:txBody>
                    <a:bodyPr/>
                    <a:lstStyle/>
                    <a:p>
                      <a:pPr algn="ctr" fontAlgn="b"/>
                      <a:r>
                        <a:rPr lang="en-US" sz="1600" u="none" strike="noStrike" dirty="0" smtClean="0"/>
                        <a:t>High</a:t>
                      </a:r>
                      <a:br>
                        <a:rPr lang="en-US" sz="1600" u="none" strike="noStrike" dirty="0" smtClean="0"/>
                      </a:br>
                      <a:endParaRPr lang="en-US" sz="1600" b="0" i="0" u="none" strike="noStrike" dirty="0">
                        <a:solidFill>
                          <a:srgbClr val="000000"/>
                        </a:solidFill>
                        <a:latin typeface="Calibri"/>
                      </a:endParaRPr>
                    </a:p>
                  </a:txBody>
                  <a:tcPr marL="12697" marR="12697" marT="9525" marB="0" anchor="ctr">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E46D0A"/>
                      </a:solidFill>
                      <a:prstDash val="solid"/>
                      <a:round/>
                      <a:headEnd type="none" w="med" len="med"/>
                      <a:tailEnd type="none" w="med" len="med"/>
                    </a:lnT>
                    <a:lnB w="635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r" fontAlgn="b"/>
                      <a:r>
                        <a:rPr lang="en-AU" sz="1600" b="0" i="0" u="none" strike="noStrike" dirty="0">
                          <a:solidFill>
                            <a:schemeClr val="tx1">
                              <a:lumMod val="75000"/>
                            </a:schemeClr>
                          </a:solidFill>
                          <a:latin typeface="Arial"/>
                        </a:rPr>
                        <a:t>       </a:t>
                      </a:r>
                      <a:r>
                        <a:rPr lang="en-AU" sz="1600" b="0" i="0" u="none" strike="noStrike" dirty="0" smtClean="0">
                          <a:solidFill>
                            <a:schemeClr val="tx1">
                              <a:lumMod val="75000"/>
                            </a:schemeClr>
                          </a:solidFill>
                          <a:latin typeface="Arial"/>
                        </a:rPr>
                        <a:t>17.56 </a:t>
                      </a:r>
                      <a:endParaRPr lang="en-AU" sz="1600" b="0" i="0" u="none" strike="noStrike" dirty="0">
                        <a:solidFill>
                          <a:schemeClr val="tx1">
                            <a:lumMod val="75000"/>
                          </a:schemeClr>
                        </a:solidFill>
                        <a:latin typeface="Arial"/>
                      </a:endParaRPr>
                    </a:p>
                  </a:txBody>
                  <a:tcPr marL="9024" marR="9024" marT="6770" marB="0" anchor="ctr">
                    <a:lnL w="12700" cap="flat" cmpd="sng" algn="ctr">
                      <a:solidFill>
                        <a:srgbClr val="E46D0A"/>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r" fontAlgn="b"/>
                      <a:r>
                        <a:rPr lang="en-AU" sz="1600" b="0" i="0" u="none" strike="noStrike" dirty="0" smtClean="0">
                          <a:solidFill>
                            <a:schemeClr val="tx1">
                              <a:lumMod val="75000"/>
                            </a:schemeClr>
                          </a:solidFill>
                          <a:latin typeface="Arial"/>
                        </a:rPr>
                        <a:t>17.23        </a:t>
                      </a:r>
                      <a:endParaRPr lang="en-AU" sz="1600" b="0" i="0" u="none" strike="noStrike" dirty="0">
                        <a:solidFill>
                          <a:schemeClr val="tx1">
                            <a:lumMod val="75000"/>
                          </a:schemeClr>
                        </a:solidFill>
                        <a:latin typeface="Arial"/>
                      </a:endParaRPr>
                    </a:p>
                  </a:txBody>
                  <a:tcPr marL="9024" marR="9024" marT="677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r" fontAlgn="b"/>
                      <a:r>
                        <a:rPr lang="en-AU" sz="1600" b="0" i="0" u="none" strike="noStrike" dirty="0">
                          <a:solidFill>
                            <a:schemeClr val="tx1">
                              <a:lumMod val="75000"/>
                            </a:schemeClr>
                          </a:solidFill>
                          <a:latin typeface="Arial"/>
                        </a:rPr>
                        <a:t>       </a:t>
                      </a:r>
                      <a:r>
                        <a:rPr lang="en-AU" sz="1600" b="0" i="0" u="none" strike="noStrike" dirty="0" smtClean="0">
                          <a:solidFill>
                            <a:schemeClr val="tx1">
                              <a:lumMod val="75000"/>
                            </a:schemeClr>
                          </a:solidFill>
                          <a:latin typeface="Arial"/>
                        </a:rPr>
                        <a:t>17.60 </a:t>
                      </a:r>
                      <a:endParaRPr lang="en-AU" sz="1600" b="0" i="0" u="none" strike="noStrike" dirty="0">
                        <a:solidFill>
                          <a:schemeClr val="tx1">
                            <a:lumMod val="75000"/>
                          </a:schemeClr>
                        </a:solidFill>
                        <a:latin typeface="Arial"/>
                      </a:endParaRPr>
                    </a:p>
                  </a:txBody>
                  <a:tcPr marL="9024" marR="9024" marT="677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r" fontAlgn="b"/>
                      <a:r>
                        <a:rPr lang="en-AU" sz="1600" b="0" i="0" u="none" strike="noStrike" dirty="0">
                          <a:solidFill>
                            <a:schemeClr val="tx1">
                              <a:lumMod val="75000"/>
                            </a:schemeClr>
                          </a:solidFill>
                          <a:latin typeface="Arial"/>
                        </a:rPr>
                        <a:t>       </a:t>
                      </a:r>
                      <a:r>
                        <a:rPr lang="en-AU" sz="1600" b="0" i="0" u="none" strike="noStrike" dirty="0" smtClean="0">
                          <a:solidFill>
                            <a:schemeClr val="tx1">
                              <a:lumMod val="75000"/>
                            </a:schemeClr>
                          </a:solidFill>
                          <a:latin typeface="Arial"/>
                        </a:rPr>
                        <a:t>17.75 </a:t>
                      </a:r>
                      <a:endParaRPr lang="en-AU" sz="1600" b="0" i="0" u="none" strike="noStrike" dirty="0">
                        <a:solidFill>
                          <a:schemeClr val="tx1">
                            <a:lumMod val="75000"/>
                          </a:schemeClr>
                        </a:solidFill>
                        <a:latin typeface="Arial"/>
                      </a:endParaRPr>
                    </a:p>
                  </a:txBody>
                  <a:tcPr marL="9024" marR="9024" marT="677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r" fontAlgn="b"/>
                      <a:r>
                        <a:rPr lang="en-AU" sz="1600" b="0" i="0" u="none" strike="noStrike" dirty="0">
                          <a:solidFill>
                            <a:schemeClr val="tx1">
                              <a:lumMod val="75000"/>
                            </a:schemeClr>
                          </a:solidFill>
                          <a:latin typeface="Arial"/>
                        </a:rPr>
                        <a:t>       </a:t>
                      </a:r>
                      <a:r>
                        <a:rPr lang="en-AU" sz="1600" b="0" i="0" u="none" strike="noStrike" dirty="0" smtClean="0">
                          <a:solidFill>
                            <a:schemeClr val="tx1">
                              <a:lumMod val="75000"/>
                            </a:schemeClr>
                          </a:solidFill>
                          <a:latin typeface="Arial"/>
                        </a:rPr>
                        <a:t>17.75 </a:t>
                      </a:r>
                      <a:endParaRPr lang="en-AU" sz="1600" b="0" i="0" u="none" strike="noStrike" dirty="0">
                        <a:solidFill>
                          <a:schemeClr val="tx1">
                            <a:lumMod val="75000"/>
                          </a:schemeClr>
                        </a:solidFill>
                        <a:latin typeface="Arial"/>
                      </a:endParaRPr>
                    </a:p>
                  </a:txBody>
                  <a:tcPr marL="9024" marR="9024" marT="677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r" fontAlgn="b"/>
                      <a:r>
                        <a:rPr lang="en-AU" sz="1600" b="0" i="0" u="none" strike="noStrike" dirty="0">
                          <a:solidFill>
                            <a:schemeClr val="tx1">
                              <a:lumMod val="75000"/>
                            </a:schemeClr>
                          </a:solidFill>
                          <a:latin typeface="Arial"/>
                        </a:rPr>
                        <a:t>       </a:t>
                      </a:r>
                      <a:r>
                        <a:rPr lang="en-AU" sz="1600" b="0" i="0" u="none" strike="noStrike" dirty="0" smtClean="0">
                          <a:solidFill>
                            <a:schemeClr val="tx1">
                              <a:lumMod val="75000"/>
                            </a:schemeClr>
                          </a:solidFill>
                          <a:latin typeface="Arial"/>
                        </a:rPr>
                        <a:t>20.30 </a:t>
                      </a:r>
                      <a:endParaRPr lang="en-AU" sz="1600" b="0" i="0" u="none" strike="noStrike" dirty="0">
                        <a:solidFill>
                          <a:schemeClr val="tx1">
                            <a:lumMod val="75000"/>
                          </a:schemeClr>
                        </a:solidFill>
                        <a:latin typeface="Arial"/>
                      </a:endParaRPr>
                    </a:p>
                  </a:txBody>
                  <a:tcPr marL="9024" marR="9024" marT="6770" marB="0" anchor="ctr">
                    <a:lnL w="12700" cap="flat" cmpd="sng" algn="ctr">
                      <a:solidFill>
                        <a:srgbClr val="F79646"/>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r" fontAlgn="b"/>
                      <a:r>
                        <a:rPr lang="en-AU" sz="1600" b="0" i="0" u="none" strike="noStrike" dirty="0">
                          <a:solidFill>
                            <a:schemeClr val="tx1">
                              <a:lumMod val="75000"/>
                            </a:schemeClr>
                          </a:solidFill>
                          <a:latin typeface="Arial"/>
                        </a:rPr>
                        <a:t> </a:t>
                      </a:r>
                      <a:r>
                        <a:rPr lang="en-AU" sz="1600" b="0" i="0" u="none" strike="noStrike" dirty="0" smtClean="0">
                          <a:solidFill>
                            <a:schemeClr val="tx1">
                              <a:lumMod val="75000"/>
                            </a:schemeClr>
                          </a:solidFill>
                          <a:latin typeface="Arial"/>
                        </a:rPr>
                        <a:t>21.80</a:t>
                      </a:r>
                      <a:endParaRPr lang="en-AU" sz="1600" b="0" i="0" u="none" strike="noStrike" dirty="0">
                        <a:solidFill>
                          <a:schemeClr val="tx1">
                            <a:lumMod val="75000"/>
                          </a:schemeClr>
                        </a:solidFill>
                        <a:latin typeface="Arial"/>
                      </a:endParaRPr>
                    </a:p>
                  </a:txBody>
                  <a:tcPr marL="9024" marR="9024" marT="6770" marB="0" anchor="ctr">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r>
              <a:tr h="483649">
                <a:tc>
                  <a:txBody>
                    <a:bodyPr/>
                    <a:lstStyle/>
                    <a:p>
                      <a:pPr algn="ctr" fontAlgn="b"/>
                      <a:r>
                        <a:rPr lang="en-US" sz="1600" b="1" u="none" strike="noStrike" dirty="0" smtClean="0"/>
                        <a:t>Average </a:t>
                      </a:r>
                      <a:br>
                        <a:rPr lang="en-US" sz="1600" b="1" u="none" strike="noStrike" dirty="0" smtClean="0"/>
                      </a:br>
                      <a:endParaRPr lang="en-US" sz="1600" b="1" i="0" u="none" strike="noStrike" dirty="0">
                        <a:solidFill>
                          <a:srgbClr val="000000"/>
                        </a:solidFill>
                        <a:latin typeface="Calibri"/>
                      </a:endParaRPr>
                    </a:p>
                  </a:txBody>
                  <a:tcPr marL="12697" marR="12697" marT="9525" marB="0" anchor="ctr">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E46D0A"/>
                      </a:solidFill>
                      <a:prstDash val="solid"/>
                      <a:round/>
                      <a:headEnd type="none" w="med" len="med"/>
                      <a:tailEnd type="none" w="med" len="med"/>
                    </a:lnT>
                    <a:lnB w="635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marL="0" algn="r" defTabSz="914400" rtl="0" eaLnBrk="1" fontAlgn="b" latinLnBrk="0" hangingPunct="1"/>
                      <a:r>
                        <a:rPr lang="en-US" sz="1200" b="1" i="0" u="none" strike="noStrike" dirty="0">
                          <a:solidFill>
                            <a:srgbClr val="0070C0"/>
                          </a:solidFill>
                          <a:latin typeface="Arial"/>
                        </a:rPr>
                        <a:t>       </a:t>
                      </a:r>
                      <a:r>
                        <a:rPr lang="en-US" sz="1600" b="1" i="0" u="none" strike="noStrike" kern="1200" dirty="0" smtClean="0">
                          <a:solidFill>
                            <a:schemeClr val="tx1">
                              <a:lumMod val="75000"/>
                            </a:schemeClr>
                          </a:solidFill>
                          <a:latin typeface="Arial"/>
                          <a:ea typeface="+mn-ea"/>
                          <a:cs typeface="+mn-cs"/>
                        </a:rPr>
                        <a:t>16.75 </a:t>
                      </a:r>
                      <a:endParaRPr lang="en-US" sz="1600" b="1" i="0" u="none" strike="noStrike" kern="1200" dirty="0">
                        <a:solidFill>
                          <a:schemeClr val="tx1">
                            <a:lumMod val="75000"/>
                          </a:schemeClr>
                        </a:solidFill>
                        <a:latin typeface="Arial"/>
                        <a:ea typeface="+mn-ea"/>
                        <a:cs typeface="+mn-cs"/>
                      </a:endParaRPr>
                    </a:p>
                  </a:txBody>
                  <a:tcPr marL="0" marR="0" marT="0" marB="0" anchor="ctr">
                    <a:lnL w="12700" cap="flat" cmpd="sng" algn="ctr">
                      <a:solidFill>
                        <a:srgbClr val="E46D0A"/>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r" fontAlgn="b"/>
                      <a:r>
                        <a:rPr lang="en-AU" sz="1600" b="1" i="0" u="none" strike="noStrike" dirty="0" smtClean="0">
                          <a:solidFill>
                            <a:schemeClr val="tx1">
                              <a:lumMod val="75000"/>
                            </a:schemeClr>
                          </a:solidFill>
                          <a:latin typeface="Arial"/>
                        </a:rPr>
                        <a:t>16.53        </a:t>
                      </a:r>
                      <a:endParaRPr lang="en-AU" sz="1600" b="1" i="0" u="none" strike="noStrike" dirty="0">
                        <a:solidFill>
                          <a:schemeClr val="tx1">
                            <a:lumMod val="75000"/>
                          </a:schemeClr>
                        </a:solidFill>
                        <a:latin typeface="Arial"/>
                      </a:endParaRPr>
                    </a:p>
                  </a:txBody>
                  <a:tcPr marL="9024" marR="9024" marT="677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r" fontAlgn="b"/>
                      <a:r>
                        <a:rPr lang="en-AU" sz="1600" b="1" i="0" u="none" strike="noStrike" dirty="0" smtClean="0">
                          <a:solidFill>
                            <a:schemeClr val="tx1">
                              <a:lumMod val="75000"/>
                            </a:schemeClr>
                          </a:solidFill>
                          <a:latin typeface="Arial"/>
                        </a:rPr>
                        <a:t>16.20</a:t>
                      </a:r>
                      <a:endParaRPr lang="en-AU" sz="1600" b="1" i="0" u="none" strike="noStrike" dirty="0">
                        <a:solidFill>
                          <a:schemeClr val="tx1">
                            <a:lumMod val="75000"/>
                          </a:schemeClr>
                        </a:solidFill>
                        <a:latin typeface="Arial"/>
                      </a:endParaRPr>
                    </a:p>
                  </a:txBody>
                  <a:tcPr marL="9024" marR="9024" marT="677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r" fontAlgn="b"/>
                      <a:r>
                        <a:rPr lang="en-AU" sz="1600" b="1" i="0" u="none" strike="noStrike" dirty="0">
                          <a:solidFill>
                            <a:schemeClr val="tx1">
                              <a:lumMod val="75000"/>
                            </a:schemeClr>
                          </a:solidFill>
                          <a:latin typeface="Arial"/>
                        </a:rPr>
                        <a:t>       </a:t>
                      </a:r>
                      <a:r>
                        <a:rPr lang="en-AU" sz="1600" b="1" i="0" u="none" strike="noStrike" dirty="0" smtClean="0">
                          <a:solidFill>
                            <a:schemeClr val="tx1">
                              <a:lumMod val="75000"/>
                            </a:schemeClr>
                          </a:solidFill>
                          <a:latin typeface="Arial"/>
                        </a:rPr>
                        <a:t>16.20 </a:t>
                      </a:r>
                      <a:endParaRPr lang="en-AU" sz="1600" b="1" i="0" u="none" strike="noStrike" dirty="0">
                        <a:solidFill>
                          <a:schemeClr val="tx1">
                            <a:lumMod val="75000"/>
                          </a:schemeClr>
                        </a:solidFill>
                        <a:latin typeface="Arial"/>
                      </a:endParaRPr>
                    </a:p>
                  </a:txBody>
                  <a:tcPr marL="9024" marR="9024" marT="677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r" fontAlgn="b"/>
                      <a:r>
                        <a:rPr lang="en-AU" sz="1600" b="1" i="0" u="none" strike="noStrike" dirty="0">
                          <a:solidFill>
                            <a:schemeClr val="tx1">
                              <a:lumMod val="75000"/>
                            </a:schemeClr>
                          </a:solidFill>
                          <a:latin typeface="Arial"/>
                        </a:rPr>
                        <a:t>       </a:t>
                      </a:r>
                      <a:r>
                        <a:rPr lang="en-AU" sz="1600" b="1" i="0" u="none" strike="noStrike" dirty="0" smtClean="0">
                          <a:solidFill>
                            <a:schemeClr val="tx1">
                              <a:lumMod val="75000"/>
                            </a:schemeClr>
                          </a:solidFill>
                          <a:latin typeface="Arial"/>
                        </a:rPr>
                        <a:t>16.42 </a:t>
                      </a:r>
                      <a:endParaRPr lang="en-AU" sz="1600" b="1" i="0" u="none" strike="noStrike" dirty="0">
                        <a:solidFill>
                          <a:schemeClr val="tx1">
                            <a:lumMod val="75000"/>
                          </a:schemeClr>
                        </a:solidFill>
                        <a:latin typeface="Arial"/>
                      </a:endParaRPr>
                    </a:p>
                  </a:txBody>
                  <a:tcPr marL="9024" marR="9024" marT="677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r" fontAlgn="b"/>
                      <a:r>
                        <a:rPr lang="en-AU" sz="1600" b="1" i="0" u="none" strike="noStrike" dirty="0">
                          <a:solidFill>
                            <a:schemeClr val="tx1">
                              <a:lumMod val="75000"/>
                            </a:schemeClr>
                          </a:solidFill>
                          <a:latin typeface="Arial"/>
                        </a:rPr>
                        <a:t>       </a:t>
                      </a:r>
                      <a:r>
                        <a:rPr lang="en-AU" sz="1600" b="1" i="0" u="none" strike="noStrike" dirty="0" smtClean="0">
                          <a:solidFill>
                            <a:schemeClr val="tx1">
                              <a:lumMod val="75000"/>
                            </a:schemeClr>
                          </a:solidFill>
                          <a:latin typeface="Arial"/>
                        </a:rPr>
                        <a:t>18.00 </a:t>
                      </a:r>
                      <a:endParaRPr lang="en-AU" sz="1600" b="1" i="0" u="none" strike="noStrike" dirty="0">
                        <a:solidFill>
                          <a:schemeClr val="tx1">
                            <a:lumMod val="75000"/>
                          </a:schemeClr>
                        </a:solidFill>
                        <a:latin typeface="Arial"/>
                      </a:endParaRPr>
                    </a:p>
                  </a:txBody>
                  <a:tcPr marL="9024" marR="9024" marT="6770" marB="0" anchor="ctr">
                    <a:lnL w="12700" cap="flat" cmpd="sng" algn="ctr">
                      <a:solidFill>
                        <a:srgbClr val="F79646"/>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r" fontAlgn="b"/>
                      <a:r>
                        <a:rPr lang="en-AU" sz="1600" b="1" i="0" u="none" strike="noStrike" dirty="0">
                          <a:solidFill>
                            <a:schemeClr val="tx1">
                              <a:lumMod val="75000"/>
                            </a:schemeClr>
                          </a:solidFill>
                          <a:latin typeface="Arial"/>
                        </a:rPr>
                        <a:t>       </a:t>
                      </a:r>
                      <a:r>
                        <a:rPr lang="en-AU" sz="1600" b="1" i="0" u="none" strike="noStrike" dirty="0" smtClean="0">
                          <a:solidFill>
                            <a:schemeClr val="tx1">
                              <a:lumMod val="75000"/>
                            </a:schemeClr>
                          </a:solidFill>
                          <a:latin typeface="Arial"/>
                        </a:rPr>
                        <a:t>18.90 </a:t>
                      </a:r>
                      <a:endParaRPr lang="en-AU" sz="1600" b="1" i="0" u="none" strike="noStrike" dirty="0">
                        <a:solidFill>
                          <a:schemeClr val="tx1">
                            <a:lumMod val="75000"/>
                          </a:schemeClr>
                        </a:solidFill>
                        <a:latin typeface="Arial"/>
                      </a:endParaRPr>
                    </a:p>
                  </a:txBody>
                  <a:tcPr marL="9024" marR="9024" marT="6770" marB="0" anchor="ctr">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r>
              <a:tr h="483649">
                <a:tc>
                  <a:txBody>
                    <a:bodyPr/>
                    <a:lstStyle/>
                    <a:p>
                      <a:pPr algn="ctr" fontAlgn="b"/>
                      <a:r>
                        <a:rPr lang="en-US" sz="1600" u="none" strike="noStrike" dirty="0" smtClean="0"/>
                        <a:t>Low</a:t>
                      </a:r>
                      <a:br>
                        <a:rPr lang="en-US" sz="1600" u="none" strike="noStrike" dirty="0" smtClean="0"/>
                      </a:br>
                      <a:endParaRPr lang="en-US" sz="1600" b="0" i="0" u="none" strike="noStrike" dirty="0">
                        <a:solidFill>
                          <a:srgbClr val="000000"/>
                        </a:solidFill>
                        <a:latin typeface="Calibri"/>
                      </a:endParaRPr>
                    </a:p>
                  </a:txBody>
                  <a:tcPr marL="12697" marR="12697" marT="9525" marB="0" anchor="ctr">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r" fontAlgn="b"/>
                      <a:r>
                        <a:rPr lang="en-AU" sz="1600" b="0" i="0" u="none" strike="noStrike" dirty="0">
                          <a:solidFill>
                            <a:schemeClr val="tx1">
                              <a:lumMod val="75000"/>
                            </a:schemeClr>
                          </a:solidFill>
                          <a:latin typeface="Arial"/>
                        </a:rPr>
                        <a:t>       </a:t>
                      </a:r>
                      <a:r>
                        <a:rPr lang="en-AU" sz="1600" b="0" i="0" u="none" strike="noStrike" dirty="0" smtClean="0">
                          <a:solidFill>
                            <a:schemeClr val="tx1">
                              <a:lumMod val="75000"/>
                            </a:schemeClr>
                          </a:solidFill>
                          <a:latin typeface="Arial"/>
                        </a:rPr>
                        <a:t>16.18 </a:t>
                      </a:r>
                      <a:endParaRPr lang="en-AU" sz="1600" b="0" i="0" u="none" strike="noStrike" dirty="0">
                        <a:solidFill>
                          <a:schemeClr val="tx1">
                            <a:lumMod val="75000"/>
                          </a:schemeClr>
                        </a:solidFill>
                        <a:latin typeface="Arial"/>
                      </a:endParaRPr>
                    </a:p>
                  </a:txBody>
                  <a:tcPr marL="9024" marR="9024" marT="6770" marB="0" anchor="ctr">
                    <a:lnL w="12700" cap="flat" cmpd="sng" algn="ctr">
                      <a:solidFill>
                        <a:srgbClr val="E46D0A"/>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r" fontAlgn="b"/>
                      <a:r>
                        <a:rPr lang="en-AU" sz="1600" b="0" i="0" u="none" strike="noStrike" dirty="0" smtClean="0">
                          <a:solidFill>
                            <a:schemeClr val="tx1">
                              <a:lumMod val="75000"/>
                            </a:schemeClr>
                          </a:solidFill>
                          <a:latin typeface="Arial"/>
                        </a:rPr>
                        <a:t>16.03        </a:t>
                      </a:r>
                      <a:endParaRPr lang="en-AU" sz="1600" b="0" i="0" u="none" strike="noStrike" dirty="0">
                        <a:solidFill>
                          <a:schemeClr val="tx1">
                            <a:lumMod val="75000"/>
                          </a:schemeClr>
                        </a:solidFill>
                        <a:latin typeface="Arial"/>
                      </a:endParaRPr>
                    </a:p>
                  </a:txBody>
                  <a:tcPr marL="9024" marR="9024" marT="677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r" fontAlgn="b"/>
                      <a:r>
                        <a:rPr lang="en-AU" sz="1600" b="0" i="0" u="none" strike="noStrike" dirty="0">
                          <a:solidFill>
                            <a:schemeClr val="tx1">
                              <a:lumMod val="75000"/>
                            </a:schemeClr>
                          </a:solidFill>
                          <a:latin typeface="Arial"/>
                        </a:rPr>
                        <a:t>       </a:t>
                      </a:r>
                      <a:r>
                        <a:rPr lang="en-AU" sz="1600" b="0" i="0" u="none" strike="noStrike" dirty="0" smtClean="0">
                          <a:solidFill>
                            <a:schemeClr val="tx1">
                              <a:lumMod val="75000"/>
                            </a:schemeClr>
                          </a:solidFill>
                          <a:latin typeface="Arial"/>
                        </a:rPr>
                        <a:t>15.25 </a:t>
                      </a:r>
                      <a:endParaRPr lang="en-AU" sz="1600" b="0" i="0" u="none" strike="noStrike" dirty="0">
                        <a:solidFill>
                          <a:schemeClr val="tx1">
                            <a:lumMod val="75000"/>
                          </a:schemeClr>
                        </a:solidFill>
                        <a:latin typeface="Arial"/>
                      </a:endParaRPr>
                    </a:p>
                  </a:txBody>
                  <a:tcPr marL="9024" marR="9024" marT="677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r" fontAlgn="b"/>
                      <a:r>
                        <a:rPr lang="en-AU" sz="1600" b="0" i="0" u="none" strike="noStrike" dirty="0" smtClean="0">
                          <a:solidFill>
                            <a:schemeClr val="tx1">
                              <a:lumMod val="75000"/>
                            </a:schemeClr>
                          </a:solidFill>
                          <a:latin typeface="Arial"/>
                        </a:rPr>
                        <a:t>     15.20</a:t>
                      </a:r>
                      <a:endParaRPr lang="en-AU" sz="1600" b="0" i="0" u="none" strike="noStrike" dirty="0">
                        <a:solidFill>
                          <a:schemeClr val="tx1">
                            <a:lumMod val="75000"/>
                          </a:schemeClr>
                        </a:solidFill>
                        <a:latin typeface="Arial"/>
                      </a:endParaRPr>
                    </a:p>
                  </a:txBody>
                  <a:tcPr marL="9024" marR="9024" marT="677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r" fontAlgn="b"/>
                      <a:r>
                        <a:rPr lang="en-AU" sz="1600" b="0" i="0" u="none" strike="noStrike" dirty="0">
                          <a:solidFill>
                            <a:schemeClr val="tx1">
                              <a:lumMod val="75000"/>
                            </a:schemeClr>
                          </a:solidFill>
                          <a:latin typeface="Arial"/>
                        </a:rPr>
                        <a:t>       </a:t>
                      </a:r>
                      <a:r>
                        <a:rPr lang="en-AU" sz="1600" b="0" i="0" u="none" strike="noStrike" dirty="0" smtClean="0">
                          <a:solidFill>
                            <a:schemeClr val="tx1">
                              <a:lumMod val="75000"/>
                            </a:schemeClr>
                          </a:solidFill>
                          <a:latin typeface="Arial"/>
                        </a:rPr>
                        <a:t>15.20 </a:t>
                      </a:r>
                      <a:endParaRPr lang="en-AU" sz="1600" b="0" i="0" u="none" strike="noStrike" dirty="0">
                        <a:solidFill>
                          <a:schemeClr val="tx1">
                            <a:lumMod val="75000"/>
                          </a:schemeClr>
                        </a:solidFill>
                        <a:latin typeface="Arial"/>
                      </a:endParaRPr>
                    </a:p>
                  </a:txBody>
                  <a:tcPr marL="9024" marR="9024" marT="677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r" fontAlgn="b"/>
                      <a:r>
                        <a:rPr lang="en-AU" sz="1600" b="0" i="0" u="none" strike="noStrike" dirty="0">
                          <a:solidFill>
                            <a:schemeClr val="tx1">
                              <a:lumMod val="75000"/>
                            </a:schemeClr>
                          </a:solidFill>
                          <a:latin typeface="Arial"/>
                        </a:rPr>
                        <a:t>       </a:t>
                      </a:r>
                      <a:r>
                        <a:rPr lang="en-AU" sz="1600" b="0" i="0" u="none" strike="noStrike" dirty="0" smtClean="0">
                          <a:solidFill>
                            <a:schemeClr val="tx1">
                              <a:lumMod val="75000"/>
                            </a:schemeClr>
                          </a:solidFill>
                          <a:latin typeface="Arial"/>
                        </a:rPr>
                        <a:t>16.10 </a:t>
                      </a:r>
                      <a:endParaRPr lang="en-AU" sz="1600" b="0" i="0" u="none" strike="noStrike" dirty="0">
                        <a:solidFill>
                          <a:schemeClr val="tx1">
                            <a:lumMod val="75000"/>
                          </a:schemeClr>
                        </a:solidFill>
                        <a:latin typeface="Arial"/>
                      </a:endParaRPr>
                    </a:p>
                  </a:txBody>
                  <a:tcPr marL="9024" marR="9024" marT="6770" marB="0" anchor="ctr">
                    <a:lnL w="12700" cap="flat" cmpd="sng" algn="ctr">
                      <a:solidFill>
                        <a:srgbClr val="F79646"/>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c>
                  <a:txBody>
                    <a:bodyPr/>
                    <a:lstStyle/>
                    <a:p>
                      <a:pPr algn="r" fontAlgn="b"/>
                      <a:r>
                        <a:rPr lang="en-AU" sz="1600" b="0" i="0" u="none" strike="noStrike" dirty="0">
                          <a:solidFill>
                            <a:schemeClr val="tx1">
                              <a:lumMod val="75000"/>
                            </a:schemeClr>
                          </a:solidFill>
                          <a:latin typeface="Arial"/>
                        </a:rPr>
                        <a:t> </a:t>
                      </a:r>
                      <a:r>
                        <a:rPr lang="en-AU" sz="1600" b="0" i="0" u="none" strike="noStrike" dirty="0" smtClean="0">
                          <a:solidFill>
                            <a:schemeClr val="tx1">
                              <a:lumMod val="75000"/>
                            </a:schemeClr>
                          </a:solidFill>
                          <a:latin typeface="Arial"/>
                        </a:rPr>
                        <a:t>17.20</a:t>
                      </a:r>
                      <a:endParaRPr lang="en-AU" sz="1600" b="0" i="0" u="none" strike="noStrike" dirty="0">
                        <a:solidFill>
                          <a:schemeClr val="tx1">
                            <a:lumMod val="75000"/>
                          </a:schemeClr>
                        </a:solidFill>
                        <a:latin typeface="Arial"/>
                      </a:endParaRPr>
                    </a:p>
                  </a:txBody>
                  <a:tcPr marL="9024" marR="9024" marT="6770" marB="0" anchor="ctr">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chemeClr val="accent1">
                        <a:lumMod val="20000"/>
                        <a:lumOff val="80000"/>
                      </a:schemeClr>
                    </a:solidFill>
                  </a:tcPr>
                </a:tc>
              </a:tr>
            </a:tbl>
          </a:graphicData>
        </a:graphic>
      </p:graphicFrame>
      <p:sp>
        <p:nvSpPr>
          <p:cNvPr id="6" name="Slide Number Placeholder 1"/>
          <p:cNvSpPr txBox="1">
            <a:spLocks/>
          </p:cNvSpPr>
          <p:nvPr/>
        </p:nvSpPr>
        <p:spPr>
          <a:xfrm>
            <a:off x="373063" y="6553201"/>
            <a:ext cx="386695" cy="304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dirty="0"/>
          </a:p>
        </p:txBody>
      </p:sp>
      <p:sp>
        <p:nvSpPr>
          <p:cNvPr id="5" name="Rectangle 4"/>
          <p:cNvSpPr/>
          <p:nvPr/>
        </p:nvSpPr>
        <p:spPr>
          <a:xfrm>
            <a:off x="181983" y="6488668"/>
            <a:ext cx="2547492" cy="246221"/>
          </a:xfrm>
          <a:prstGeom prst="rect">
            <a:avLst/>
          </a:prstGeom>
        </p:spPr>
        <p:txBody>
          <a:bodyPr wrap="none">
            <a:spAutoFit/>
          </a:bodyPr>
          <a:lstStyle/>
          <a:p>
            <a:r>
              <a:rPr lang="en-US" sz="1000" dirty="0" smtClean="0"/>
              <a:t>Thomson Reuters, GFMS / Silver Institute</a:t>
            </a:r>
            <a:endParaRPr lang="en-US" sz="1000" dirty="0"/>
          </a:p>
        </p:txBody>
      </p:sp>
    </p:spTree>
    <p:extLst>
      <p:ext uri="{BB962C8B-B14F-4D97-AF65-F5344CB8AC3E}">
        <p14:creationId xmlns="" xmlns:p14="http://schemas.microsoft.com/office/powerpoint/2010/main" val="3432648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A655226-6E4F-8847-85CD-AF95F3D3F39A}" type="slidenum">
              <a:rPr lang="en-US" smtClean="0"/>
              <a:pPr/>
              <a:t>2</a:t>
            </a:fld>
            <a:endParaRPr lang="en-US"/>
          </a:p>
        </p:txBody>
      </p:sp>
      <p:sp>
        <p:nvSpPr>
          <p:cNvPr id="4" name="Footer Placeholder 3"/>
          <p:cNvSpPr>
            <a:spLocks noGrp="1"/>
          </p:cNvSpPr>
          <p:nvPr>
            <p:ph type="ftr" sz="quarter" idx="11"/>
          </p:nvPr>
        </p:nvSpPr>
        <p:spPr/>
        <p:txBody>
          <a:bodyPr/>
          <a:lstStyle/>
          <a:p>
            <a:r>
              <a:rPr lang="en-US" dirty="0" smtClean="0"/>
              <a:t>Thomson Reuters, GFMS / Silver Institute</a:t>
            </a:r>
            <a:endParaRPr lang="en-US" dirty="0"/>
          </a:p>
        </p:txBody>
      </p:sp>
      <p:sp>
        <p:nvSpPr>
          <p:cNvPr id="2" name="Title 1"/>
          <p:cNvSpPr>
            <a:spLocks noGrp="1"/>
          </p:cNvSpPr>
          <p:nvPr>
            <p:ph type="title"/>
          </p:nvPr>
        </p:nvSpPr>
        <p:spPr/>
        <p:txBody>
          <a:bodyPr/>
          <a:lstStyle/>
          <a:p>
            <a:pPr lvl="0" defTabSz="914400" eaLnBrk="0" fontAlgn="base" hangingPunct="0">
              <a:lnSpc>
                <a:spcPct val="90000"/>
              </a:lnSpc>
              <a:spcAft>
                <a:spcPct val="0"/>
              </a:spcAft>
              <a:defRPr/>
            </a:pPr>
            <a:r>
              <a:rPr lang="en-GB" kern="0" dirty="0" smtClean="0"/>
              <a:t>WORLD SILVER SUPPLY AND DEMAND</a:t>
            </a:r>
            <a:endParaRPr lang="en-US" kern="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138317347"/>
              </p:ext>
            </p:extLst>
          </p:nvPr>
        </p:nvGraphicFramePr>
        <p:xfrm>
          <a:off x="477671" y="652709"/>
          <a:ext cx="10604911" cy="5652966"/>
        </p:xfrm>
        <a:graphic>
          <a:graphicData uri="http://schemas.openxmlformats.org/drawingml/2006/table">
            <a:tbl>
              <a:tblPr firstRow="1" bandRow="1">
                <a:tableStyleId>{2D5ABB26-0587-4C30-8999-92F81FD0307C}</a:tableStyleId>
              </a:tblPr>
              <a:tblGrid>
                <a:gridCol w="1349977"/>
                <a:gridCol w="25400"/>
                <a:gridCol w="1256115"/>
                <a:gridCol w="1044374"/>
                <a:gridCol w="1259170"/>
                <a:gridCol w="184111"/>
                <a:gridCol w="1063765"/>
                <a:gridCol w="1022822"/>
                <a:gridCol w="1142538"/>
                <a:gridCol w="744582"/>
                <a:gridCol w="1512057"/>
              </a:tblGrid>
              <a:tr h="275807">
                <a:tc>
                  <a:txBody>
                    <a:bodyPr/>
                    <a:lstStyle/>
                    <a:p>
                      <a:endParaRPr lang="en-US" dirty="0"/>
                    </a:p>
                  </a:txBody>
                  <a:tcPr marT="0" marB="0" anchor="ctr"/>
                </a:tc>
                <a:tc>
                  <a:txBody>
                    <a:bodyPr/>
                    <a:lstStyle/>
                    <a:p>
                      <a:endParaRPr lang="en-US"/>
                    </a:p>
                  </a:txBody>
                  <a:tcPr marL="0" marR="0" marT="0" marB="0" anchor="ctr"/>
                </a:tc>
                <a:tc gridSpan="3">
                  <a:txBody>
                    <a:bodyPr/>
                    <a:lstStyle/>
                    <a:p>
                      <a:endParaRPr lang="en-US" dirty="0"/>
                    </a:p>
                  </a:txBody>
                  <a:tcPr marT="0" marB="0" anchor="ctr">
                    <a:solidFill>
                      <a:schemeClr val="tx2"/>
                    </a:solidFill>
                  </a:tcPr>
                </a:tc>
                <a:tc hMerge="1">
                  <a:txBody>
                    <a:bodyPr/>
                    <a:lstStyle/>
                    <a:p>
                      <a:endParaRPr lang="en-US" sz="1000" dirty="0"/>
                    </a:p>
                  </a:txBody>
                  <a:tcPr marL="0" marR="0" marT="0" marB="0"/>
                </a:tc>
                <a:tc hMerge="1">
                  <a:txBody>
                    <a:bodyPr/>
                    <a:lstStyle/>
                    <a:p>
                      <a:endParaRPr lang="en-US" sz="1000" dirty="0"/>
                    </a:p>
                  </a:txBody>
                  <a:tcPr marL="0" marR="0" marT="0" marB="0"/>
                </a:tc>
                <a:tc>
                  <a:txBody>
                    <a:bodyPr/>
                    <a:lstStyle/>
                    <a:p>
                      <a:endParaRPr lang="en-US" dirty="0"/>
                    </a:p>
                  </a:txBody>
                  <a:tcPr marL="0" marR="0" marT="0" marB="0" anchor="ctr"/>
                </a:tc>
                <a:tc gridSpan="2">
                  <a:txBody>
                    <a:bodyPr/>
                    <a:lstStyle/>
                    <a:p>
                      <a:endParaRPr lang="en-US" dirty="0"/>
                    </a:p>
                  </a:txBody>
                  <a:tcPr marT="0" marB="0" anchor="ctr">
                    <a:solidFill>
                      <a:schemeClr val="tx2"/>
                    </a:solidFill>
                  </a:tcPr>
                </a:tc>
                <a:tc hMerge="1">
                  <a:txBody>
                    <a:bodyPr/>
                    <a:lstStyle/>
                    <a:p>
                      <a:endParaRPr lang="en-US" sz="1000" dirty="0"/>
                    </a:p>
                  </a:txBody>
                  <a:tcPr marL="0" marR="0" marT="0" marB="0"/>
                </a:tc>
                <a:tc gridSpan="2">
                  <a:txBody>
                    <a:bodyPr/>
                    <a:lstStyle/>
                    <a:p>
                      <a:pPr>
                        <a:spcAft>
                          <a:spcPts val="400"/>
                        </a:spcAft>
                      </a:pPr>
                      <a:endParaRPr lang="en-US" sz="1000" b="1" dirty="0">
                        <a:solidFill>
                          <a:srgbClr val="FFFFFF"/>
                        </a:solidFill>
                      </a:endParaRPr>
                    </a:p>
                  </a:txBody>
                  <a:tcPr marT="0" marB="0" anchor="ctr">
                    <a:solidFill>
                      <a:schemeClr val="tx2"/>
                    </a:solidFill>
                  </a:tcPr>
                </a:tc>
                <a:tc hMerge="1">
                  <a:txBody>
                    <a:bodyPr/>
                    <a:lstStyle/>
                    <a:p>
                      <a:endParaRPr lang="en-US"/>
                    </a:p>
                  </a:txBody>
                  <a:tcPr/>
                </a:tc>
                <a:tc>
                  <a:txBody>
                    <a:bodyPr/>
                    <a:lstStyle/>
                    <a:p>
                      <a:pPr>
                        <a:spcAft>
                          <a:spcPts val="400"/>
                        </a:spcAft>
                      </a:pPr>
                      <a:endParaRPr lang="en-US" sz="1000" b="1" dirty="0">
                        <a:solidFill>
                          <a:srgbClr val="FFFFFF"/>
                        </a:solidFill>
                      </a:endParaRPr>
                    </a:p>
                  </a:txBody>
                  <a:tcPr marT="0" marB="0" anchor="ctr">
                    <a:solidFill>
                      <a:schemeClr val="tx2"/>
                    </a:solidFill>
                  </a:tcPr>
                </a:tc>
              </a:tr>
              <a:tr h="525840">
                <a:tc>
                  <a:txBody>
                    <a:bodyPr/>
                    <a:lstStyle/>
                    <a:p>
                      <a:pPr algn="l"/>
                      <a:r>
                        <a:rPr lang="en-US" sz="1400" b="0" dirty="0" err="1" smtClean="0">
                          <a:solidFill>
                            <a:schemeClr val="bg1"/>
                          </a:solidFill>
                        </a:rPr>
                        <a:t>Tonnes</a:t>
                      </a:r>
                      <a:endParaRPr lang="en-US" sz="1400" b="0" dirty="0">
                        <a:solidFill>
                          <a:schemeClr val="bg1"/>
                        </a:solidFill>
                      </a:endParaRPr>
                    </a:p>
                  </a:txBody>
                  <a:tcPr marT="0" marB="0" anchor="ctr">
                    <a:solidFill>
                      <a:schemeClr val="tx1"/>
                    </a:solidFill>
                  </a:tcPr>
                </a:tc>
                <a:tc>
                  <a:txBody>
                    <a:bodyPr/>
                    <a:lstStyle/>
                    <a:p>
                      <a:pPr algn="r"/>
                      <a:endParaRPr lang="en-US" sz="200" dirty="0"/>
                    </a:p>
                  </a:txBody>
                  <a:tcPr marL="0" marR="0" marT="0" marB="0" anchor="ctr"/>
                </a:tc>
                <a:tc>
                  <a:txBody>
                    <a:bodyPr/>
                    <a:lstStyle/>
                    <a:p>
                      <a:pPr algn="r">
                        <a:spcAft>
                          <a:spcPts val="400"/>
                        </a:spcAft>
                      </a:pPr>
                      <a:r>
                        <a:rPr lang="en-US" sz="1800" b="1" dirty="0" smtClean="0">
                          <a:solidFill>
                            <a:srgbClr val="FFFFFF"/>
                          </a:solidFill>
                        </a:rPr>
                        <a:t>2013</a:t>
                      </a:r>
                      <a:endParaRPr lang="en-US" sz="1800" b="1" dirty="0">
                        <a:solidFill>
                          <a:srgbClr val="FFFFFF"/>
                        </a:solidFill>
                      </a:endParaRPr>
                    </a:p>
                  </a:txBody>
                  <a:tcPr marT="0" marB="0" anchor="ctr">
                    <a:solidFill>
                      <a:srgbClr val="4D4D4D"/>
                    </a:solidFill>
                  </a:tcPr>
                </a:tc>
                <a:tc>
                  <a:txBody>
                    <a:bodyPr/>
                    <a:lstStyle/>
                    <a:p>
                      <a:pPr algn="r">
                        <a:spcAft>
                          <a:spcPts val="400"/>
                        </a:spcAft>
                      </a:pPr>
                      <a:r>
                        <a:rPr lang="en-US" sz="1800" b="1" dirty="0" smtClean="0">
                          <a:solidFill>
                            <a:srgbClr val="FFFFFF"/>
                          </a:solidFill>
                        </a:rPr>
                        <a:t>2014</a:t>
                      </a:r>
                      <a:endParaRPr lang="en-US" sz="1800" b="1" dirty="0">
                        <a:solidFill>
                          <a:srgbClr val="FFFFFF"/>
                        </a:solidFill>
                      </a:endParaRPr>
                    </a:p>
                  </a:txBody>
                  <a:tcPr marT="0" marB="0" anchor="ctr">
                    <a:solidFill>
                      <a:srgbClr val="4D4D4D"/>
                    </a:solidFill>
                  </a:tcPr>
                </a:tc>
                <a:tc>
                  <a:txBody>
                    <a:bodyPr/>
                    <a:lstStyle/>
                    <a:p>
                      <a:pPr algn="r">
                        <a:spcAft>
                          <a:spcPts val="400"/>
                        </a:spcAft>
                      </a:pPr>
                      <a:r>
                        <a:rPr lang="en-US" sz="1800" b="1" dirty="0" smtClean="0">
                          <a:solidFill>
                            <a:srgbClr val="FFFFFF"/>
                          </a:solidFill>
                        </a:rPr>
                        <a:t>2015</a:t>
                      </a:r>
                      <a:endParaRPr lang="en-US" sz="1800" b="1" dirty="0">
                        <a:solidFill>
                          <a:srgbClr val="FFFFFF"/>
                        </a:solidFill>
                      </a:endParaRPr>
                    </a:p>
                  </a:txBody>
                  <a:tcPr marT="0" marB="0" anchor="ctr">
                    <a:solidFill>
                      <a:srgbClr val="4D4D4D"/>
                    </a:solidFill>
                  </a:tcPr>
                </a:tc>
                <a:tc>
                  <a:txBody>
                    <a:bodyPr/>
                    <a:lstStyle/>
                    <a:p>
                      <a:pPr algn="r"/>
                      <a:endParaRPr lang="en-US" sz="800" dirty="0"/>
                    </a:p>
                  </a:txBody>
                  <a:tcPr marL="0" marR="0" marT="0" marB="0" anchor="ctr"/>
                </a:tc>
                <a:tc>
                  <a:txBody>
                    <a:bodyPr/>
                    <a:lstStyle/>
                    <a:p>
                      <a:pPr algn="r">
                        <a:spcAft>
                          <a:spcPts val="400"/>
                        </a:spcAft>
                      </a:pPr>
                      <a:r>
                        <a:rPr lang="en-US" sz="1800" b="1" dirty="0" smtClean="0">
                          <a:solidFill>
                            <a:srgbClr val="FFFFFF"/>
                          </a:solidFill>
                        </a:rPr>
                        <a:t>2016</a:t>
                      </a:r>
                      <a:endParaRPr lang="en-US" sz="1800" b="1" dirty="0">
                        <a:solidFill>
                          <a:srgbClr val="FFFFFF"/>
                        </a:solidFill>
                      </a:endParaRPr>
                    </a:p>
                  </a:txBody>
                  <a:tcPr marT="0" marB="0" anchor="ctr">
                    <a:solidFill>
                      <a:srgbClr val="4D4D4D"/>
                    </a:solidFill>
                  </a:tcPr>
                </a:tc>
                <a:tc>
                  <a:txBody>
                    <a:bodyPr/>
                    <a:lstStyle/>
                    <a:p>
                      <a:pPr algn="r">
                        <a:spcAft>
                          <a:spcPts val="400"/>
                        </a:spcAft>
                      </a:pPr>
                      <a:r>
                        <a:rPr lang="en-US" sz="1800" b="1" dirty="0" smtClean="0">
                          <a:solidFill>
                            <a:srgbClr val="FFFFFF"/>
                          </a:solidFill>
                        </a:rPr>
                        <a:t>2017</a:t>
                      </a:r>
                      <a:endParaRPr lang="en-US" sz="1800" b="1" dirty="0">
                        <a:solidFill>
                          <a:srgbClr val="FFFFFF"/>
                        </a:solidFill>
                      </a:endParaRPr>
                    </a:p>
                  </a:txBody>
                  <a:tcPr marT="0" marB="0" anchor="ctr">
                    <a:solidFill>
                      <a:srgbClr val="4D4D4D"/>
                    </a:solidFill>
                  </a:tcPr>
                </a:tc>
                <a:tc>
                  <a:txBody>
                    <a:bodyPr/>
                    <a:lstStyle/>
                    <a:p>
                      <a:pPr marL="0" algn="r" defTabSz="457200" rtl="0" eaLnBrk="1" latinLnBrk="0" hangingPunct="1">
                        <a:spcAft>
                          <a:spcPts val="400"/>
                        </a:spcAft>
                      </a:pPr>
                      <a:r>
                        <a:rPr lang="en-US" sz="1800" b="1" kern="1200" dirty="0" smtClean="0">
                          <a:solidFill>
                            <a:srgbClr val="FFFFFF"/>
                          </a:solidFill>
                          <a:latin typeface="+mn-lt"/>
                          <a:ea typeface="+mn-ea"/>
                          <a:cs typeface="+mn-cs"/>
                        </a:rPr>
                        <a:t>Market share</a:t>
                      </a:r>
                      <a:endParaRPr lang="en-US" sz="1800" b="1" kern="1200" dirty="0">
                        <a:solidFill>
                          <a:srgbClr val="FFFFFF"/>
                        </a:solidFill>
                        <a:latin typeface="+mn-lt"/>
                        <a:ea typeface="+mn-ea"/>
                        <a:cs typeface="+mn-cs"/>
                      </a:endParaRPr>
                    </a:p>
                  </a:txBody>
                  <a:tcPr marT="0" marB="0" anchor="ctr">
                    <a:solidFill>
                      <a:srgbClr val="4D4D4D"/>
                    </a:solidFill>
                  </a:tcPr>
                </a:tc>
                <a:tc>
                  <a:txBody>
                    <a:bodyPr/>
                    <a:lstStyle/>
                    <a:p>
                      <a:pPr marL="0" algn="r" defTabSz="457200" rtl="0" eaLnBrk="1" latinLnBrk="0" hangingPunct="1">
                        <a:spcAft>
                          <a:spcPts val="400"/>
                        </a:spcAft>
                      </a:pPr>
                      <a:r>
                        <a:rPr lang="en-GB" sz="1800" b="1" kern="1200" dirty="0" smtClean="0">
                          <a:solidFill>
                            <a:srgbClr val="FFFFFF"/>
                          </a:solidFill>
                          <a:latin typeface="+mn-lt"/>
                          <a:ea typeface="+mn-ea"/>
                          <a:cs typeface="+mn-cs"/>
                        </a:rPr>
                        <a:t>%</a:t>
                      </a:r>
                      <a:r>
                        <a:rPr lang="en-US" sz="1800" b="1" kern="1200" noProof="0" dirty="0" smtClean="0">
                          <a:solidFill>
                            <a:srgbClr val="FFFFFF"/>
                          </a:solidFill>
                          <a:latin typeface="+mn-lt"/>
                          <a:ea typeface="+mn-ea"/>
                          <a:cs typeface="+mn-cs"/>
                        </a:rPr>
                        <a:t> ∆ - 2016</a:t>
                      </a:r>
                      <a:endParaRPr lang="en-US" sz="1800" b="1" kern="1200" dirty="0">
                        <a:solidFill>
                          <a:srgbClr val="FFFFFF"/>
                        </a:solidFill>
                        <a:latin typeface="+mn-lt"/>
                        <a:ea typeface="+mn-ea"/>
                        <a:cs typeface="+mn-cs"/>
                      </a:endParaRPr>
                    </a:p>
                  </a:txBody>
                  <a:tcPr marT="0" marB="0" anchor="ctr">
                    <a:solidFill>
                      <a:srgbClr val="4D4D4D"/>
                    </a:solidFill>
                  </a:tcPr>
                </a:tc>
                <a:tc>
                  <a:txBody>
                    <a:bodyPr/>
                    <a:lstStyle/>
                    <a:p>
                      <a:pPr marL="0" marR="0" indent="0" algn="r" defTabSz="457200" rtl="0" eaLnBrk="1" fontAlgn="auto" latinLnBrk="0" hangingPunct="1">
                        <a:lnSpc>
                          <a:spcPct val="100000"/>
                        </a:lnSpc>
                        <a:spcBef>
                          <a:spcPts val="0"/>
                        </a:spcBef>
                        <a:spcAft>
                          <a:spcPts val="400"/>
                        </a:spcAft>
                        <a:buClrTx/>
                        <a:buSzTx/>
                        <a:buFontTx/>
                        <a:buNone/>
                        <a:tabLst/>
                        <a:defRPr/>
                      </a:pPr>
                      <a:r>
                        <a:rPr lang="en-GB" sz="1800" b="1" kern="1200" dirty="0" smtClean="0">
                          <a:solidFill>
                            <a:srgbClr val="FFFFFF"/>
                          </a:solidFill>
                          <a:latin typeface="+mn-lt"/>
                          <a:ea typeface="+mn-ea"/>
                          <a:cs typeface="+mn-cs"/>
                        </a:rPr>
                        <a:t>%</a:t>
                      </a:r>
                      <a:r>
                        <a:rPr lang="en-US" sz="1800" b="1" kern="1200" noProof="0" dirty="0" smtClean="0">
                          <a:solidFill>
                            <a:srgbClr val="FFFFFF"/>
                          </a:solidFill>
                          <a:latin typeface="+mn-lt"/>
                          <a:ea typeface="+mn-ea"/>
                          <a:cs typeface="+mn-cs"/>
                        </a:rPr>
                        <a:t> ∆ - 2013</a:t>
                      </a:r>
                      <a:endParaRPr lang="en-US" sz="1800" b="1" kern="1200" dirty="0" smtClean="0">
                        <a:solidFill>
                          <a:srgbClr val="FFFFFF"/>
                        </a:solidFill>
                        <a:latin typeface="+mn-lt"/>
                        <a:ea typeface="+mn-ea"/>
                        <a:cs typeface="+mn-cs"/>
                      </a:endParaRPr>
                    </a:p>
                  </a:txBody>
                  <a:tcPr marT="0" marB="0" anchor="ctr">
                    <a:solidFill>
                      <a:srgbClr val="4D4D4D"/>
                    </a:solidFill>
                  </a:tcPr>
                </a:tc>
              </a:tr>
              <a:tr h="511233">
                <a:tc>
                  <a:txBody>
                    <a:bodyPr/>
                    <a:lstStyle/>
                    <a:p>
                      <a:pPr>
                        <a:spcAft>
                          <a:spcPts val="400"/>
                        </a:spcAft>
                      </a:pPr>
                      <a:r>
                        <a:rPr lang="en-US" sz="1600" b="0" dirty="0" smtClean="0">
                          <a:solidFill>
                            <a:schemeClr val="tx1"/>
                          </a:solidFill>
                        </a:rPr>
                        <a:t>Mine Production</a:t>
                      </a:r>
                      <a:endParaRPr lang="en-US" sz="1600" b="0" dirty="0">
                        <a:solidFill>
                          <a:schemeClr val="tx1"/>
                        </a:solidFill>
                      </a:endParaRPr>
                    </a:p>
                  </a:txBody>
                  <a:tcPr marB="0">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endParaRPr lang="en-US" sz="200" dirty="0">
                        <a:solidFill>
                          <a:schemeClr val="tx1"/>
                        </a:solidFill>
                      </a:endParaRPr>
                    </a:p>
                  </a:txBody>
                  <a:tcPr marL="0" marR="0" marT="0" marB="0">
                    <a:solidFill>
                      <a:schemeClr val="tx2">
                        <a:lumMod val="20000"/>
                        <a:lumOff val="80000"/>
                      </a:schemeClr>
                    </a:solidFill>
                  </a:tcPr>
                </a:tc>
                <a:tc>
                  <a:txBody>
                    <a:bodyPr/>
                    <a:lstStyle/>
                    <a:p>
                      <a:pPr marL="0" algn="r" defTabSz="457200" rtl="0" eaLnBrk="1" fontAlgn="b" latinLnBrk="0" hangingPunct="1"/>
                      <a:r>
                        <a:rPr lang="en-US" sz="1800" b="0" i="0" u="none" strike="noStrike" kern="1200" dirty="0" smtClean="0">
                          <a:solidFill>
                            <a:schemeClr val="tx1"/>
                          </a:solidFill>
                          <a:latin typeface="Calibri"/>
                          <a:ea typeface="+mn-ea"/>
                          <a:cs typeface="+mn-cs"/>
                        </a:rPr>
                        <a:t>25,607</a:t>
                      </a:r>
                      <a:endParaRPr lang="en-US" sz="1800" b="0" i="0" u="none" strike="noStrike" kern="1200" dirty="0">
                        <a:solidFill>
                          <a:schemeClr val="tx1"/>
                        </a:solidFill>
                        <a:latin typeface="Calibri"/>
                        <a:ea typeface="+mn-ea"/>
                        <a:cs typeface="+mn-cs"/>
                      </a:endParaRPr>
                    </a:p>
                  </a:txBody>
                  <a:tcPr marL="0" marR="0" marT="0" marB="0" anchor="b">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marL="0" algn="r" defTabSz="457200" rtl="0" eaLnBrk="1" fontAlgn="b" latinLnBrk="0" hangingPunct="1"/>
                      <a:r>
                        <a:rPr lang="en-US" sz="1800" b="0" i="0" u="none" strike="noStrike" kern="1200" dirty="0" smtClean="0">
                          <a:solidFill>
                            <a:schemeClr val="tx1"/>
                          </a:solidFill>
                          <a:latin typeface="Calibri"/>
                          <a:ea typeface="+mn-ea"/>
                          <a:cs typeface="+mn-cs"/>
                        </a:rPr>
                        <a:t>26,993</a:t>
                      </a:r>
                      <a:endParaRPr lang="en-US" sz="1800" b="0" i="0" u="none" strike="noStrike" kern="1200" dirty="0">
                        <a:solidFill>
                          <a:schemeClr val="tx1"/>
                        </a:solidFill>
                        <a:latin typeface="Calibri"/>
                        <a:ea typeface="+mn-ea"/>
                        <a:cs typeface="+mn-cs"/>
                      </a:endParaRPr>
                    </a:p>
                  </a:txBody>
                  <a:tcPr marL="0" marR="0" marT="0" marB="0" anchor="b">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marL="0" algn="r" defTabSz="457200" rtl="0" eaLnBrk="1" fontAlgn="b" latinLnBrk="0" hangingPunct="1"/>
                      <a:r>
                        <a:rPr lang="en-US" sz="1800" b="0" i="0" u="none" strike="noStrike" kern="1200" dirty="0">
                          <a:solidFill>
                            <a:schemeClr val="tx1"/>
                          </a:solidFill>
                          <a:latin typeface="Calibri"/>
                          <a:ea typeface="+mn-ea"/>
                          <a:cs typeface="+mn-cs"/>
                        </a:rPr>
                        <a:t>      </a:t>
                      </a:r>
                      <a:r>
                        <a:rPr lang="en-US" sz="1800" b="0" i="0" u="none" strike="noStrike" kern="1200" dirty="0" smtClean="0">
                          <a:solidFill>
                            <a:schemeClr val="tx1"/>
                          </a:solidFill>
                          <a:latin typeface="Calibri"/>
                          <a:ea typeface="+mn-ea"/>
                          <a:cs typeface="+mn-cs"/>
                        </a:rPr>
                        <a:t>27,841 </a:t>
                      </a:r>
                      <a:endParaRPr lang="en-US" sz="1800" b="0" i="0" u="none" strike="noStrike" kern="1200" dirty="0">
                        <a:solidFill>
                          <a:schemeClr val="tx1"/>
                        </a:solidFill>
                        <a:latin typeface="Calibri"/>
                        <a:ea typeface="+mn-ea"/>
                        <a:cs typeface="+mn-cs"/>
                      </a:endParaRPr>
                    </a:p>
                  </a:txBody>
                  <a:tcPr marL="0" marR="0" marT="0" marB="0" anchor="b">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marL="0" algn="r" defTabSz="457200" rtl="0" eaLnBrk="1" fontAlgn="b" latinLnBrk="0" hangingPunct="1"/>
                      <a:endParaRPr lang="en-US" sz="1800" b="0" i="0" u="none" strike="noStrike" kern="1200" dirty="0">
                        <a:solidFill>
                          <a:schemeClr val="tx1"/>
                        </a:solidFill>
                        <a:latin typeface="Calibri"/>
                        <a:ea typeface="+mn-ea"/>
                        <a:cs typeface="+mn-cs"/>
                      </a:endParaRPr>
                    </a:p>
                  </a:txBody>
                  <a:tcPr marL="0" marR="0" marT="0" marB="0" anchor="b">
                    <a:solidFill>
                      <a:schemeClr val="tx2">
                        <a:lumMod val="20000"/>
                        <a:lumOff val="80000"/>
                      </a:schemeClr>
                    </a:solidFill>
                  </a:tcPr>
                </a:tc>
                <a:tc>
                  <a:txBody>
                    <a:bodyPr/>
                    <a:lstStyle/>
                    <a:p>
                      <a:pPr marL="0" algn="r" defTabSz="457200" rtl="0" eaLnBrk="1" fontAlgn="b" latinLnBrk="0" hangingPunct="1"/>
                      <a:r>
                        <a:rPr lang="en-US" sz="1800" b="0" i="0" u="none" strike="noStrike" kern="1200" dirty="0">
                          <a:solidFill>
                            <a:schemeClr val="tx1"/>
                          </a:solidFill>
                          <a:latin typeface="Calibri"/>
                          <a:ea typeface="+mn-ea"/>
                          <a:cs typeface="+mn-cs"/>
                        </a:rPr>
                        <a:t>        </a:t>
                      </a:r>
                      <a:r>
                        <a:rPr lang="en-US" sz="1800" b="0" i="0" u="none" strike="noStrike" kern="1200" dirty="0" smtClean="0">
                          <a:solidFill>
                            <a:schemeClr val="tx1"/>
                          </a:solidFill>
                          <a:latin typeface="Calibri"/>
                          <a:ea typeface="+mn-ea"/>
                          <a:cs typeface="+mn-cs"/>
                        </a:rPr>
                        <a:t>27,638 </a:t>
                      </a:r>
                      <a:endParaRPr lang="en-US" sz="1800" b="0" i="0" u="none" strike="noStrike" kern="1200" dirty="0">
                        <a:solidFill>
                          <a:schemeClr val="tx1"/>
                        </a:solidFill>
                        <a:latin typeface="Calibri"/>
                        <a:ea typeface="+mn-ea"/>
                        <a:cs typeface="+mn-cs"/>
                      </a:endParaRPr>
                    </a:p>
                  </a:txBody>
                  <a:tcPr marL="0" marR="0" marT="0" marB="0" anchor="b">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marL="0" algn="r" defTabSz="457200" rtl="0" eaLnBrk="1" fontAlgn="b" latinLnBrk="0" hangingPunct="1"/>
                      <a:r>
                        <a:rPr lang="en-US" sz="1800" b="0" i="0" u="none" strike="noStrike" kern="1200" dirty="0">
                          <a:solidFill>
                            <a:schemeClr val="tx1"/>
                          </a:solidFill>
                          <a:latin typeface="Calibri"/>
                          <a:ea typeface="+mn-ea"/>
                          <a:cs typeface="+mn-cs"/>
                        </a:rPr>
                        <a:t>       </a:t>
                      </a:r>
                      <a:r>
                        <a:rPr lang="en-US" sz="1800" b="0" i="0" u="none" strike="noStrike" kern="1200" dirty="0" smtClean="0">
                          <a:solidFill>
                            <a:schemeClr val="tx1"/>
                          </a:solidFill>
                          <a:latin typeface="Calibri"/>
                          <a:ea typeface="+mn-ea"/>
                          <a:cs typeface="+mn-cs"/>
                        </a:rPr>
                        <a:t>26,502 </a:t>
                      </a:r>
                      <a:endParaRPr lang="en-US" sz="1800" b="0" i="0" u="none" strike="noStrike" kern="1200" dirty="0">
                        <a:solidFill>
                          <a:schemeClr val="tx1"/>
                        </a:solidFill>
                        <a:latin typeface="Calibri"/>
                        <a:ea typeface="+mn-ea"/>
                        <a:cs typeface="+mn-cs"/>
                      </a:endParaRPr>
                    </a:p>
                  </a:txBody>
                  <a:tcPr marL="0" marR="0" marT="0" marB="0" anchor="b">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endParaRPr lang="en-US" dirty="0"/>
                    </a:p>
                  </a:txBody>
                  <a:tcPr marL="0" marR="0" marT="0" marB="0" anchor="b">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algn="r" fontAlgn="b"/>
                      <a:r>
                        <a:rPr lang="en-US" sz="1800" b="1" i="0" u="none" strike="noStrike" dirty="0" smtClean="0">
                          <a:solidFill>
                            <a:srgbClr val="DC0A0A"/>
                          </a:solidFill>
                          <a:latin typeface="Calibri"/>
                        </a:rPr>
                        <a:t>-4%</a:t>
                      </a:r>
                      <a:endParaRPr lang="en-US" sz="1800" b="1" i="0" u="none" strike="noStrike" dirty="0">
                        <a:solidFill>
                          <a:srgbClr val="DC0A0A"/>
                        </a:solidFill>
                        <a:latin typeface="Calibri"/>
                      </a:endParaRPr>
                    </a:p>
                  </a:txBody>
                  <a:tcPr marL="0" marR="0" marT="0" marB="0" anchor="b">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algn="r" fontAlgn="b"/>
                      <a:r>
                        <a:rPr lang="en-US" sz="1800" b="1" i="0" u="none" strike="noStrike" dirty="0" smtClean="0">
                          <a:solidFill>
                            <a:srgbClr val="002060"/>
                          </a:solidFill>
                          <a:latin typeface="Calibri"/>
                        </a:rPr>
                        <a:t>3%</a:t>
                      </a:r>
                      <a:endParaRPr lang="en-US" sz="1800" b="1" i="0" u="none" strike="noStrike" dirty="0">
                        <a:solidFill>
                          <a:srgbClr val="002060"/>
                        </a:solidFill>
                        <a:latin typeface="Calibri"/>
                      </a:endParaRPr>
                    </a:p>
                  </a:txBody>
                  <a:tcPr marL="0" marR="0" marT="0" marB="0" anchor="b">
                    <a:lnB w="12700" cap="flat" cmpd="sng" algn="ctr">
                      <a:solidFill>
                        <a:srgbClr val="666666"/>
                      </a:solidFill>
                      <a:prstDash val="solid"/>
                      <a:round/>
                      <a:headEnd type="none" w="med" len="med"/>
                      <a:tailEnd type="none" w="med" len="med"/>
                    </a:lnB>
                    <a:solidFill>
                      <a:schemeClr val="tx2">
                        <a:lumMod val="20000"/>
                        <a:lumOff val="80000"/>
                      </a:schemeClr>
                    </a:solidFill>
                  </a:tcPr>
                </a:tc>
              </a:tr>
              <a:tr h="525840">
                <a:tc>
                  <a:txBody>
                    <a:bodyPr/>
                    <a:lstStyle/>
                    <a:p>
                      <a:pPr>
                        <a:spcAft>
                          <a:spcPts val="400"/>
                        </a:spcAft>
                      </a:pPr>
                      <a:r>
                        <a:rPr lang="en-US" sz="1600" b="1" dirty="0" smtClean="0">
                          <a:solidFill>
                            <a:schemeClr val="tx1"/>
                          </a:solidFill>
                        </a:rPr>
                        <a:t>Total Supply</a:t>
                      </a:r>
                      <a:endParaRPr lang="en-US" sz="1600" b="1" dirty="0">
                        <a:solidFill>
                          <a:schemeClr val="tx1"/>
                        </a:solidFill>
                      </a:endParaRPr>
                    </a:p>
                  </a:txBody>
                  <a:tcPr marB="0">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endParaRPr lang="en-US" sz="200">
                        <a:solidFill>
                          <a:schemeClr val="tx1"/>
                        </a:solidFill>
                      </a:endParaRPr>
                    </a:p>
                  </a:txBody>
                  <a:tcPr marL="0" marR="0" marT="0" marB="0">
                    <a:solidFill>
                      <a:schemeClr val="bg1">
                        <a:lumMod val="95000"/>
                      </a:schemeClr>
                    </a:solidFill>
                  </a:tcPr>
                </a:tc>
                <a:tc>
                  <a:txBody>
                    <a:bodyPr/>
                    <a:lstStyle/>
                    <a:p>
                      <a:pPr algn="r" fontAlgn="b"/>
                      <a:r>
                        <a:rPr lang="en-US" sz="1800" b="1" i="0" u="none" strike="noStrike" dirty="0" smtClean="0">
                          <a:solidFill>
                            <a:srgbClr val="000000"/>
                          </a:solidFill>
                          <a:effectLst/>
                          <a:latin typeface="Calibri" panose="020F0502020204030204" pitchFamily="34" charset="0"/>
                        </a:rPr>
                        <a:t>30,712</a:t>
                      </a:r>
                      <a:endParaRPr lang="en-US" sz="1800" b="1" i="0" u="none" strike="noStrike" dirty="0">
                        <a:solidFill>
                          <a:srgbClr val="000000"/>
                        </a:solidFill>
                        <a:effectLst/>
                        <a:latin typeface="Calibri" panose="020F0502020204030204" pitchFamily="34" charset="0"/>
                      </a:endParaRP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r" fontAlgn="b"/>
                      <a:r>
                        <a:rPr lang="en-US" sz="1800" b="1" i="0" u="none" strike="noStrike" dirty="0">
                          <a:solidFill>
                            <a:srgbClr val="000000"/>
                          </a:solidFill>
                          <a:effectLst/>
                          <a:latin typeface="Calibri" panose="020F0502020204030204" pitchFamily="34" charset="0"/>
                        </a:rPr>
                        <a:t>        </a:t>
                      </a:r>
                      <a:r>
                        <a:rPr lang="en-US" sz="1800" b="1" i="0" u="none" strike="noStrike" dirty="0" smtClean="0">
                          <a:solidFill>
                            <a:srgbClr val="000000"/>
                          </a:solidFill>
                          <a:effectLst/>
                          <a:latin typeface="Calibri" panose="020F0502020204030204" pitchFamily="34" charset="0"/>
                        </a:rPr>
                        <a:t>32,659 </a:t>
                      </a:r>
                      <a:endParaRPr lang="en-US" sz="1800" b="1" i="0" u="none" strike="noStrike" dirty="0">
                        <a:solidFill>
                          <a:srgbClr val="000000"/>
                        </a:solidFill>
                        <a:effectLst/>
                        <a:latin typeface="Calibri" panose="020F0502020204030204" pitchFamily="34" charset="0"/>
                      </a:endParaRP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r" fontAlgn="b"/>
                      <a:r>
                        <a:rPr lang="en-US" sz="1800" b="1" i="0" u="none" strike="noStrike" dirty="0">
                          <a:solidFill>
                            <a:srgbClr val="000000"/>
                          </a:solidFill>
                          <a:effectLst/>
                          <a:latin typeface="Calibri" panose="020F0502020204030204" pitchFamily="34" charset="0"/>
                        </a:rPr>
                        <a:t>        </a:t>
                      </a:r>
                      <a:r>
                        <a:rPr lang="en-US" sz="1800" b="1" i="0" u="none" strike="noStrike" dirty="0" smtClean="0">
                          <a:solidFill>
                            <a:srgbClr val="000000"/>
                          </a:solidFill>
                          <a:effectLst/>
                          <a:latin typeface="Calibri" panose="020F0502020204030204" pitchFamily="34" charset="0"/>
                        </a:rPr>
                        <a:t>32,472 </a:t>
                      </a:r>
                      <a:endParaRPr lang="en-US" sz="1800" b="1" i="0" u="none" strike="noStrike" dirty="0">
                        <a:solidFill>
                          <a:srgbClr val="000000"/>
                        </a:solidFill>
                        <a:effectLst/>
                        <a:latin typeface="Calibri" panose="020F0502020204030204" pitchFamily="34" charset="0"/>
                      </a:endParaRP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r"/>
                      <a:endParaRPr lang="en-US" sz="1800" dirty="0">
                        <a:solidFill>
                          <a:schemeClr val="tx1"/>
                        </a:solidFill>
                      </a:endParaRPr>
                    </a:p>
                  </a:txBody>
                  <a:tcPr marL="0" marR="0" marT="0" marB="0">
                    <a:solidFill>
                      <a:schemeClr val="bg1">
                        <a:lumMod val="95000"/>
                      </a:schemeClr>
                    </a:solidFill>
                  </a:tcPr>
                </a:tc>
                <a:tc>
                  <a:txBody>
                    <a:bodyPr/>
                    <a:lstStyle/>
                    <a:p>
                      <a:pPr algn="r" fontAlgn="b"/>
                      <a:r>
                        <a:rPr lang="en-US" sz="1800" b="1" i="0" u="none" strike="noStrike" dirty="0">
                          <a:solidFill>
                            <a:srgbClr val="000000"/>
                          </a:solidFill>
                          <a:effectLst/>
                          <a:latin typeface="Calibri" panose="020F0502020204030204" pitchFamily="34" charset="0"/>
                        </a:rPr>
                        <a:t>        </a:t>
                      </a:r>
                      <a:r>
                        <a:rPr lang="en-US" sz="1800" b="1" i="0" u="none" strike="noStrike" dirty="0" smtClean="0">
                          <a:solidFill>
                            <a:srgbClr val="000000"/>
                          </a:solidFill>
                          <a:effectLst/>
                          <a:latin typeface="Calibri" panose="020F0502020204030204" pitchFamily="34" charset="0"/>
                        </a:rPr>
                        <a:t>31,396 </a:t>
                      </a:r>
                      <a:endParaRPr lang="en-US" sz="1800" b="1" i="0" u="none" strike="noStrike" dirty="0">
                        <a:solidFill>
                          <a:srgbClr val="000000"/>
                        </a:solidFill>
                        <a:effectLst/>
                        <a:latin typeface="Calibri" panose="020F0502020204030204" pitchFamily="34" charset="0"/>
                      </a:endParaRP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r" fontAlgn="b"/>
                      <a:r>
                        <a:rPr lang="en-US" sz="1800" b="1" i="0" u="none" strike="noStrike" dirty="0">
                          <a:solidFill>
                            <a:srgbClr val="000000"/>
                          </a:solidFill>
                          <a:effectLst/>
                          <a:latin typeface="Calibri" panose="020F0502020204030204" pitchFamily="34" charset="0"/>
                        </a:rPr>
                        <a:t>          </a:t>
                      </a:r>
                      <a:r>
                        <a:rPr lang="en-US" sz="1800" b="1" i="0" u="none" strike="noStrike" dirty="0" smtClean="0">
                          <a:solidFill>
                            <a:srgbClr val="000000"/>
                          </a:solidFill>
                          <a:effectLst/>
                          <a:latin typeface="Calibri" panose="020F0502020204030204" pitchFamily="34" charset="0"/>
                        </a:rPr>
                        <a:t>30,843 </a:t>
                      </a:r>
                      <a:endParaRPr lang="en-US" sz="1800" b="1" i="0" u="none" strike="noStrike" dirty="0">
                        <a:solidFill>
                          <a:srgbClr val="000000"/>
                        </a:solidFill>
                        <a:effectLst/>
                        <a:latin typeface="Calibri" panose="020F0502020204030204" pitchFamily="34" charset="0"/>
                      </a:endParaRP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endParaRPr lang="en-US"/>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r" fontAlgn="b"/>
                      <a:r>
                        <a:rPr lang="en-US" sz="1800" b="1" i="0" u="none" strike="noStrike" dirty="0" smtClean="0">
                          <a:solidFill>
                            <a:srgbClr val="DC0A0A"/>
                          </a:solidFill>
                          <a:latin typeface="Calibri"/>
                        </a:rPr>
                        <a:t>-2%</a:t>
                      </a:r>
                      <a:endParaRPr lang="en-US" sz="1800" b="1" i="0" u="none" strike="noStrike" dirty="0">
                        <a:solidFill>
                          <a:srgbClr val="DC0A0A"/>
                        </a:solidFill>
                        <a:latin typeface="Calibri"/>
                      </a:endParaRP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r" fontAlgn="b"/>
                      <a:r>
                        <a:rPr lang="en-US" sz="1800" b="1" i="0" u="none" strike="noStrike" dirty="0">
                          <a:solidFill>
                            <a:srgbClr val="002060"/>
                          </a:solidFill>
                          <a:latin typeface="Calibri"/>
                        </a:rPr>
                        <a:t>0%</a:t>
                      </a: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r>
              <a:tr h="511233">
                <a:tc>
                  <a:txBody>
                    <a:bodyPr/>
                    <a:lstStyle/>
                    <a:p>
                      <a:pPr>
                        <a:spcAft>
                          <a:spcPts val="400"/>
                        </a:spcAft>
                      </a:pPr>
                      <a:r>
                        <a:rPr lang="en-US" sz="1600" b="0" dirty="0" err="1" smtClean="0">
                          <a:solidFill>
                            <a:schemeClr val="tx1"/>
                          </a:solidFill>
                        </a:rPr>
                        <a:t>Jewellery</a:t>
                      </a:r>
                      <a:r>
                        <a:rPr lang="en-US" sz="1600" b="0" dirty="0" smtClean="0">
                          <a:solidFill>
                            <a:schemeClr val="tx1"/>
                          </a:solidFill>
                        </a:rPr>
                        <a:t> &amp; Silverware</a:t>
                      </a:r>
                      <a:endParaRPr lang="en-US" sz="1600" b="0" dirty="0">
                        <a:solidFill>
                          <a:schemeClr val="tx1"/>
                        </a:solidFill>
                      </a:endParaRPr>
                    </a:p>
                  </a:txBody>
                  <a:tcPr marB="0">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endParaRPr lang="en-US" sz="200" dirty="0">
                        <a:solidFill>
                          <a:schemeClr val="tx1"/>
                        </a:solidFill>
                      </a:endParaRPr>
                    </a:p>
                  </a:txBody>
                  <a:tcPr marL="0" marR="0" marT="0" marB="0">
                    <a:solidFill>
                      <a:schemeClr val="tx2">
                        <a:lumMod val="20000"/>
                        <a:lumOff val="80000"/>
                      </a:schemeClr>
                    </a:solidFill>
                  </a:tcPr>
                </a:tc>
                <a:tc>
                  <a:txBody>
                    <a:bodyPr/>
                    <a:lstStyle/>
                    <a:p>
                      <a:pPr marL="0" algn="r" defTabSz="457200" rtl="0" eaLnBrk="1" fontAlgn="b" latinLnBrk="0" hangingPunct="1"/>
                      <a:r>
                        <a:rPr lang="en-US" sz="1800" b="0" i="0" u="none" strike="noStrike" kern="1200" dirty="0">
                          <a:solidFill>
                            <a:srgbClr val="000000"/>
                          </a:solidFill>
                          <a:effectLst/>
                          <a:latin typeface="Calibri" panose="020F0502020204030204" pitchFamily="34" charset="0"/>
                          <a:ea typeface="+mn-ea"/>
                          <a:cs typeface="+mn-cs"/>
                        </a:rPr>
                        <a:t>        6,862 </a:t>
                      </a: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marL="0" algn="r" defTabSz="457200" rtl="0" eaLnBrk="1" fontAlgn="b" latinLnBrk="0" hangingPunct="1"/>
                      <a:r>
                        <a:rPr lang="en-US" sz="1800" b="0" i="0" u="none" strike="noStrike" kern="1200" dirty="0">
                          <a:solidFill>
                            <a:srgbClr val="000000"/>
                          </a:solidFill>
                          <a:effectLst/>
                          <a:latin typeface="Calibri" panose="020F0502020204030204" pitchFamily="34" charset="0"/>
                          <a:ea typeface="+mn-ea"/>
                          <a:cs typeface="+mn-cs"/>
                        </a:rPr>
                        <a:t>        7,041 </a:t>
                      </a: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marL="0" algn="r" defTabSz="457200" rtl="0" eaLnBrk="1" fontAlgn="b" latinLnBrk="0" hangingPunct="1"/>
                      <a:r>
                        <a:rPr lang="en-US" sz="1800" b="0" i="0" u="none" strike="noStrike" kern="1200" dirty="0">
                          <a:solidFill>
                            <a:srgbClr val="000000"/>
                          </a:solidFill>
                          <a:effectLst/>
                          <a:latin typeface="Calibri" panose="020F0502020204030204" pitchFamily="34" charset="0"/>
                          <a:ea typeface="+mn-ea"/>
                          <a:cs typeface="+mn-cs"/>
                        </a:rPr>
                        <a:t>        7,050 </a:t>
                      </a: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algn="r"/>
                      <a:endParaRPr lang="en-US" sz="1800" dirty="0">
                        <a:solidFill>
                          <a:schemeClr val="tx1"/>
                        </a:solidFill>
                      </a:endParaRPr>
                    </a:p>
                  </a:txBody>
                  <a:tcPr marL="0" marR="0" marT="0" marB="0">
                    <a:solidFill>
                      <a:schemeClr val="tx2">
                        <a:lumMod val="20000"/>
                        <a:lumOff val="80000"/>
                      </a:schemeClr>
                    </a:solidFill>
                  </a:tcPr>
                </a:tc>
                <a:tc>
                  <a:txBody>
                    <a:bodyPr/>
                    <a:lstStyle/>
                    <a:p>
                      <a:pPr algn="l" fontAlgn="b"/>
                      <a:r>
                        <a:rPr lang="en-US" sz="1800" b="0" i="0" u="none" strike="noStrike" kern="1200" dirty="0">
                          <a:solidFill>
                            <a:srgbClr val="000000"/>
                          </a:solidFill>
                          <a:effectLst/>
                          <a:latin typeface="Calibri" panose="020F0502020204030204" pitchFamily="34" charset="0"/>
                          <a:ea typeface="+mn-ea"/>
                          <a:cs typeface="+mn-cs"/>
                        </a:rPr>
                        <a:t>        6,376 </a:t>
                      </a: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algn="l" fontAlgn="b"/>
                      <a:r>
                        <a:rPr lang="en-US" sz="1800" b="0" i="0" u="none" strike="noStrike" kern="1200" dirty="0">
                          <a:solidFill>
                            <a:srgbClr val="000000"/>
                          </a:solidFill>
                          <a:effectLst/>
                          <a:latin typeface="Calibri" panose="020F0502020204030204" pitchFamily="34" charset="0"/>
                          <a:ea typeface="+mn-ea"/>
                          <a:cs typeface="+mn-cs"/>
                        </a:rPr>
                        <a:t>        6,503 </a:t>
                      </a: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algn="r"/>
                      <a:r>
                        <a:rPr lang="en-US" sz="1600" dirty="0" smtClean="0"/>
                        <a:t>26%</a:t>
                      </a:r>
                      <a:endParaRPr lang="en-US" sz="1600" dirty="0"/>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algn="r" fontAlgn="b"/>
                      <a:r>
                        <a:rPr lang="en-US" sz="1800" b="1" i="0" u="none" strike="noStrike" dirty="0" smtClean="0">
                          <a:solidFill>
                            <a:schemeClr val="tx1"/>
                          </a:solidFill>
                          <a:latin typeface="Calibri"/>
                        </a:rPr>
                        <a:t>4%</a:t>
                      </a:r>
                      <a:endParaRPr lang="en-US" sz="1800" b="1" i="0" u="none" strike="noStrike" dirty="0">
                        <a:solidFill>
                          <a:schemeClr val="tx1"/>
                        </a:solidFill>
                        <a:latin typeface="Calibri"/>
                      </a:endParaRP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algn="r" fontAlgn="b"/>
                      <a:r>
                        <a:rPr lang="en-US" sz="1800" b="1" i="0" u="none" strike="noStrike" kern="1200" dirty="0" smtClean="0">
                          <a:solidFill>
                            <a:srgbClr val="DC0A0A"/>
                          </a:solidFill>
                          <a:latin typeface="Calibri"/>
                          <a:ea typeface="+mn-ea"/>
                          <a:cs typeface="+mn-cs"/>
                        </a:rPr>
                        <a:t>-4%</a:t>
                      </a:r>
                      <a:endParaRPr lang="en-US" sz="1800" b="1" i="0" u="none" strike="noStrike" kern="1200" dirty="0">
                        <a:solidFill>
                          <a:srgbClr val="DC0A0A"/>
                        </a:solidFill>
                        <a:latin typeface="Calibri"/>
                        <a:ea typeface="+mn-ea"/>
                        <a:cs typeface="+mn-cs"/>
                      </a:endParaRP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r>
              <a:tr h="511233">
                <a:tc>
                  <a:txBody>
                    <a:bodyPr/>
                    <a:lstStyle/>
                    <a:p>
                      <a:pPr>
                        <a:spcAft>
                          <a:spcPts val="400"/>
                        </a:spcAft>
                      </a:pPr>
                      <a:r>
                        <a:rPr lang="en-US" sz="1600" b="0" dirty="0" smtClean="0">
                          <a:solidFill>
                            <a:schemeClr val="tx1"/>
                          </a:solidFill>
                        </a:rPr>
                        <a:t>Coins &amp; Bars</a:t>
                      </a:r>
                      <a:endParaRPr lang="en-US" sz="1600" b="0" dirty="0">
                        <a:solidFill>
                          <a:schemeClr val="tx1"/>
                        </a:solidFill>
                      </a:endParaRPr>
                    </a:p>
                  </a:txBody>
                  <a:tcPr marB="0">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marL="0" algn="r" defTabSz="457200" rtl="0" eaLnBrk="1" fontAlgn="b" latinLnBrk="0" hangingPunct="1"/>
                      <a:endParaRPr lang="en-US" sz="1800" b="0" i="0" u="none" strike="noStrike" kern="1200">
                        <a:solidFill>
                          <a:srgbClr val="000000"/>
                        </a:solidFill>
                        <a:effectLst/>
                        <a:latin typeface="Calibri" panose="020F0502020204030204" pitchFamily="34" charset="0"/>
                        <a:ea typeface="+mn-ea"/>
                        <a:cs typeface="+mn-cs"/>
                      </a:endParaRPr>
                    </a:p>
                  </a:txBody>
                  <a:tcPr marL="0" marR="0" marT="0" marB="0">
                    <a:solidFill>
                      <a:schemeClr val="bg1">
                        <a:lumMod val="95000"/>
                      </a:schemeClr>
                    </a:solidFill>
                  </a:tcPr>
                </a:tc>
                <a:tc>
                  <a:txBody>
                    <a:bodyPr/>
                    <a:lstStyle/>
                    <a:p>
                      <a:pPr marL="0" algn="r" defTabSz="457200" rtl="0" eaLnBrk="1" fontAlgn="b" latinLnBrk="0" hangingPunct="1"/>
                      <a:r>
                        <a:rPr lang="en-US" sz="1800" b="0" i="0" u="none" strike="noStrike" kern="1200" dirty="0">
                          <a:solidFill>
                            <a:srgbClr val="000000"/>
                          </a:solidFill>
                          <a:effectLst/>
                          <a:latin typeface="Calibri" panose="020F0502020204030204" pitchFamily="34" charset="0"/>
                          <a:ea typeface="+mn-ea"/>
                          <a:cs typeface="+mn-cs"/>
                        </a:rPr>
                        <a:t>        7,500 </a:t>
                      </a: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marL="0" algn="r" defTabSz="457200" rtl="0" eaLnBrk="1" fontAlgn="b" latinLnBrk="0" hangingPunct="1"/>
                      <a:r>
                        <a:rPr lang="en-US" sz="1800" b="0" i="0" u="none" strike="noStrike" kern="1200" dirty="0">
                          <a:solidFill>
                            <a:srgbClr val="000000"/>
                          </a:solidFill>
                          <a:effectLst/>
                          <a:latin typeface="Calibri" panose="020F0502020204030204" pitchFamily="34" charset="0"/>
                          <a:ea typeface="+mn-ea"/>
                          <a:cs typeface="+mn-cs"/>
                        </a:rPr>
                        <a:t>        7,281 </a:t>
                      </a: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marL="0" algn="r" defTabSz="457200" rtl="0" eaLnBrk="1" fontAlgn="b" latinLnBrk="0" hangingPunct="1"/>
                      <a:r>
                        <a:rPr lang="en-US" sz="1800" b="0" i="0" u="none" strike="noStrike" kern="1200" dirty="0">
                          <a:solidFill>
                            <a:srgbClr val="000000"/>
                          </a:solidFill>
                          <a:effectLst/>
                          <a:latin typeface="Calibri" panose="020F0502020204030204" pitchFamily="34" charset="0"/>
                          <a:ea typeface="+mn-ea"/>
                          <a:cs typeface="+mn-cs"/>
                        </a:rPr>
                        <a:t>        9,086 </a:t>
                      </a: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r"/>
                      <a:endParaRPr lang="en-US" sz="1800" dirty="0">
                        <a:solidFill>
                          <a:schemeClr val="tx1"/>
                        </a:solidFill>
                      </a:endParaRPr>
                    </a:p>
                  </a:txBody>
                  <a:tcPr marL="0" marR="0" marT="0" marB="0">
                    <a:solidFill>
                      <a:schemeClr val="bg1">
                        <a:lumMod val="95000"/>
                      </a:schemeClr>
                    </a:solidFill>
                  </a:tcPr>
                </a:tc>
                <a:tc>
                  <a:txBody>
                    <a:bodyPr/>
                    <a:lstStyle/>
                    <a:p>
                      <a:pPr algn="l" fontAlgn="b"/>
                      <a:r>
                        <a:rPr lang="en-US" sz="1800" b="0" i="0" u="none" strike="noStrike" kern="1200" dirty="0">
                          <a:solidFill>
                            <a:srgbClr val="000000"/>
                          </a:solidFill>
                          <a:effectLst/>
                          <a:latin typeface="Calibri" panose="020F0502020204030204" pitchFamily="34" charset="0"/>
                          <a:ea typeface="+mn-ea"/>
                          <a:cs typeface="+mn-cs"/>
                        </a:rPr>
                        <a:t>        6,462 </a:t>
                      </a: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kern="1200" dirty="0">
                          <a:solidFill>
                            <a:srgbClr val="000000"/>
                          </a:solidFill>
                          <a:effectLst/>
                          <a:latin typeface="Calibri" panose="020F0502020204030204" pitchFamily="34" charset="0"/>
                          <a:ea typeface="+mn-ea"/>
                          <a:cs typeface="+mn-cs"/>
                        </a:rPr>
                        <a:t>        4,699 </a:t>
                      </a: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r"/>
                      <a:r>
                        <a:rPr lang="en-US" sz="1600" dirty="0" smtClean="0"/>
                        <a:t>15%</a:t>
                      </a:r>
                      <a:endParaRPr lang="en-US" sz="1600" dirty="0"/>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r" fontAlgn="b"/>
                      <a:r>
                        <a:rPr lang="en-US" sz="1800" b="1" i="0" u="none" strike="noStrike" dirty="0">
                          <a:solidFill>
                            <a:srgbClr val="DC0A0A"/>
                          </a:solidFill>
                          <a:latin typeface="Calibri"/>
                        </a:rPr>
                        <a:t>-</a:t>
                      </a:r>
                      <a:r>
                        <a:rPr lang="en-US" sz="1800" b="1" i="0" u="none" strike="noStrike" dirty="0" smtClean="0">
                          <a:solidFill>
                            <a:srgbClr val="DC0A0A"/>
                          </a:solidFill>
                          <a:latin typeface="Calibri"/>
                        </a:rPr>
                        <a:t>27%</a:t>
                      </a:r>
                      <a:endParaRPr lang="en-US" sz="1800" b="1" i="0" u="none" strike="noStrike" dirty="0">
                        <a:solidFill>
                          <a:srgbClr val="DC0A0A"/>
                        </a:solidFill>
                        <a:latin typeface="Calibri"/>
                      </a:endParaRP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marL="0" algn="r" defTabSz="457200" rtl="0" eaLnBrk="1" fontAlgn="b" latinLnBrk="0" hangingPunct="1"/>
                      <a:r>
                        <a:rPr lang="en-US" sz="1800" b="1" i="0" u="none" strike="noStrike" kern="1200" dirty="0" smtClean="0">
                          <a:solidFill>
                            <a:srgbClr val="DC0A0A"/>
                          </a:solidFill>
                          <a:latin typeface="Calibri"/>
                          <a:ea typeface="+mn-ea"/>
                          <a:cs typeface="+mn-cs"/>
                        </a:rPr>
                        <a:t>-37%</a:t>
                      </a:r>
                      <a:endParaRPr lang="en-US" sz="1800" b="1" i="0" u="none" strike="noStrike" kern="1200" dirty="0">
                        <a:solidFill>
                          <a:srgbClr val="DC0A0A"/>
                        </a:solidFill>
                        <a:latin typeface="Calibri"/>
                        <a:ea typeface="+mn-ea"/>
                        <a:cs typeface="+mn-cs"/>
                      </a:endParaRP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r>
              <a:tr h="525840">
                <a:tc>
                  <a:txBody>
                    <a:bodyPr/>
                    <a:lstStyle/>
                    <a:p>
                      <a:pPr>
                        <a:spcAft>
                          <a:spcPts val="400"/>
                        </a:spcAft>
                      </a:pPr>
                      <a:r>
                        <a:rPr lang="en-US" sz="1600" b="0" dirty="0" smtClean="0">
                          <a:solidFill>
                            <a:schemeClr val="tx1"/>
                          </a:solidFill>
                        </a:rPr>
                        <a:t>Industrial Fabrication</a:t>
                      </a:r>
                      <a:endParaRPr lang="en-US" sz="1600" b="0" dirty="0">
                        <a:solidFill>
                          <a:schemeClr val="tx1"/>
                        </a:solidFill>
                      </a:endParaRPr>
                    </a:p>
                  </a:txBody>
                  <a:tcPr marB="0">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endParaRPr lang="en-US" sz="200">
                        <a:solidFill>
                          <a:schemeClr val="tx1"/>
                        </a:solidFill>
                      </a:endParaRPr>
                    </a:p>
                  </a:txBody>
                  <a:tcPr marL="0" marR="0" marT="0" marB="0">
                    <a:solidFill>
                      <a:schemeClr val="tx2">
                        <a:lumMod val="20000"/>
                        <a:lumOff val="80000"/>
                      </a:schemeClr>
                    </a:solidFill>
                  </a:tcPr>
                </a:tc>
                <a:tc>
                  <a:txBody>
                    <a:bodyPr/>
                    <a:lstStyle/>
                    <a:p>
                      <a:pPr marL="0" algn="r" defTabSz="457200" rtl="0" eaLnBrk="1" fontAlgn="b" latinLnBrk="0" hangingPunct="1"/>
                      <a:r>
                        <a:rPr lang="en-US" sz="1800" b="0" i="0" u="none" strike="noStrike" kern="1200" dirty="0">
                          <a:solidFill>
                            <a:srgbClr val="000000"/>
                          </a:solidFill>
                          <a:effectLst/>
                          <a:latin typeface="Calibri" panose="020F0502020204030204" pitchFamily="34" charset="0"/>
                          <a:ea typeface="+mn-ea"/>
                          <a:cs typeface="+mn-cs"/>
                        </a:rPr>
                        <a:t>      18,804 </a:t>
                      </a: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marL="0" algn="r" defTabSz="457200" rtl="0" eaLnBrk="1" fontAlgn="b" latinLnBrk="0" hangingPunct="1"/>
                      <a:r>
                        <a:rPr lang="en-US" sz="1800" b="0" i="0" u="none" strike="noStrike" kern="1200" dirty="0">
                          <a:solidFill>
                            <a:srgbClr val="000000"/>
                          </a:solidFill>
                          <a:effectLst/>
                          <a:latin typeface="Calibri" panose="020F0502020204030204" pitchFamily="34" charset="0"/>
                          <a:ea typeface="+mn-ea"/>
                          <a:cs typeface="+mn-cs"/>
                        </a:rPr>
                        <a:t>      18,548 </a:t>
                      </a: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marL="0" algn="r" defTabSz="457200" rtl="0" eaLnBrk="1" fontAlgn="b" latinLnBrk="0" hangingPunct="1"/>
                      <a:r>
                        <a:rPr lang="en-US" sz="1800" b="0" i="0" u="none" strike="noStrike" kern="1200" dirty="0">
                          <a:solidFill>
                            <a:srgbClr val="000000"/>
                          </a:solidFill>
                          <a:effectLst/>
                          <a:latin typeface="Calibri" panose="020F0502020204030204" pitchFamily="34" charset="0"/>
                          <a:ea typeface="+mn-ea"/>
                          <a:cs typeface="+mn-cs"/>
                        </a:rPr>
                        <a:t>      18,141 </a:t>
                      </a: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algn="r"/>
                      <a:endParaRPr lang="en-US" sz="1800" dirty="0">
                        <a:solidFill>
                          <a:schemeClr val="tx1"/>
                        </a:solidFill>
                      </a:endParaRPr>
                    </a:p>
                  </a:txBody>
                  <a:tcPr marL="0" marR="0" marT="0" marB="0">
                    <a:solidFill>
                      <a:schemeClr val="tx2">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         </a:t>
                      </a:r>
                      <a:r>
                        <a:rPr lang="en-US" sz="1800" b="0" i="0" u="none" strike="noStrike" dirty="0" smtClean="0">
                          <a:solidFill>
                            <a:srgbClr val="000000"/>
                          </a:solidFill>
                          <a:effectLst/>
                          <a:latin typeface="Calibri" panose="020F0502020204030204" pitchFamily="34" charset="0"/>
                        </a:rPr>
                        <a:t>17,942 </a:t>
                      </a:r>
                      <a:endParaRPr lang="en-US" sz="1800" b="0" i="0" u="none" strike="noStrike" dirty="0">
                        <a:solidFill>
                          <a:srgbClr val="000000"/>
                        </a:solidFill>
                        <a:effectLst/>
                        <a:latin typeface="Calibri" panose="020F0502020204030204" pitchFamily="34" charset="0"/>
                      </a:endParaRP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algn="r" fontAlgn="b"/>
                      <a:r>
                        <a:rPr lang="en-US" sz="1800" b="0" i="0" u="none" strike="noStrike" dirty="0">
                          <a:solidFill>
                            <a:srgbClr val="000000"/>
                          </a:solidFill>
                          <a:effectLst/>
                          <a:latin typeface="Calibri" panose="020F0502020204030204" pitchFamily="34" charset="0"/>
                        </a:rPr>
                        <a:t>           </a:t>
                      </a:r>
                      <a:r>
                        <a:rPr lang="en-US" sz="1800" b="0" i="0" u="none" strike="noStrike" dirty="0" smtClean="0">
                          <a:solidFill>
                            <a:srgbClr val="000000"/>
                          </a:solidFill>
                          <a:effectLst/>
                          <a:latin typeface="Calibri" panose="020F0502020204030204" pitchFamily="34" charset="0"/>
                        </a:rPr>
                        <a:t>18,632 </a:t>
                      </a:r>
                      <a:endParaRPr lang="en-US" sz="1800" b="0" i="0" u="none" strike="noStrike" dirty="0">
                        <a:solidFill>
                          <a:srgbClr val="000000"/>
                        </a:solidFill>
                        <a:effectLst/>
                        <a:latin typeface="Calibri" panose="020F0502020204030204" pitchFamily="34" charset="0"/>
                      </a:endParaRP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algn="r"/>
                      <a:r>
                        <a:rPr lang="en-US" sz="1600" dirty="0" smtClean="0"/>
                        <a:t>59%</a:t>
                      </a:r>
                      <a:endParaRPr lang="en-US" sz="1600" dirty="0"/>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algn="r" fontAlgn="b"/>
                      <a:r>
                        <a:rPr lang="en-US" sz="1800" b="1" i="0" u="none" strike="noStrike" dirty="0" smtClean="0">
                          <a:solidFill>
                            <a:schemeClr val="tx1"/>
                          </a:solidFill>
                          <a:latin typeface="Calibri"/>
                        </a:rPr>
                        <a:t>4%</a:t>
                      </a:r>
                      <a:endParaRPr lang="en-US" sz="1800" b="1" i="0" u="none" strike="noStrike" dirty="0">
                        <a:solidFill>
                          <a:schemeClr val="tx1"/>
                        </a:solidFill>
                        <a:latin typeface="Calibri"/>
                      </a:endParaRP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algn="r" fontAlgn="b"/>
                      <a:r>
                        <a:rPr lang="en-US" sz="1800" b="1" i="0" u="none" strike="noStrike" dirty="0" smtClean="0">
                          <a:solidFill>
                            <a:srgbClr val="C00000"/>
                          </a:solidFill>
                          <a:latin typeface="Calibri"/>
                        </a:rPr>
                        <a:t>-1%</a:t>
                      </a:r>
                      <a:endParaRPr lang="en-US" sz="1800" b="1" i="0" u="none" strike="noStrike" dirty="0">
                        <a:solidFill>
                          <a:srgbClr val="C00000"/>
                        </a:solidFill>
                        <a:latin typeface="Calibri"/>
                      </a:endParaRP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r>
              <a:tr h="511233">
                <a:tc>
                  <a:txBody>
                    <a:bodyPr/>
                    <a:lstStyle/>
                    <a:p>
                      <a:pPr>
                        <a:spcAft>
                          <a:spcPts val="400"/>
                        </a:spcAft>
                      </a:pPr>
                      <a:r>
                        <a:rPr lang="en-GB" sz="1600" b="1" dirty="0" smtClean="0">
                          <a:solidFill>
                            <a:schemeClr val="tx1"/>
                          </a:solidFill>
                        </a:rPr>
                        <a:t>Physical Demand</a:t>
                      </a:r>
                    </a:p>
                  </a:txBody>
                  <a:tcPr marB="0">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endParaRPr lang="en-US" sz="200">
                        <a:solidFill>
                          <a:schemeClr val="tx1"/>
                        </a:solidFill>
                      </a:endParaRPr>
                    </a:p>
                  </a:txBody>
                  <a:tcPr marL="0" marR="0" marT="0" marB="0">
                    <a:solidFill>
                      <a:schemeClr val="bg1">
                        <a:lumMod val="95000"/>
                      </a:schemeClr>
                    </a:solidFill>
                  </a:tcPr>
                </a:tc>
                <a:tc>
                  <a:txBody>
                    <a:bodyPr/>
                    <a:lstStyle/>
                    <a:p>
                      <a:pPr marL="0" algn="r" defTabSz="457200" rtl="0" eaLnBrk="1" fontAlgn="b" latinLnBrk="0" hangingPunct="1"/>
                      <a:r>
                        <a:rPr lang="en-US" sz="1800" b="1" i="0" u="none" strike="noStrike" kern="1200" dirty="0">
                          <a:solidFill>
                            <a:srgbClr val="000000"/>
                          </a:solidFill>
                          <a:effectLst/>
                          <a:latin typeface="Calibri" panose="020F0502020204030204" pitchFamily="34" charset="0"/>
                          <a:ea typeface="+mn-ea"/>
                          <a:cs typeface="+mn-cs"/>
                        </a:rPr>
                        <a:t>      35,010 </a:t>
                      </a: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marL="0" algn="r" defTabSz="457200" rtl="0" eaLnBrk="1" fontAlgn="b" latinLnBrk="0" hangingPunct="1"/>
                      <a:r>
                        <a:rPr lang="en-US" sz="1800" b="1" i="0" u="none" strike="noStrike" kern="1200" dirty="0">
                          <a:solidFill>
                            <a:srgbClr val="000000"/>
                          </a:solidFill>
                          <a:effectLst/>
                          <a:latin typeface="Calibri" panose="020F0502020204030204" pitchFamily="34" charset="0"/>
                          <a:ea typeface="+mn-ea"/>
                          <a:cs typeface="+mn-cs"/>
                        </a:rPr>
                        <a:t>      34,773 </a:t>
                      </a: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marL="0" algn="r" defTabSz="457200" rtl="0" eaLnBrk="1" fontAlgn="b" latinLnBrk="0" hangingPunct="1"/>
                      <a:r>
                        <a:rPr lang="en-US" sz="1800" b="1" i="0" u="none" strike="noStrike" kern="1200" dirty="0">
                          <a:solidFill>
                            <a:srgbClr val="000000"/>
                          </a:solidFill>
                          <a:effectLst/>
                          <a:latin typeface="Calibri" panose="020F0502020204030204" pitchFamily="34" charset="0"/>
                          <a:ea typeface="+mn-ea"/>
                          <a:cs typeface="+mn-cs"/>
                        </a:rPr>
                        <a:t>      36,244 </a:t>
                      </a: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r"/>
                      <a:endParaRPr lang="en-US" sz="1800" dirty="0">
                        <a:solidFill>
                          <a:schemeClr val="tx1"/>
                        </a:solidFill>
                      </a:endParaRPr>
                    </a:p>
                  </a:txBody>
                  <a:tcPr marL="0" marR="0" marT="0" marB="0">
                    <a:solidFill>
                      <a:schemeClr val="bg1">
                        <a:lumMod val="95000"/>
                      </a:schemeClr>
                    </a:solidFill>
                  </a:tcPr>
                </a:tc>
                <a:tc>
                  <a:txBody>
                    <a:bodyPr/>
                    <a:lstStyle/>
                    <a:p>
                      <a:pPr marL="0" algn="r" defTabSz="457200" rtl="0" eaLnBrk="1" fontAlgn="b" latinLnBrk="0" hangingPunct="1"/>
                      <a:r>
                        <a:rPr lang="en-US" sz="1800" b="1" i="0" u="none" strike="noStrike" kern="1200" dirty="0">
                          <a:solidFill>
                            <a:srgbClr val="000000"/>
                          </a:solidFill>
                          <a:effectLst/>
                          <a:latin typeface="Calibri" panose="020F0502020204030204" pitchFamily="34" charset="0"/>
                          <a:ea typeface="+mn-ea"/>
                          <a:cs typeface="+mn-cs"/>
                        </a:rPr>
                        <a:t>      32,408 </a:t>
                      </a: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marL="0" algn="r" defTabSz="457200" rtl="0" eaLnBrk="1" fontAlgn="b" latinLnBrk="0" hangingPunct="1"/>
                      <a:r>
                        <a:rPr lang="en-US" sz="1800" b="1" i="0" u="none" strike="noStrike" kern="1200" dirty="0">
                          <a:solidFill>
                            <a:srgbClr val="000000"/>
                          </a:solidFill>
                          <a:effectLst/>
                          <a:latin typeface="Calibri" panose="020F0502020204030204" pitchFamily="34" charset="0"/>
                          <a:ea typeface="+mn-ea"/>
                          <a:cs typeface="+mn-cs"/>
                        </a:rPr>
                        <a:t>      31,652 </a:t>
                      </a: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endParaRPr lang="en-US" dirty="0"/>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algn="r" fontAlgn="b"/>
                      <a:r>
                        <a:rPr lang="en-US" sz="1800" b="1" i="0" u="none" strike="noStrike" dirty="0" smtClean="0">
                          <a:solidFill>
                            <a:srgbClr val="DC0A0A"/>
                          </a:solidFill>
                          <a:latin typeface="Calibri"/>
                        </a:rPr>
                        <a:t>-2%</a:t>
                      </a:r>
                      <a:endParaRPr lang="en-US" sz="1800" b="1" i="0" u="none" strike="noStrike" dirty="0">
                        <a:solidFill>
                          <a:srgbClr val="DC0A0A"/>
                        </a:solidFill>
                        <a:latin typeface="Calibri"/>
                      </a:endParaRP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a:lstStyle/>
                    <a:p>
                      <a:pPr marL="0" algn="r" defTabSz="457200" rtl="0" eaLnBrk="1" fontAlgn="b" latinLnBrk="0" hangingPunct="1"/>
                      <a:r>
                        <a:rPr lang="en-US" sz="1800" b="1" i="0" u="none" strike="noStrike" kern="1200" dirty="0" smtClean="0">
                          <a:solidFill>
                            <a:srgbClr val="DC0A0A"/>
                          </a:solidFill>
                          <a:latin typeface="Calibri"/>
                          <a:ea typeface="+mn-ea"/>
                          <a:cs typeface="+mn-cs"/>
                        </a:rPr>
                        <a:t>-10%</a:t>
                      </a:r>
                      <a:endParaRPr lang="en-US" sz="1800" b="1" i="0" u="none" strike="noStrike" kern="1200" dirty="0">
                        <a:solidFill>
                          <a:srgbClr val="DC0A0A"/>
                        </a:solidFill>
                        <a:latin typeface="Calibri"/>
                        <a:ea typeface="+mn-ea"/>
                        <a:cs typeface="+mn-cs"/>
                      </a:endParaRP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r>
              <a:tr h="793629">
                <a:tc>
                  <a:txBody>
                    <a:bodyPr/>
                    <a:lstStyle/>
                    <a:p>
                      <a:pPr>
                        <a:spcAft>
                          <a:spcPts val="400"/>
                        </a:spcAft>
                      </a:pPr>
                      <a:r>
                        <a:rPr lang="en-GB" sz="1600" b="1" dirty="0" smtClean="0">
                          <a:solidFill>
                            <a:schemeClr val="tx1"/>
                          </a:solidFill>
                        </a:rPr>
                        <a:t>Physical Surplus/</a:t>
                      </a:r>
                    </a:p>
                    <a:p>
                      <a:pPr>
                        <a:spcAft>
                          <a:spcPts val="400"/>
                        </a:spcAft>
                      </a:pPr>
                      <a:r>
                        <a:rPr lang="en-GB" sz="1600" b="1" dirty="0" smtClean="0">
                          <a:solidFill>
                            <a:schemeClr val="tx1"/>
                          </a:solidFill>
                        </a:rPr>
                        <a:t>Deficit</a:t>
                      </a:r>
                      <a:endParaRPr lang="en-US" sz="1600" b="1" dirty="0">
                        <a:solidFill>
                          <a:schemeClr val="tx1"/>
                        </a:solidFill>
                      </a:endParaRPr>
                    </a:p>
                  </a:txBody>
                  <a:tcPr marB="0">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endParaRPr lang="en-US" sz="200">
                        <a:solidFill>
                          <a:schemeClr val="tx1"/>
                        </a:solidFill>
                      </a:endParaRPr>
                    </a:p>
                  </a:txBody>
                  <a:tcPr marL="0" marR="0" marT="0" marB="0">
                    <a:solidFill>
                      <a:schemeClr val="tx2">
                        <a:lumMod val="20000"/>
                        <a:lumOff val="80000"/>
                      </a:schemeClr>
                    </a:solidFill>
                  </a:tcPr>
                </a:tc>
                <a:tc>
                  <a:txBody>
                    <a:bodyPr/>
                    <a:lstStyle/>
                    <a:p>
                      <a:pPr marL="0" algn="r" defTabSz="457200" rtl="0" eaLnBrk="1" fontAlgn="b" latinLnBrk="0" hangingPunct="1"/>
                      <a:r>
                        <a:rPr lang="en-US" sz="1800" b="1" i="0" u="none" strike="noStrike" kern="1200" dirty="0" smtClean="0">
                          <a:solidFill>
                            <a:srgbClr val="DC0A0A"/>
                          </a:solidFill>
                          <a:latin typeface="Calibri"/>
                          <a:ea typeface="+mn-ea"/>
                          <a:cs typeface="+mn-cs"/>
                        </a:rPr>
                        <a:t>-4,298 </a:t>
                      </a:r>
                      <a:r>
                        <a:rPr lang="en-US" sz="1400" b="1" i="0" u="none" strike="noStrike" kern="1200" dirty="0" smtClean="0">
                          <a:solidFill>
                            <a:schemeClr val="tx1"/>
                          </a:solidFill>
                          <a:latin typeface="Calibri"/>
                          <a:ea typeface="+mn-ea"/>
                          <a:cs typeface="+mn-cs"/>
                        </a:rPr>
                        <a:t>(12%) </a:t>
                      </a:r>
                      <a:endParaRPr lang="en-US" sz="1800" b="1" i="0" u="none" strike="noStrike" kern="1200" dirty="0">
                        <a:solidFill>
                          <a:schemeClr val="tx1"/>
                        </a:solidFill>
                        <a:latin typeface="Calibri"/>
                        <a:ea typeface="+mn-ea"/>
                        <a:cs typeface="+mn-cs"/>
                      </a:endParaRP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marL="0" algn="r" defTabSz="457200" rtl="0" eaLnBrk="1" fontAlgn="b" latinLnBrk="0" hangingPunct="1"/>
                      <a:r>
                        <a:rPr lang="en-US" sz="1800" b="1" i="0" u="none" strike="noStrike" kern="1200" dirty="0" smtClean="0">
                          <a:solidFill>
                            <a:srgbClr val="DC0A0A"/>
                          </a:solidFill>
                          <a:latin typeface="Calibri"/>
                          <a:ea typeface="+mn-ea"/>
                          <a:cs typeface="+mn-cs"/>
                        </a:rPr>
                        <a:t>-2,114 </a:t>
                      </a:r>
                      <a:r>
                        <a:rPr lang="en-US" sz="1400" b="1" i="0" u="none" strike="noStrike" kern="1200" dirty="0" smtClean="0">
                          <a:solidFill>
                            <a:schemeClr val="tx1"/>
                          </a:solidFill>
                          <a:latin typeface="Calibri"/>
                          <a:ea typeface="+mn-ea"/>
                          <a:cs typeface="+mn-cs"/>
                        </a:rPr>
                        <a:t>(6%) </a:t>
                      </a:r>
                      <a:endParaRPr lang="en-US" sz="1800" b="1" i="0" u="none" strike="noStrike" kern="1200" dirty="0">
                        <a:solidFill>
                          <a:schemeClr val="tx1"/>
                        </a:solidFill>
                        <a:latin typeface="Calibri"/>
                        <a:ea typeface="+mn-ea"/>
                        <a:cs typeface="+mn-cs"/>
                      </a:endParaRP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marL="0" algn="r" defTabSz="457200" rtl="0" eaLnBrk="1" fontAlgn="b" latinLnBrk="0" hangingPunct="1"/>
                      <a:r>
                        <a:rPr lang="en-US" sz="1800" b="1" i="0" u="none" strike="noStrike" kern="1200" dirty="0" smtClean="0">
                          <a:solidFill>
                            <a:srgbClr val="DC0A0A"/>
                          </a:solidFill>
                          <a:latin typeface="Calibri"/>
                          <a:ea typeface="+mn-ea"/>
                          <a:cs typeface="+mn-cs"/>
                        </a:rPr>
                        <a:t>-3,772 </a:t>
                      </a:r>
                      <a:r>
                        <a:rPr lang="en-US" sz="1400" b="1" i="0" u="none" strike="noStrike" kern="1200" dirty="0" smtClean="0">
                          <a:solidFill>
                            <a:schemeClr val="tx1"/>
                          </a:solidFill>
                          <a:latin typeface="Calibri"/>
                          <a:ea typeface="+mn-ea"/>
                          <a:cs typeface="+mn-cs"/>
                        </a:rPr>
                        <a:t>(10%)</a:t>
                      </a:r>
                      <a:r>
                        <a:rPr lang="en-US" sz="1400" b="1" i="0" u="none" strike="noStrike" kern="1200" dirty="0" smtClean="0">
                          <a:solidFill>
                            <a:srgbClr val="DC0A0A"/>
                          </a:solidFill>
                          <a:latin typeface="Calibri"/>
                          <a:ea typeface="+mn-ea"/>
                          <a:cs typeface="+mn-cs"/>
                        </a:rPr>
                        <a:t> </a:t>
                      </a:r>
                      <a:endParaRPr lang="en-US" sz="1800" b="1" i="0" u="none" strike="noStrike" kern="1200" dirty="0">
                        <a:solidFill>
                          <a:srgbClr val="DC0A0A"/>
                        </a:solidFill>
                        <a:latin typeface="Calibri"/>
                        <a:ea typeface="+mn-ea"/>
                        <a:cs typeface="+mn-cs"/>
                      </a:endParaRP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marL="0" algn="r" defTabSz="457200" rtl="0" eaLnBrk="1" fontAlgn="b" latinLnBrk="0" hangingPunct="1"/>
                      <a:endParaRPr lang="en-US" sz="1800" b="1" i="0" u="none" strike="noStrike" kern="1200" dirty="0">
                        <a:solidFill>
                          <a:srgbClr val="DC0A0A"/>
                        </a:solidFill>
                        <a:latin typeface="Calibri"/>
                        <a:ea typeface="+mn-ea"/>
                        <a:cs typeface="+mn-cs"/>
                      </a:endParaRPr>
                    </a:p>
                  </a:txBody>
                  <a:tcPr marL="0" marR="0" marT="0" marB="0">
                    <a:solidFill>
                      <a:schemeClr val="tx2">
                        <a:lumMod val="20000"/>
                        <a:lumOff val="80000"/>
                      </a:schemeClr>
                    </a:solidFill>
                  </a:tcPr>
                </a:tc>
                <a:tc>
                  <a:txBody>
                    <a:bodyPr/>
                    <a:lstStyle/>
                    <a:p>
                      <a:pPr marL="0" algn="r" defTabSz="457200" rtl="0" eaLnBrk="1" fontAlgn="b" latinLnBrk="0" hangingPunct="1"/>
                      <a:r>
                        <a:rPr lang="en-US" sz="1800" b="1" i="0" u="none" strike="noStrike" kern="1200" dirty="0" smtClean="0">
                          <a:solidFill>
                            <a:srgbClr val="DC0A0A"/>
                          </a:solidFill>
                          <a:latin typeface="Calibri"/>
                          <a:ea typeface="+mn-ea"/>
                          <a:cs typeface="+mn-cs"/>
                        </a:rPr>
                        <a:t>-1,012 </a:t>
                      </a:r>
                      <a:r>
                        <a:rPr lang="en-US" sz="1400" b="1" i="0" u="none" strike="noStrike" kern="1200" dirty="0" smtClean="0">
                          <a:solidFill>
                            <a:schemeClr val="tx1"/>
                          </a:solidFill>
                          <a:latin typeface="Calibri"/>
                          <a:ea typeface="+mn-ea"/>
                          <a:cs typeface="+mn-cs"/>
                        </a:rPr>
                        <a:t>(3%) </a:t>
                      </a:r>
                      <a:endParaRPr lang="en-US" sz="1800" b="1" i="0" u="none" strike="noStrike" kern="1200" dirty="0">
                        <a:solidFill>
                          <a:schemeClr val="tx1"/>
                        </a:solidFill>
                        <a:latin typeface="Calibri"/>
                        <a:ea typeface="+mn-ea"/>
                        <a:cs typeface="+mn-cs"/>
                      </a:endParaRP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marL="0" algn="r" defTabSz="457200" rtl="0" eaLnBrk="1" fontAlgn="b" latinLnBrk="0" hangingPunct="1"/>
                      <a:r>
                        <a:rPr lang="en-US" sz="1800" b="1" i="0" u="none" strike="noStrike" kern="1200" dirty="0" smtClean="0">
                          <a:solidFill>
                            <a:srgbClr val="DC0A0A"/>
                          </a:solidFill>
                          <a:latin typeface="Calibri"/>
                          <a:ea typeface="+mn-ea"/>
                          <a:cs typeface="+mn-cs"/>
                        </a:rPr>
                        <a:t>-810 </a:t>
                      </a:r>
                      <a:r>
                        <a:rPr lang="en-US" sz="1400" b="1" i="0" u="none" strike="noStrike" kern="1200" dirty="0" smtClean="0">
                          <a:solidFill>
                            <a:schemeClr val="tx1"/>
                          </a:solidFill>
                          <a:latin typeface="Calibri"/>
                          <a:ea typeface="+mn-ea"/>
                          <a:cs typeface="+mn-cs"/>
                        </a:rPr>
                        <a:t>(3%)</a:t>
                      </a:r>
                      <a:r>
                        <a:rPr lang="en-US" sz="1800" b="1" i="0" u="none" strike="noStrike" kern="1200" dirty="0" smtClean="0">
                          <a:solidFill>
                            <a:srgbClr val="DC0A0A"/>
                          </a:solidFill>
                          <a:latin typeface="Calibri"/>
                          <a:ea typeface="+mn-ea"/>
                          <a:cs typeface="+mn-cs"/>
                        </a:rPr>
                        <a:t> </a:t>
                      </a:r>
                      <a:endParaRPr lang="en-US" sz="1800" b="1" i="0" u="none" strike="noStrike" kern="1200" dirty="0">
                        <a:solidFill>
                          <a:srgbClr val="DC0A0A"/>
                        </a:solidFill>
                        <a:latin typeface="Calibri"/>
                        <a:ea typeface="+mn-ea"/>
                        <a:cs typeface="+mn-cs"/>
                      </a:endParaRP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endParaRPr lang="en-US"/>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algn="r" fontAlgn="b"/>
                      <a:endParaRPr lang="en-US" sz="1800" b="1" i="0" u="none" strike="noStrike" dirty="0">
                        <a:solidFill>
                          <a:srgbClr val="DC0A0A"/>
                        </a:solidFill>
                        <a:latin typeface="Calibri"/>
                      </a:endParaRP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c>
                  <a:txBody>
                    <a:bodyPr/>
                    <a:lstStyle/>
                    <a:p>
                      <a:pPr algn="r" fontAlgn="b"/>
                      <a:endParaRPr lang="en-US" sz="1800" b="1" i="0" u="none" strike="noStrike" dirty="0">
                        <a:solidFill>
                          <a:srgbClr val="C00000"/>
                        </a:solidFill>
                        <a:latin typeface="Calibri"/>
                      </a:endParaRPr>
                    </a:p>
                  </a:txBody>
                  <a:tcPr marL="0" marR="0" marT="0" marB="0" anchor="b">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tx2">
                        <a:lumMod val="20000"/>
                        <a:lumOff val="80000"/>
                      </a:schemeClr>
                    </a:solidFill>
                  </a:tcPr>
                </a:tc>
              </a:tr>
              <a:tr h="769599">
                <a:tc>
                  <a:txBody>
                    <a:bodyPr/>
                    <a:lstStyle/>
                    <a:p>
                      <a:pPr>
                        <a:spcAft>
                          <a:spcPts val="400"/>
                        </a:spcAft>
                      </a:pPr>
                      <a:r>
                        <a:rPr lang="en-GB" sz="1400" b="0" dirty="0" smtClean="0">
                          <a:solidFill>
                            <a:schemeClr val="tx1"/>
                          </a:solidFill>
                        </a:rPr>
                        <a:t>Annual Average Silver Price US$/oz</a:t>
                      </a:r>
                      <a:endParaRPr lang="en-US" sz="1400" b="0" dirty="0">
                        <a:solidFill>
                          <a:schemeClr val="tx1"/>
                        </a:solidFill>
                      </a:endParaRPr>
                    </a:p>
                  </a:txBody>
                  <a:tcPr marB="0">
                    <a:lnT w="12700" cap="flat" cmpd="sng" algn="ctr">
                      <a:solidFill>
                        <a:srgbClr val="666666"/>
                      </a:solidFill>
                      <a:prstDash val="solid"/>
                      <a:round/>
                      <a:headEnd type="none" w="med" len="med"/>
                      <a:tailEnd type="none" w="med" len="med"/>
                    </a:lnT>
                    <a:solidFill>
                      <a:schemeClr val="bg1">
                        <a:lumMod val="95000"/>
                      </a:schemeClr>
                    </a:solidFill>
                  </a:tcPr>
                </a:tc>
                <a:tc>
                  <a:txBody>
                    <a:bodyPr/>
                    <a:lstStyle/>
                    <a:p>
                      <a:endParaRPr lang="en-US" sz="200">
                        <a:solidFill>
                          <a:schemeClr val="tx1"/>
                        </a:solidFill>
                      </a:endParaRPr>
                    </a:p>
                  </a:txBody>
                  <a:tcPr marL="0" marR="0" marT="0" marB="0">
                    <a:solidFill>
                      <a:schemeClr val="bg1">
                        <a:lumMod val="95000"/>
                      </a:schemeClr>
                    </a:solidFill>
                  </a:tcPr>
                </a:tc>
                <a:tc>
                  <a:txBody>
                    <a:bodyPr/>
                    <a:lstStyle/>
                    <a:p>
                      <a:pPr algn="r" fontAlgn="b"/>
                      <a:r>
                        <a:rPr lang="en-US" sz="1800" b="1" i="0" u="none" strike="noStrike" dirty="0">
                          <a:solidFill>
                            <a:srgbClr val="000000"/>
                          </a:solidFill>
                          <a:effectLst/>
                          <a:latin typeface="Calibri" panose="020F0502020204030204" pitchFamily="34" charset="0"/>
                        </a:rPr>
                        <a:t>23.79 </a:t>
                      </a:r>
                    </a:p>
                  </a:txBody>
                  <a:tcPr marL="0" marR="0" marT="0" marB="0" anchor="b">
                    <a:lnT w="12700" cap="flat" cmpd="sng" algn="ctr">
                      <a:solidFill>
                        <a:srgbClr val="666666"/>
                      </a:solidFill>
                      <a:prstDash val="solid"/>
                      <a:round/>
                      <a:headEnd type="none" w="med" len="med"/>
                      <a:tailEnd type="none" w="med" len="med"/>
                    </a:lnT>
                    <a:solidFill>
                      <a:schemeClr val="bg1">
                        <a:lumMod val="95000"/>
                      </a:schemeClr>
                    </a:solidFill>
                  </a:tcPr>
                </a:tc>
                <a:tc>
                  <a:txBody>
                    <a:bodyPr/>
                    <a:lstStyle/>
                    <a:p>
                      <a:pPr algn="r" fontAlgn="b"/>
                      <a:r>
                        <a:rPr lang="en-US" sz="1800" b="1" i="0" u="none" strike="noStrike" dirty="0">
                          <a:solidFill>
                            <a:srgbClr val="000000"/>
                          </a:solidFill>
                          <a:effectLst/>
                          <a:latin typeface="Calibri" panose="020F0502020204030204" pitchFamily="34" charset="0"/>
                        </a:rPr>
                        <a:t>19.08 </a:t>
                      </a:r>
                    </a:p>
                  </a:txBody>
                  <a:tcPr marL="0" marR="0" marT="0" marB="0" anchor="b">
                    <a:lnT w="12700" cap="flat" cmpd="sng" algn="ctr">
                      <a:solidFill>
                        <a:srgbClr val="666666"/>
                      </a:solidFill>
                      <a:prstDash val="solid"/>
                      <a:round/>
                      <a:headEnd type="none" w="med" len="med"/>
                      <a:tailEnd type="none" w="med" len="med"/>
                    </a:lnT>
                    <a:solidFill>
                      <a:schemeClr val="bg1">
                        <a:lumMod val="95000"/>
                      </a:schemeClr>
                    </a:solidFill>
                  </a:tcPr>
                </a:tc>
                <a:tc>
                  <a:txBody>
                    <a:bodyPr/>
                    <a:lstStyle/>
                    <a:p>
                      <a:pPr algn="r" fontAlgn="b"/>
                      <a:r>
                        <a:rPr lang="en-US" sz="1800" b="1" i="0" u="none" strike="noStrike" dirty="0">
                          <a:solidFill>
                            <a:srgbClr val="000000"/>
                          </a:solidFill>
                          <a:effectLst/>
                          <a:latin typeface="Calibri" panose="020F0502020204030204" pitchFamily="34" charset="0"/>
                        </a:rPr>
                        <a:t>15.68 </a:t>
                      </a:r>
                    </a:p>
                  </a:txBody>
                  <a:tcPr marL="0" marR="0" marT="0" marB="0" anchor="b">
                    <a:lnT w="12700" cap="flat" cmpd="sng" algn="ctr">
                      <a:solidFill>
                        <a:srgbClr val="666666"/>
                      </a:solidFill>
                      <a:prstDash val="solid"/>
                      <a:round/>
                      <a:headEnd type="none" w="med" len="med"/>
                      <a:tailEnd type="none" w="med" len="med"/>
                    </a:lnT>
                    <a:solidFill>
                      <a:schemeClr val="bg1">
                        <a:lumMod val="95000"/>
                      </a:schemeClr>
                    </a:solidFill>
                  </a:tcPr>
                </a:tc>
                <a:tc>
                  <a:txBody>
                    <a:bodyPr/>
                    <a:lstStyle/>
                    <a:p>
                      <a:pPr algn="r"/>
                      <a:endParaRPr lang="en-US" sz="1800" dirty="0">
                        <a:solidFill>
                          <a:schemeClr val="tx1"/>
                        </a:solidFill>
                      </a:endParaRPr>
                    </a:p>
                  </a:txBody>
                  <a:tcPr marL="0" marR="0" marT="0" marB="0">
                    <a:solidFill>
                      <a:schemeClr val="bg1">
                        <a:lumMod val="95000"/>
                      </a:schemeClr>
                    </a:solidFill>
                  </a:tcPr>
                </a:tc>
                <a:tc>
                  <a:txBody>
                    <a:bodyPr/>
                    <a:lstStyle/>
                    <a:p>
                      <a:pPr algn="r" fontAlgn="b"/>
                      <a:r>
                        <a:rPr lang="en-US" sz="1800" b="1" i="0" u="none" strike="noStrike" dirty="0">
                          <a:solidFill>
                            <a:srgbClr val="000000"/>
                          </a:solidFill>
                          <a:effectLst/>
                          <a:latin typeface="Calibri" panose="020F0502020204030204" pitchFamily="34" charset="0"/>
                        </a:rPr>
                        <a:t>17.14 </a:t>
                      </a:r>
                    </a:p>
                  </a:txBody>
                  <a:tcPr marL="0" marR="0" marT="0" marB="0" anchor="b">
                    <a:lnT w="12700" cap="flat" cmpd="sng" algn="ctr">
                      <a:solidFill>
                        <a:srgbClr val="666666"/>
                      </a:solidFill>
                      <a:prstDash val="solid"/>
                      <a:round/>
                      <a:headEnd type="none" w="med" len="med"/>
                      <a:tailEnd type="none" w="med" len="med"/>
                    </a:lnT>
                    <a:solidFill>
                      <a:schemeClr val="bg1">
                        <a:lumMod val="95000"/>
                      </a:schemeClr>
                    </a:solidFill>
                  </a:tcPr>
                </a:tc>
                <a:tc>
                  <a:txBody>
                    <a:bodyPr/>
                    <a:lstStyle/>
                    <a:p>
                      <a:pPr algn="r" fontAlgn="b"/>
                      <a:r>
                        <a:rPr lang="en-US" sz="1800" b="1" i="0" u="none" strike="noStrike" dirty="0">
                          <a:solidFill>
                            <a:srgbClr val="000000"/>
                          </a:solidFill>
                          <a:effectLst/>
                          <a:latin typeface="Calibri" panose="020F0502020204030204" pitchFamily="34" charset="0"/>
                        </a:rPr>
                        <a:t>        17.05 </a:t>
                      </a:r>
                    </a:p>
                  </a:txBody>
                  <a:tcPr marL="0" marR="0" marT="0" marB="0" anchor="b">
                    <a:lnT w="12700" cap="flat" cmpd="sng" algn="ctr">
                      <a:solidFill>
                        <a:srgbClr val="666666"/>
                      </a:solidFill>
                      <a:prstDash val="solid"/>
                      <a:round/>
                      <a:headEnd type="none" w="med" len="med"/>
                      <a:tailEnd type="none" w="med" len="med"/>
                    </a:lnT>
                    <a:solidFill>
                      <a:schemeClr val="bg1">
                        <a:lumMod val="95000"/>
                      </a:schemeClr>
                    </a:solidFill>
                  </a:tcPr>
                </a:tc>
                <a:tc>
                  <a:txBody>
                    <a:bodyPr/>
                    <a:lstStyle/>
                    <a:p>
                      <a:endParaRPr lang="en-US" dirty="0"/>
                    </a:p>
                  </a:txBody>
                  <a:tcPr marL="0" marR="0" marT="0" marB="0" anchor="b">
                    <a:lnT w="12700" cap="flat" cmpd="sng" algn="ctr">
                      <a:solidFill>
                        <a:srgbClr val="666666"/>
                      </a:solidFill>
                      <a:prstDash val="solid"/>
                      <a:round/>
                      <a:headEnd type="none" w="med" len="med"/>
                      <a:tailEnd type="none" w="med" len="med"/>
                    </a:lnT>
                    <a:solidFill>
                      <a:schemeClr val="bg1">
                        <a:lumMod val="95000"/>
                      </a:schemeClr>
                    </a:solidFill>
                  </a:tcPr>
                </a:tc>
                <a:tc>
                  <a:txBody>
                    <a:bodyPr/>
                    <a:lstStyle/>
                    <a:p>
                      <a:pPr marL="0" algn="r" defTabSz="457200" rtl="0" eaLnBrk="1" fontAlgn="b" latinLnBrk="0" hangingPunct="1"/>
                      <a:r>
                        <a:rPr lang="en-US" sz="1800" b="1" i="0" u="none" strike="noStrike" kern="1200" dirty="0" smtClean="0">
                          <a:solidFill>
                            <a:srgbClr val="C00000"/>
                          </a:solidFill>
                          <a:latin typeface="Calibri"/>
                          <a:ea typeface="+mn-ea"/>
                          <a:cs typeface="+mn-cs"/>
                        </a:rPr>
                        <a:t>-1%</a:t>
                      </a:r>
                      <a:endParaRPr lang="en-US" sz="1800" b="1" i="0" u="none" strike="noStrike" kern="1200" dirty="0">
                        <a:solidFill>
                          <a:srgbClr val="C00000"/>
                        </a:solidFill>
                        <a:latin typeface="Calibri"/>
                        <a:ea typeface="+mn-ea"/>
                        <a:cs typeface="+mn-cs"/>
                      </a:endParaRPr>
                    </a:p>
                  </a:txBody>
                  <a:tcPr marL="0" marR="0" marT="0" marB="0" anchor="b">
                    <a:lnT w="12700" cap="flat" cmpd="sng" algn="ctr">
                      <a:solidFill>
                        <a:srgbClr val="666666"/>
                      </a:solidFill>
                      <a:prstDash val="solid"/>
                      <a:round/>
                      <a:headEnd type="none" w="med" len="med"/>
                      <a:tailEnd type="none" w="med" len="med"/>
                    </a:lnT>
                    <a:solidFill>
                      <a:schemeClr val="bg1">
                        <a:lumMod val="95000"/>
                      </a:schemeClr>
                    </a:solidFill>
                  </a:tcPr>
                </a:tc>
                <a:tc>
                  <a:txBody>
                    <a:bodyPr/>
                    <a:lstStyle/>
                    <a:p>
                      <a:pPr algn="r" fontAlgn="b"/>
                      <a:r>
                        <a:rPr lang="en-US" sz="1800" b="1" i="0" u="none" strike="noStrike" dirty="0" smtClean="0">
                          <a:solidFill>
                            <a:srgbClr val="C00000"/>
                          </a:solidFill>
                          <a:latin typeface="Calibri"/>
                        </a:rPr>
                        <a:t>-28%</a:t>
                      </a:r>
                      <a:endParaRPr lang="en-US" sz="1800" b="1" i="0" u="none" strike="noStrike" dirty="0">
                        <a:solidFill>
                          <a:srgbClr val="C00000"/>
                        </a:solidFill>
                        <a:latin typeface="Calibri"/>
                      </a:endParaRPr>
                    </a:p>
                  </a:txBody>
                  <a:tcPr marL="0" marR="0" marT="0" marB="0" anchor="b">
                    <a:lnT w="12700" cap="flat" cmpd="sng" algn="ctr">
                      <a:solidFill>
                        <a:srgbClr val="666666"/>
                      </a:solidFill>
                      <a:prstDash val="solid"/>
                      <a:round/>
                      <a:headEnd type="none" w="med" len="med"/>
                      <a:tailEnd type="none" w="med" len="med"/>
                    </a:lnT>
                    <a:solidFill>
                      <a:schemeClr val="bg1">
                        <a:lumMod val="95000"/>
                      </a:schemeClr>
                    </a:solidFill>
                  </a:tcPr>
                </a:tc>
              </a:tr>
            </a:tbl>
          </a:graphicData>
        </a:graphic>
      </p:graphicFrame>
    </p:spTree>
    <p:extLst>
      <p:ext uri="{BB962C8B-B14F-4D97-AF65-F5344CB8AC3E}">
        <p14:creationId xmlns:p14="http://schemas.microsoft.com/office/powerpoint/2010/main" xmlns="" val="2547619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A655226-6E4F-8847-85CD-AF95F3D3F39A}" type="slidenum">
              <a:rPr lang="en-US" smtClean="0"/>
              <a:pPr/>
              <a:t>3</a:t>
            </a:fld>
            <a:endParaRPr lang="en-US"/>
          </a:p>
        </p:txBody>
      </p:sp>
      <p:sp>
        <p:nvSpPr>
          <p:cNvPr id="4" name="Footer Placeholder 3"/>
          <p:cNvSpPr>
            <a:spLocks noGrp="1"/>
          </p:cNvSpPr>
          <p:nvPr>
            <p:ph type="ftr" sz="quarter" idx="11"/>
          </p:nvPr>
        </p:nvSpPr>
        <p:spPr/>
        <p:txBody>
          <a:bodyPr/>
          <a:lstStyle/>
          <a:p>
            <a:r>
              <a:rPr lang="en-US" dirty="0" smtClean="0"/>
              <a:t>Thomson Reuters, GFMS / Silver Institute</a:t>
            </a:r>
            <a:endParaRPr lang="en-US" dirty="0"/>
          </a:p>
        </p:txBody>
      </p:sp>
      <p:sp>
        <p:nvSpPr>
          <p:cNvPr id="2" name="Title 1"/>
          <p:cNvSpPr>
            <a:spLocks noGrp="1"/>
          </p:cNvSpPr>
          <p:nvPr>
            <p:ph type="title"/>
          </p:nvPr>
        </p:nvSpPr>
        <p:spPr/>
        <p:txBody>
          <a:bodyPr/>
          <a:lstStyle/>
          <a:p>
            <a:r>
              <a:rPr lang="en-GB" dirty="0" smtClean="0"/>
              <a:t>WORLD SILVER IDENTIFIABLE INVESTMENT VOLUME AND VALUE</a:t>
            </a:r>
            <a:endParaRPr lang="en-US" dirty="0"/>
          </a:p>
        </p:txBody>
      </p:sp>
      <p:graphicFrame>
        <p:nvGraphicFramePr>
          <p:cNvPr id="7" name="Content Placeholder 6"/>
          <p:cNvGraphicFramePr>
            <a:graphicFrameLocks noGrp="1"/>
          </p:cNvGraphicFramePr>
          <p:nvPr>
            <p:ph idx="13"/>
            <p:extLst>
              <p:ext uri="{D42A27DB-BD31-4B8C-83A1-F6EECF244321}">
                <p14:modId xmlns:p14="http://schemas.microsoft.com/office/powerpoint/2010/main" xmlns="" val="3019396416"/>
              </p:ext>
            </p:extLst>
          </p:nvPr>
        </p:nvGraphicFramePr>
        <p:xfrm>
          <a:off x="457201" y="930166"/>
          <a:ext cx="11361738" cy="518991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557049" y="6022456"/>
            <a:ext cx="6092825" cy="276999"/>
          </a:xfrm>
          <a:prstGeom prst="rect">
            <a:avLst/>
          </a:prstGeom>
        </p:spPr>
        <p:txBody>
          <a:bodyPr>
            <a:spAutoFit/>
          </a:bodyPr>
          <a:lstStyle/>
          <a:p>
            <a:pPr>
              <a:buClr>
                <a:srgbClr val="FF3300"/>
              </a:buClr>
              <a:buSzPct val="75000"/>
              <a:defRPr/>
            </a:pPr>
            <a:r>
              <a:rPr lang="en-GB" sz="1200" dirty="0" smtClean="0">
                <a:latin typeface="Tahoma" pitchFamily="34" charset="0"/>
                <a:cs typeface="Tahoma" pitchFamily="34" charset="0"/>
              </a:rPr>
              <a:t>Identifiable Investment is the sum of bars, coins and ETPs. </a:t>
            </a:r>
            <a:endParaRPr lang="en-GB" sz="1200" dirty="0">
              <a:latin typeface="Tahoma" pitchFamily="34" charset="0"/>
              <a:cs typeface="Tahoma" pitchFamily="34" charset="0"/>
            </a:endParaRPr>
          </a:p>
        </p:txBody>
      </p:sp>
    </p:spTree>
    <p:extLst>
      <p:ext uri="{BB962C8B-B14F-4D97-AF65-F5344CB8AC3E}">
        <p14:creationId xmlns:p14="http://schemas.microsoft.com/office/powerpoint/2010/main" xmlns="" val="1383622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A655226-6E4F-8847-85CD-AF95F3D3F39A}" type="slidenum">
              <a:rPr lang="en-US" smtClean="0"/>
              <a:pPr/>
              <a:t>4</a:t>
            </a:fld>
            <a:endParaRPr lang="en-US"/>
          </a:p>
        </p:txBody>
      </p:sp>
      <p:sp>
        <p:nvSpPr>
          <p:cNvPr id="4" name="Footer Placeholder 3"/>
          <p:cNvSpPr>
            <a:spLocks noGrp="1"/>
          </p:cNvSpPr>
          <p:nvPr>
            <p:ph type="ftr" sz="quarter" idx="11"/>
          </p:nvPr>
        </p:nvSpPr>
        <p:spPr/>
        <p:txBody>
          <a:bodyPr/>
          <a:lstStyle/>
          <a:p>
            <a:r>
              <a:rPr lang="en-US" dirty="0" smtClean="0"/>
              <a:t>Thomson Reuters, GFMS / Silver Institute</a:t>
            </a:r>
            <a:endParaRPr lang="en-US" dirty="0"/>
          </a:p>
        </p:txBody>
      </p:sp>
      <p:sp>
        <p:nvSpPr>
          <p:cNvPr id="2" name="Title 1"/>
          <p:cNvSpPr>
            <a:spLocks noGrp="1"/>
          </p:cNvSpPr>
          <p:nvPr>
            <p:ph type="title"/>
          </p:nvPr>
        </p:nvSpPr>
        <p:spPr/>
        <p:txBody>
          <a:bodyPr/>
          <a:lstStyle/>
          <a:p>
            <a:r>
              <a:rPr lang="en-US" dirty="0" smtClean="0"/>
              <a:t>SOLAR DEMAND – SILVER POWDER PRODUCTION</a:t>
            </a:r>
            <a:endParaRPr lang="en-US" dirty="0"/>
          </a:p>
        </p:txBody>
      </p:sp>
      <p:graphicFrame>
        <p:nvGraphicFramePr>
          <p:cNvPr id="7" name="Content Placeholder 6"/>
          <p:cNvGraphicFramePr>
            <a:graphicFrameLocks noGrp="1"/>
          </p:cNvGraphicFramePr>
          <p:nvPr>
            <p:ph idx="13"/>
            <p:extLst>
              <p:ext uri="{D42A27DB-BD31-4B8C-83A1-F6EECF244321}">
                <p14:modId xmlns:p14="http://schemas.microsoft.com/office/powerpoint/2010/main" xmlns="" val="2625366528"/>
              </p:ext>
            </p:extLst>
          </p:nvPr>
        </p:nvGraphicFramePr>
        <p:xfrm>
          <a:off x="545911" y="925066"/>
          <a:ext cx="9799093" cy="51476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383622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A655226-6E4F-8847-85CD-AF95F3D3F39A}" type="slidenum">
              <a:rPr lang="en-US" smtClean="0"/>
              <a:pPr/>
              <a:t>5</a:t>
            </a:fld>
            <a:endParaRPr lang="en-US"/>
          </a:p>
        </p:txBody>
      </p:sp>
      <p:sp>
        <p:nvSpPr>
          <p:cNvPr id="4" name="Footer Placeholder 3"/>
          <p:cNvSpPr>
            <a:spLocks noGrp="1"/>
          </p:cNvSpPr>
          <p:nvPr>
            <p:ph type="ftr" sz="quarter" idx="11"/>
          </p:nvPr>
        </p:nvSpPr>
        <p:spPr/>
        <p:txBody>
          <a:bodyPr/>
          <a:lstStyle/>
          <a:p>
            <a:r>
              <a:rPr lang="en-US" dirty="0" smtClean="0"/>
              <a:t>Thomson Reuters, GFMS / Silver Institute</a:t>
            </a:r>
            <a:endParaRPr lang="en-US" dirty="0"/>
          </a:p>
        </p:txBody>
      </p:sp>
      <p:sp>
        <p:nvSpPr>
          <p:cNvPr id="2" name="Title 1"/>
          <p:cNvSpPr>
            <a:spLocks noGrp="1"/>
          </p:cNvSpPr>
          <p:nvPr>
            <p:ph type="title"/>
          </p:nvPr>
        </p:nvSpPr>
        <p:spPr/>
        <p:txBody>
          <a:bodyPr/>
          <a:lstStyle/>
          <a:p>
            <a:r>
              <a:rPr lang="en-US" dirty="0" smtClean="0"/>
              <a:t>WORLD PHYSICAL SILVER DEMAND</a:t>
            </a:r>
            <a:r>
              <a:rPr lang="en-US" dirty="0"/>
              <a:t> </a:t>
            </a:r>
            <a:r>
              <a:rPr lang="en-US" dirty="0" smtClean="0"/>
              <a:t>(</a:t>
            </a:r>
            <a:r>
              <a:rPr lang="en-US" dirty="0" err="1" smtClean="0"/>
              <a:t>Tonnes</a:t>
            </a:r>
            <a:r>
              <a:rPr lang="en-US" dirty="0" smtClean="0"/>
              <a:t>)</a:t>
            </a:r>
            <a:endParaRPr lang="en-US" dirty="0"/>
          </a:p>
        </p:txBody>
      </p:sp>
      <p:graphicFrame>
        <p:nvGraphicFramePr>
          <p:cNvPr id="7" name="Content Placeholder 6"/>
          <p:cNvGraphicFramePr>
            <a:graphicFrameLocks noGrp="1"/>
          </p:cNvGraphicFramePr>
          <p:nvPr>
            <p:ph idx="13"/>
            <p:extLst>
              <p:ext uri="{D42A27DB-BD31-4B8C-83A1-F6EECF244321}">
                <p14:modId xmlns:p14="http://schemas.microsoft.com/office/powerpoint/2010/main" xmlns="" val="3172120394"/>
              </p:ext>
            </p:extLst>
          </p:nvPr>
        </p:nvGraphicFramePr>
        <p:xfrm>
          <a:off x="457201" y="1207477"/>
          <a:ext cx="11361738" cy="49126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383622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655226-6E4F-8847-85CD-AF95F3D3F39A}" type="slidenum">
              <a:rPr lang="en-US" smtClean="0"/>
              <a:pPr/>
              <a:t>6</a:t>
            </a:fld>
            <a:endParaRPr lang="en-US"/>
          </a:p>
        </p:txBody>
      </p:sp>
      <p:sp>
        <p:nvSpPr>
          <p:cNvPr id="3" name="Footer Placeholder 2"/>
          <p:cNvSpPr>
            <a:spLocks noGrp="1"/>
          </p:cNvSpPr>
          <p:nvPr>
            <p:ph type="ftr" sz="quarter" idx="11"/>
          </p:nvPr>
        </p:nvSpPr>
        <p:spPr>
          <a:xfrm>
            <a:off x="737341" y="6322464"/>
            <a:ext cx="5321300" cy="304799"/>
          </a:xfrm>
        </p:spPr>
        <p:txBody>
          <a:bodyPr/>
          <a:lstStyle/>
          <a:p>
            <a:r>
              <a:rPr lang="en-US" dirty="0" smtClean="0"/>
              <a:t>Thomson Reuters, GFMS / Silver Institute</a:t>
            </a:r>
            <a:endParaRPr lang="en-US" dirty="0"/>
          </a:p>
        </p:txBody>
      </p:sp>
      <p:sp>
        <p:nvSpPr>
          <p:cNvPr id="4" name="Title 3"/>
          <p:cNvSpPr>
            <a:spLocks noGrp="1"/>
          </p:cNvSpPr>
          <p:nvPr>
            <p:ph type="title"/>
          </p:nvPr>
        </p:nvSpPr>
        <p:spPr>
          <a:xfrm>
            <a:off x="371475" y="312202"/>
            <a:ext cx="11445875" cy="428678"/>
          </a:xfrm>
        </p:spPr>
        <p:txBody>
          <a:bodyPr/>
          <a:lstStyle/>
          <a:p>
            <a:r>
              <a:rPr lang="en-US" dirty="0" smtClean="0"/>
              <a:t>SILVER MINE PRODUCTION BY REGION AND ANNUAL CHANGE</a:t>
            </a:r>
            <a:endParaRPr lang="en-US" dirty="0"/>
          </a:p>
        </p:txBody>
      </p:sp>
      <p:sp>
        <p:nvSpPr>
          <p:cNvPr id="5" name="Content Placeholder 4"/>
          <p:cNvSpPr>
            <a:spLocks noGrp="1"/>
          </p:cNvSpPr>
          <p:nvPr>
            <p:ph idx="1"/>
          </p:nvPr>
        </p:nvSpPr>
        <p:spPr>
          <a:xfrm>
            <a:off x="338880" y="926661"/>
            <a:ext cx="11445875" cy="1047417"/>
          </a:xfrm>
        </p:spPr>
        <p:txBody>
          <a:bodyPr>
            <a:normAutofit lnSpcReduction="10000"/>
          </a:bodyPr>
          <a:lstStyle/>
          <a:p>
            <a:r>
              <a:rPr lang="en-GB" dirty="0" smtClean="0"/>
              <a:t>Global mine production declined by 4.1% in 2017 to a total of 852 </a:t>
            </a:r>
            <a:r>
              <a:rPr lang="en-GB" dirty="0" err="1" smtClean="0"/>
              <a:t>Moz</a:t>
            </a:r>
            <a:r>
              <a:rPr lang="en-GB" dirty="0" smtClean="0"/>
              <a:t> (26,502 t), the second consecutive fall. At the regional level, losses in the Americas were partly offset by gains in India and Kazakhstan.  </a:t>
            </a:r>
            <a:endParaRPr lang="en-US" dirty="0" smtClean="0"/>
          </a:p>
          <a:p>
            <a:endParaRPr lang="en-US" dirty="0"/>
          </a:p>
        </p:txBody>
      </p:sp>
      <p:graphicFrame>
        <p:nvGraphicFramePr>
          <p:cNvPr id="9" name="Content Placeholder 6"/>
          <p:cNvGraphicFramePr>
            <a:graphicFrameLocks noGrp="1"/>
          </p:cNvGraphicFramePr>
          <p:nvPr>
            <p:ph idx="13"/>
            <p:extLst/>
          </p:nvPr>
        </p:nvGraphicFramePr>
        <p:xfrm>
          <a:off x="371475" y="2109788"/>
          <a:ext cx="3514725" cy="41544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6"/>
          <p:cNvGraphicFramePr>
            <a:graphicFrameLocks noGrp="1"/>
          </p:cNvGraphicFramePr>
          <p:nvPr>
            <p:ph idx="15"/>
            <p:extLst>
              <p:ext uri="{D42A27DB-BD31-4B8C-83A1-F6EECF244321}">
                <p14:modId xmlns:p14="http://schemas.microsoft.com/office/powerpoint/2010/main" xmlns="" val="3508402931"/>
              </p:ext>
            </p:extLst>
          </p:nvPr>
        </p:nvGraphicFramePr>
        <p:xfrm>
          <a:off x="3807726" y="2109788"/>
          <a:ext cx="4045638" cy="41544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ontent Placeholder 6"/>
          <p:cNvGraphicFramePr>
            <a:graphicFrameLocks noGrp="1"/>
          </p:cNvGraphicFramePr>
          <p:nvPr>
            <p:ph idx="14"/>
            <p:extLst/>
          </p:nvPr>
        </p:nvGraphicFramePr>
        <p:xfrm>
          <a:off x="8304213" y="2109788"/>
          <a:ext cx="3514725" cy="41544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48667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655226-6E4F-8847-85CD-AF95F3D3F39A}" type="slidenum">
              <a:rPr lang="en-US" smtClean="0"/>
              <a:pPr/>
              <a:t>7</a:t>
            </a:fld>
            <a:endParaRPr lang="en-US"/>
          </a:p>
        </p:txBody>
      </p:sp>
      <p:sp>
        <p:nvSpPr>
          <p:cNvPr id="2" name="Title 1"/>
          <p:cNvSpPr>
            <a:spLocks noGrp="1"/>
          </p:cNvSpPr>
          <p:nvPr>
            <p:ph type="title"/>
          </p:nvPr>
        </p:nvSpPr>
        <p:spPr/>
        <p:txBody>
          <a:bodyPr/>
          <a:lstStyle/>
          <a:p>
            <a:r>
              <a:rPr lang="en-GB" dirty="0" smtClean="0"/>
              <a:t>SILVER OUTPUT BY SOURCE METAL</a:t>
            </a:r>
            <a:endParaRPr lang="en-US" dirty="0"/>
          </a:p>
        </p:txBody>
      </p:sp>
      <p:sp>
        <p:nvSpPr>
          <p:cNvPr id="8" name="Rectangle 7"/>
          <p:cNvSpPr/>
          <p:nvPr/>
        </p:nvSpPr>
        <p:spPr>
          <a:xfrm>
            <a:off x="371473" y="3050850"/>
            <a:ext cx="5320026" cy="44653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200" b="1" dirty="0" smtClean="0"/>
              <a:t>World Silver Production by Source – primary, Lead/Zinc, Copper, Gold</a:t>
            </a:r>
            <a:endParaRPr lang="en-US" sz="1200" b="1" dirty="0"/>
          </a:p>
        </p:txBody>
      </p:sp>
      <p:graphicFrame>
        <p:nvGraphicFramePr>
          <p:cNvPr id="11" name="Chart 10"/>
          <p:cNvGraphicFramePr/>
          <p:nvPr>
            <p:extLst>
              <p:ext uri="{D42A27DB-BD31-4B8C-83A1-F6EECF244321}">
                <p14:modId xmlns="" xmlns:p14="http://schemas.microsoft.com/office/powerpoint/2010/main" val="330574668"/>
              </p:ext>
            </p:extLst>
          </p:nvPr>
        </p:nvGraphicFramePr>
        <p:xfrm>
          <a:off x="224920" y="3457711"/>
          <a:ext cx="5586220" cy="2891813"/>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16"/>
          <p:cNvGrpSpPr/>
          <p:nvPr/>
        </p:nvGrpSpPr>
        <p:grpSpPr>
          <a:xfrm>
            <a:off x="371475" y="1115372"/>
            <a:ext cx="5379847" cy="1427973"/>
            <a:chOff x="371474" y="1448656"/>
            <a:chExt cx="5379846" cy="1427973"/>
          </a:xfrm>
        </p:grpSpPr>
        <p:sp>
          <p:nvSpPr>
            <p:cNvPr id="6" name="Rectangle 5"/>
            <p:cNvSpPr/>
            <p:nvPr/>
          </p:nvSpPr>
          <p:spPr>
            <a:xfrm>
              <a:off x="371474" y="1448656"/>
              <a:ext cx="5379846" cy="33741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200" b="1" dirty="0" smtClean="0"/>
                <a:t>Primary Silver Mine Supply % of World Production</a:t>
              </a:r>
              <a:endParaRPr lang="en-US" sz="1200" b="1" dirty="0"/>
            </a:p>
          </p:txBody>
        </p:sp>
        <p:sp>
          <p:nvSpPr>
            <p:cNvPr id="14" name="TextBox 13"/>
            <p:cNvSpPr txBox="1"/>
            <p:nvPr/>
          </p:nvSpPr>
          <p:spPr>
            <a:xfrm>
              <a:off x="395028" y="1990232"/>
              <a:ext cx="388564" cy="886397"/>
            </a:xfrm>
            <a:prstGeom prst="rect">
              <a:avLst/>
            </a:prstGeom>
            <a:noFill/>
          </p:spPr>
          <p:txBody>
            <a:bodyPr wrap="square" lIns="0" tIns="0" rIns="0" bIns="0" rtlCol="0" anchor="t">
              <a:spAutoFit/>
            </a:bodyPr>
            <a:lstStyle/>
            <a:p>
              <a:pPr>
                <a:lnSpc>
                  <a:spcPct val="160000"/>
                </a:lnSpc>
              </a:pPr>
              <a:r>
                <a:rPr lang="en-US" sz="1200" b="1" dirty="0" smtClean="0"/>
                <a:t>2011</a:t>
              </a:r>
            </a:p>
            <a:p>
              <a:pPr>
                <a:lnSpc>
                  <a:spcPct val="160000"/>
                </a:lnSpc>
              </a:pPr>
              <a:r>
                <a:rPr lang="en-US" sz="1200" b="1" dirty="0" smtClean="0"/>
                <a:t>2014</a:t>
              </a:r>
            </a:p>
            <a:p>
              <a:pPr>
                <a:lnSpc>
                  <a:spcPct val="160000"/>
                </a:lnSpc>
              </a:pPr>
              <a:r>
                <a:rPr lang="en-US" sz="1200" b="1" dirty="0" smtClean="0"/>
                <a:t>2017</a:t>
              </a:r>
            </a:p>
          </p:txBody>
        </p:sp>
        <p:cxnSp>
          <p:nvCxnSpPr>
            <p:cNvPr id="16" name="Straight Connector 15"/>
            <p:cNvCxnSpPr/>
            <p:nvPr/>
          </p:nvCxnSpPr>
          <p:spPr>
            <a:xfrm>
              <a:off x="842913" y="2141866"/>
              <a:ext cx="4746037" cy="312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42913" y="2397752"/>
              <a:ext cx="4738490" cy="1293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842913" y="2649196"/>
              <a:ext cx="4763128" cy="444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54904" y="1800683"/>
              <a:ext cx="2644131" cy="153888"/>
            </a:xfrm>
            <a:prstGeom prst="rect">
              <a:avLst/>
            </a:prstGeom>
            <a:noFill/>
          </p:spPr>
          <p:txBody>
            <a:bodyPr wrap="square" lIns="0" tIns="0" rIns="0" bIns="0" rtlCol="0" anchor="t">
              <a:noAutofit/>
            </a:bodyPr>
            <a:lstStyle/>
            <a:p>
              <a:r>
                <a:rPr lang="en-GB" sz="1100" dirty="0" smtClean="0"/>
                <a:t>primary silver supply as % of total</a:t>
              </a:r>
              <a:endParaRPr lang="en-US" sz="1100" dirty="0" smtClean="0"/>
            </a:p>
          </p:txBody>
        </p:sp>
        <p:sp>
          <p:nvSpPr>
            <p:cNvPr id="23" name="Oval 22"/>
            <p:cNvSpPr/>
            <p:nvPr/>
          </p:nvSpPr>
          <p:spPr>
            <a:xfrm>
              <a:off x="2236170" y="2019558"/>
              <a:ext cx="226328" cy="22632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GB" sz="1000" b="1" dirty="0" smtClean="0"/>
                <a:t>2</a:t>
              </a:r>
              <a:r>
                <a:rPr lang="en-US" sz="1000" b="1" dirty="0" smtClean="0"/>
                <a:t>9</a:t>
              </a:r>
              <a:endParaRPr lang="en-US" sz="1000" b="1" dirty="0"/>
            </a:p>
          </p:txBody>
        </p:sp>
        <p:sp>
          <p:nvSpPr>
            <p:cNvPr id="25" name="Oval 24"/>
            <p:cNvSpPr/>
            <p:nvPr/>
          </p:nvSpPr>
          <p:spPr>
            <a:xfrm>
              <a:off x="2391017" y="2287943"/>
              <a:ext cx="226328" cy="22632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GB" sz="1000" b="1" dirty="0" smtClean="0"/>
                <a:t>30</a:t>
              </a:r>
              <a:endParaRPr lang="en-US" sz="1000" b="1" dirty="0"/>
            </a:p>
          </p:txBody>
        </p:sp>
        <p:sp>
          <p:nvSpPr>
            <p:cNvPr id="26" name="Oval 25"/>
            <p:cNvSpPr/>
            <p:nvPr/>
          </p:nvSpPr>
          <p:spPr>
            <a:xfrm>
              <a:off x="2157406" y="2541603"/>
              <a:ext cx="226328" cy="22632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GB" sz="1000" b="1" dirty="0" smtClean="0"/>
                <a:t>28</a:t>
              </a:r>
              <a:endParaRPr lang="en-US" sz="1000" b="1" dirty="0"/>
            </a:p>
          </p:txBody>
        </p:sp>
      </p:grpSp>
      <p:graphicFrame>
        <p:nvGraphicFramePr>
          <p:cNvPr id="45" name="Content Placeholder 6"/>
          <p:cNvGraphicFramePr>
            <a:graphicFrameLocks/>
          </p:cNvGraphicFramePr>
          <p:nvPr>
            <p:extLst/>
          </p:nvPr>
        </p:nvGraphicFramePr>
        <p:xfrm>
          <a:off x="6337301" y="960438"/>
          <a:ext cx="5481637" cy="5213350"/>
        </p:xfrm>
        <a:graphic>
          <a:graphicData uri="http://schemas.openxmlformats.org/drawingml/2006/chart">
            <c:chart xmlns:c="http://schemas.openxmlformats.org/drawingml/2006/chart" xmlns:r="http://schemas.openxmlformats.org/officeDocument/2006/relationships" r:id="rId4"/>
          </a:graphicData>
        </a:graphic>
      </p:graphicFrame>
      <p:sp>
        <p:nvSpPr>
          <p:cNvPr id="21" name="Footer Placeholder 2"/>
          <p:cNvSpPr>
            <a:spLocks noGrp="1"/>
          </p:cNvSpPr>
          <p:nvPr>
            <p:ph type="ftr" sz="quarter" idx="11"/>
          </p:nvPr>
        </p:nvSpPr>
        <p:spPr>
          <a:xfrm>
            <a:off x="705810" y="6553203"/>
            <a:ext cx="5321301" cy="304799"/>
          </a:xfrm>
        </p:spPr>
        <p:txBody>
          <a:bodyPr/>
          <a:lstStyle/>
          <a:p>
            <a:r>
              <a:rPr lang="en-US" dirty="0" smtClean="0"/>
              <a:t>Thomson Reuters, GFMS / Silver Institute</a:t>
            </a:r>
            <a:endParaRPr lang="en-US" dirty="0"/>
          </a:p>
        </p:txBody>
      </p:sp>
    </p:spTree>
    <p:extLst>
      <p:ext uri="{BB962C8B-B14F-4D97-AF65-F5344CB8AC3E}">
        <p14:creationId xmlns="" xmlns:p14="http://schemas.microsoft.com/office/powerpoint/2010/main" val="2579347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ABOVE GROUND STOCKS </a:t>
            </a:r>
            <a:endParaRPr lang="en-US" dirty="0"/>
          </a:p>
        </p:txBody>
      </p:sp>
      <p:graphicFrame>
        <p:nvGraphicFramePr>
          <p:cNvPr id="10" name="Content Placeholder 3"/>
          <p:cNvGraphicFramePr>
            <a:graphicFrameLocks/>
          </p:cNvGraphicFramePr>
          <p:nvPr>
            <p:extLst>
              <p:ext uri="{D42A27DB-BD31-4B8C-83A1-F6EECF244321}">
                <p14:modId xmlns:p14="http://schemas.microsoft.com/office/powerpoint/2010/main" xmlns="" val="3361775090"/>
              </p:ext>
            </p:extLst>
          </p:nvPr>
        </p:nvGraphicFramePr>
        <p:xfrm>
          <a:off x="728738" y="1155033"/>
          <a:ext cx="5717218" cy="48764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6"/>
          <p:cNvGraphicFramePr>
            <a:graphicFrameLocks noGrp="1"/>
          </p:cNvGraphicFramePr>
          <p:nvPr>
            <p:ph idx="4294967295"/>
            <p:extLst>
              <p:ext uri="{D42A27DB-BD31-4B8C-83A1-F6EECF244321}">
                <p14:modId xmlns:p14="http://schemas.microsoft.com/office/powerpoint/2010/main" xmlns="" val="3478525155"/>
              </p:ext>
            </p:extLst>
          </p:nvPr>
        </p:nvGraphicFramePr>
        <p:xfrm>
          <a:off x="6614013" y="1529495"/>
          <a:ext cx="4868740" cy="415448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736979" y="6441743"/>
            <a:ext cx="914400" cy="914400"/>
          </a:xfrm>
          <a:prstGeom prst="rect">
            <a:avLst/>
          </a:prstGeom>
          <a:noFill/>
        </p:spPr>
        <p:txBody>
          <a:bodyPr wrap="none" lIns="0" tIns="0" rIns="0" bIns="0" rtlCol="0" anchor="t">
            <a:noAutofit/>
          </a:bodyPr>
          <a:lstStyle/>
          <a:p>
            <a:endParaRPr lang="en-US" sz="1400" dirty="0" err="1" smtClean="0"/>
          </a:p>
        </p:txBody>
      </p:sp>
      <p:sp>
        <p:nvSpPr>
          <p:cNvPr id="7" name="Rectangle 6"/>
          <p:cNvSpPr/>
          <p:nvPr/>
        </p:nvSpPr>
        <p:spPr>
          <a:xfrm>
            <a:off x="304813" y="6488668"/>
            <a:ext cx="2547492" cy="246221"/>
          </a:xfrm>
          <a:prstGeom prst="rect">
            <a:avLst/>
          </a:prstGeom>
        </p:spPr>
        <p:txBody>
          <a:bodyPr wrap="none">
            <a:spAutoFit/>
          </a:bodyPr>
          <a:lstStyle/>
          <a:p>
            <a:r>
              <a:rPr lang="en-US" sz="1000" dirty="0" smtClean="0"/>
              <a:t>Thomson Reuters, GFMS / Silver Institute</a:t>
            </a:r>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655226-6E4F-8847-85CD-AF95F3D3F39A}" type="slidenum">
              <a:rPr lang="en-US" smtClean="0"/>
              <a:pPr/>
              <a:t>9</a:t>
            </a:fld>
            <a:endParaRPr lang="en-US"/>
          </a:p>
        </p:txBody>
      </p:sp>
      <p:sp>
        <p:nvSpPr>
          <p:cNvPr id="3" name="Footer Placeholder 2"/>
          <p:cNvSpPr>
            <a:spLocks noGrp="1"/>
          </p:cNvSpPr>
          <p:nvPr>
            <p:ph type="ftr" sz="quarter" idx="11"/>
          </p:nvPr>
        </p:nvSpPr>
        <p:spPr/>
        <p:txBody>
          <a:bodyPr/>
          <a:lstStyle/>
          <a:p>
            <a:r>
              <a:rPr lang="en-US" dirty="0" smtClean="0"/>
              <a:t>Thomson Reuters, GFMS / Silver Institute</a:t>
            </a:r>
            <a:endParaRPr lang="en-US" dirty="0"/>
          </a:p>
        </p:txBody>
      </p:sp>
      <p:sp>
        <p:nvSpPr>
          <p:cNvPr id="4" name="Title 3"/>
          <p:cNvSpPr>
            <a:spLocks noGrp="1"/>
          </p:cNvSpPr>
          <p:nvPr>
            <p:ph type="title"/>
          </p:nvPr>
        </p:nvSpPr>
        <p:spPr/>
        <p:txBody>
          <a:bodyPr/>
          <a:lstStyle/>
          <a:p>
            <a:r>
              <a:rPr lang="en-GB" dirty="0" smtClean="0"/>
              <a:t>GLOBAL ETP HOLDINGS, MARKET SHARE END-2017</a:t>
            </a:r>
            <a:endParaRPr lang="en-US" dirty="0"/>
          </a:p>
        </p:txBody>
      </p:sp>
      <p:graphicFrame>
        <p:nvGraphicFramePr>
          <p:cNvPr id="6" name="Content Placeholder 5"/>
          <p:cNvGraphicFramePr>
            <a:graphicFrameLocks noGrp="1"/>
          </p:cNvGraphicFramePr>
          <p:nvPr>
            <p:ph idx="1"/>
            <p:extLst/>
          </p:nvPr>
        </p:nvGraphicFramePr>
        <p:xfrm>
          <a:off x="373063" y="1054100"/>
          <a:ext cx="5519737" cy="5213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5"/>
          <p:cNvGraphicFramePr>
            <a:graphicFrameLocks/>
          </p:cNvGraphicFramePr>
          <p:nvPr>
            <p:extLst/>
          </p:nvPr>
        </p:nvGraphicFramePr>
        <p:xfrm>
          <a:off x="5966708" y="1159228"/>
          <a:ext cx="5519737" cy="52133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188472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gcs-58ff4c20682ad">
  <a:themeElements>
    <a:clrScheme name="TR2">
      <a:dk1>
        <a:srgbClr val="4D4D4D"/>
      </a:dk1>
      <a:lt1>
        <a:sysClr val="window" lastClr="FFFFFF"/>
      </a:lt1>
      <a:dk2>
        <a:srgbClr val="FF8000"/>
      </a:dk2>
      <a:lt2>
        <a:srgbClr val="D0D0D0"/>
      </a:lt2>
      <a:accent1>
        <a:srgbClr val="FF8000"/>
      </a:accent1>
      <a:accent2>
        <a:srgbClr val="4D4D4D"/>
      </a:accent2>
      <a:accent3>
        <a:srgbClr val="FF5900"/>
      </a:accent3>
      <a:accent4>
        <a:srgbClr val="AFAFAF"/>
      </a:accent4>
      <a:accent5>
        <a:srgbClr val="FFA100"/>
      </a:accent5>
      <a:accent6>
        <a:srgbClr val="666666"/>
      </a:accent6>
      <a:hlink>
        <a:srgbClr val="005DA2"/>
      </a:hlink>
      <a:folHlink>
        <a:srgbClr val="621F95"/>
      </a:folHlink>
    </a:clrScheme>
    <a:fontScheme name="T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oAutofit/>
      </a:bodyPr>
      <a:lstStyle>
        <a:defPPr>
          <a:defRPr sz="1400" dirty="0" err="1" smtClean="0"/>
        </a:defPPr>
      </a:lstStyle>
    </a:txDef>
  </a:objectDefaults>
  <a:extraClrSchemeLst/>
  <a:extLst>
    <a:ext uri="{05A4C25C-085E-4340-85A3-A5531E510DB2}">
      <thm15:themeFamily xmlns:thm15="http://schemas.microsoft.com/office/thememl/2012/main" xmlns="" name="TR_PPt_160414" id="{9FCCCEDA-26D5-4D66-97CE-5769CFC6F9CE}" vid="{D120465C-9EC8-4A1B-AE99-0D58E35B7D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gcs-58ff4c20682ad</Template>
  <TotalTime>11522</TotalTime>
  <Words>2116</Words>
  <Application>Microsoft Office PowerPoint</Application>
  <PresentationFormat>Custom</PresentationFormat>
  <Paragraphs>306</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gcs-58ff4c20682ad</vt:lpstr>
      <vt:lpstr>    August 2018  Cameron Alexander, Director Metals Demand Asia, GFMS</vt:lpstr>
      <vt:lpstr>WORLD SILVER SUPPLY AND DEMAND</vt:lpstr>
      <vt:lpstr>WORLD SILVER IDENTIFIABLE INVESTMENT VOLUME AND VALUE</vt:lpstr>
      <vt:lpstr>SOLAR DEMAND – SILVER POWDER PRODUCTION</vt:lpstr>
      <vt:lpstr>WORLD PHYSICAL SILVER DEMAND (Tonnes)</vt:lpstr>
      <vt:lpstr>SILVER MINE PRODUCTION BY REGION AND ANNUAL CHANGE</vt:lpstr>
      <vt:lpstr>SILVER OUTPUT BY SOURCE METAL</vt:lpstr>
      <vt:lpstr>ABOVE GROUND STOCKS </vt:lpstr>
      <vt:lpstr>GLOBAL ETP HOLDINGS, MARKET SHARE END-2017</vt:lpstr>
      <vt:lpstr>LONG TERM GOLD/SILVER RATIO</vt:lpstr>
      <vt:lpstr>LONG TERM GOLD &amp; SILVER PRICE</vt:lpstr>
      <vt:lpstr>LONG TERM SILVER  v S &amp; P 500 INDEX</vt:lpstr>
      <vt:lpstr> SILVER PRICE FORECASTS　</vt:lpstr>
    </vt:vector>
  </TitlesOfParts>
  <Company>Thomson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2 with horizontal picture</dc:title>
  <dc:creator>Johann Wiebe</dc:creator>
  <cp:lastModifiedBy>cameron.alexander</cp:lastModifiedBy>
  <cp:revision>393</cp:revision>
  <cp:lastPrinted>2018-04-10T21:43:29Z</cp:lastPrinted>
  <dcterms:created xsi:type="dcterms:W3CDTF">2017-04-25T13:16:19Z</dcterms:created>
  <dcterms:modified xsi:type="dcterms:W3CDTF">2018-08-01T06:58:48Z</dcterms:modified>
</cp:coreProperties>
</file>