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908" r:id="rId2"/>
    <p:sldMasterId id="2147483706" r:id="rId3"/>
    <p:sldMasterId id="2147483874" r:id="rId4"/>
  </p:sldMasterIdLst>
  <p:notesMasterIdLst>
    <p:notesMasterId r:id="rId42"/>
  </p:notesMasterIdLst>
  <p:handoutMasterIdLst>
    <p:handoutMasterId r:id="rId43"/>
  </p:handoutMasterIdLst>
  <p:sldIdLst>
    <p:sldId id="489" r:id="rId5"/>
    <p:sldId id="588" r:id="rId6"/>
    <p:sldId id="522" r:id="rId7"/>
    <p:sldId id="583" r:id="rId8"/>
    <p:sldId id="523" r:id="rId9"/>
    <p:sldId id="560" r:id="rId10"/>
    <p:sldId id="577" r:id="rId11"/>
    <p:sldId id="578" r:id="rId12"/>
    <p:sldId id="580" r:id="rId13"/>
    <p:sldId id="612" r:id="rId14"/>
    <p:sldId id="581" r:id="rId15"/>
    <p:sldId id="582" r:id="rId16"/>
    <p:sldId id="555" r:id="rId17"/>
    <p:sldId id="558" r:id="rId18"/>
    <p:sldId id="557" r:id="rId19"/>
    <p:sldId id="571" r:id="rId20"/>
    <p:sldId id="594" r:id="rId21"/>
    <p:sldId id="591" r:id="rId22"/>
    <p:sldId id="593" r:id="rId23"/>
    <p:sldId id="596" r:id="rId24"/>
    <p:sldId id="598" r:id="rId25"/>
    <p:sldId id="599" r:id="rId26"/>
    <p:sldId id="600" r:id="rId27"/>
    <p:sldId id="601" r:id="rId28"/>
    <p:sldId id="602" r:id="rId29"/>
    <p:sldId id="568" r:id="rId30"/>
    <p:sldId id="603" r:id="rId31"/>
    <p:sldId id="604" r:id="rId32"/>
    <p:sldId id="605" r:id="rId33"/>
    <p:sldId id="607" r:id="rId34"/>
    <p:sldId id="608" r:id="rId35"/>
    <p:sldId id="609" r:id="rId36"/>
    <p:sldId id="610" r:id="rId37"/>
    <p:sldId id="611" r:id="rId38"/>
    <p:sldId id="573" r:id="rId39"/>
    <p:sldId id="574" r:id="rId40"/>
    <p:sldId id="586" r:id="rId4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3">
          <p15:clr>
            <a:srgbClr val="A4A3A4"/>
          </p15:clr>
        </p15:guide>
        <p15:guide id="2" orient="horz" pos="4137">
          <p15:clr>
            <a:srgbClr val="A4A3A4"/>
          </p15:clr>
        </p15:guide>
        <p15:guide id="3" orient="horz" pos="225">
          <p15:clr>
            <a:srgbClr val="A4A3A4"/>
          </p15:clr>
        </p15:guide>
        <p15:guide id="4" orient="horz" pos="3913">
          <p15:clr>
            <a:srgbClr val="A4A3A4"/>
          </p15:clr>
        </p15:guide>
        <p15:guide id="5" orient="horz" pos="3805">
          <p15:clr>
            <a:srgbClr val="A4A3A4"/>
          </p15:clr>
        </p15:guide>
        <p15:guide id="6" orient="horz" pos="2607">
          <p15:clr>
            <a:srgbClr val="A4A3A4"/>
          </p15:clr>
        </p15:guide>
        <p15:guide id="7" orient="horz" pos="2432">
          <p15:clr>
            <a:srgbClr val="A4A3A4"/>
          </p15:clr>
        </p15:guide>
        <p15:guide id="8" pos="5538">
          <p15:clr>
            <a:srgbClr val="A4A3A4"/>
          </p15:clr>
        </p15:guide>
        <p15:guide id="9" pos="228">
          <p15:clr>
            <a:srgbClr val="A4A3A4"/>
          </p15:clr>
        </p15:guide>
        <p15:guide id="10" pos="2826">
          <p15:clr>
            <a:srgbClr val="A4A3A4"/>
          </p15:clr>
        </p15:guide>
        <p15:guide id="11" pos="2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  <a:srgbClr val="1DCAFF"/>
    <a:srgbClr val="E7E7E7"/>
    <a:srgbClr val="FEFEFE"/>
    <a:srgbClr val="FCFCFC"/>
    <a:srgbClr val="FAFAFA"/>
    <a:srgbClr val="F0F0F0"/>
    <a:srgbClr val="FFFFFF"/>
    <a:srgbClr val="0F4430"/>
    <a:srgbClr val="2EA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86417" autoAdjust="0"/>
  </p:normalViewPr>
  <p:slideViewPr>
    <p:cSldViewPr showGuides="1">
      <p:cViewPr varScale="1">
        <p:scale>
          <a:sx n="63" d="100"/>
          <a:sy n="63" d="100"/>
        </p:scale>
        <p:origin x="1374" y="60"/>
      </p:cViewPr>
      <p:guideLst>
        <p:guide orient="horz" pos="863"/>
        <p:guide orient="horz" pos="4137"/>
        <p:guide orient="horz" pos="225"/>
        <p:guide orient="horz" pos="3913"/>
        <p:guide orient="horz" pos="3805"/>
        <p:guide orient="horz" pos="2607"/>
        <p:guide orient="horz" pos="2432"/>
        <p:guide pos="5538"/>
        <p:guide pos="228"/>
        <p:guide pos="2826"/>
        <p:guide pos="2939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8"/>
    </p:cViewPr>
  </p:sorterViewPr>
  <p:notesViewPr>
    <p:cSldViewPr>
      <p:cViewPr varScale="1">
        <p:scale>
          <a:sx n="78" d="100"/>
          <a:sy n="78" d="100"/>
        </p:scale>
        <p:origin x="-400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80F56-34CC-E048-8ECB-04395716B929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A01F-B49D-CB4B-86E9-A4DAF429C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51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C539-3061-4744-91E5-AB858070C3AF}" type="datetimeFigureOut">
              <a:rPr lang="en-GB" smtClean="0"/>
              <a:pPr/>
              <a:t>01/08/2018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1E227-9655-471B-9F1A-5D2E4EC7EF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19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5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2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1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7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0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4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11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84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E227-9655-471B-9F1A-5D2E4EC7EF62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2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G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6029960"/>
            <a:ext cx="1466850" cy="5410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2000" y="1275286"/>
            <a:ext cx="8442000" cy="403200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2276094"/>
            <a:ext cx="8424000" cy="40320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baseline="0">
                <a:solidFill>
                  <a:srgbClr val="A3916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7pPr>
            <a:lvl8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8pPr>
            <a:lvl9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noProof="0" dirty="0"/>
              <a:t>Presented by Name Surname | 00 Month Year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ullets 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000" y="1628801"/>
            <a:ext cx="8424000" cy="4401198"/>
          </a:xfrm>
        </p:spPr>
        <p:txBody>
          <a:bodyPr vert="horz" lIns="0" tIns="0" rIns="0" bIns="0" rtlCol="0">
            <a:noAutofit/>
          </a:bodyPr>
          <a:lstStyle>
            <a:lvl1pPr marL="180000" indent="-180000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tabLst/>
              <a:defRPr lang="en-US" dirty="0" smtClean="0">
                <a:solidFill>
                  <a:schemeClr val="tx1"/>
                </a:solidFill>
              </a:defRPr>
            </a:lvl1pPr>
            <a:lvl2pPr marL="360000" indent="-180000">
              <a:spcBef>
                <a:spcPts val="480"/>
              </a:spcBef>
              <a:buFont typeface="Courier New" pitchFamily="49" charset="0"/>
              <a:buChar char="-"/>
              <a:tabLst/>
              <a:defRPr lang="en-US" dirty="0" smtClean="0">
                <a:solidFill>
                  <a:schemeClr val="tx1"/>
                </a:solidFill>
              </a:defRPr>
            </a:lvl2pPr>
            <a:lvl3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3pPr>
            <a:lvl4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4pPr>
            <a:lvl5pPr marL="540000" indent="-180000">
              <a:buFont typeface="Courier New" pitchFamily="49" charset="0"/>
              <a:buChar char="-"/>
              <a:defRPr lang="en-AU" dirty="0"/>
            </a:lvl5pPr>
            <a:lvl9pPr>
              <a:tabLst/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8424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ist 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8424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1627200"/>
            <a:ext cx="8424000" cy="4402800"/>
          </a:xfrm>
        </p:spPr>
        <p:txBody>
          <a:bodyPr/>
          <a:lstStyle>
            <a:lvl1pPr marL="270000" indent="-27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/>
              <a:defRPr baseline="0">
                <a:solidFill>
                  <a:schemeClr val="tx1"/>
                </a:solidFill>
              </a:defRPr>
            </a:lvl1pPr>
            <a:lvl2pPr marL="450000" indent="-180000">
              <a:buFont typeface="Arial" pitchFamily="34" charset="0"/>
              <a:buChar char="•"/>
              <a:tabLst/>
              <a:defRPr baseline="0"/>
            </a:lvl2pPr>
            <a:lvl3pPr marL="630000" indent="-180975">
              <a:tabLst/>
              <a:defRPr/>
            </a:lvl3pPr>
            <a:lvl4pPr marL="810000">
              <a:tabLst/>
              <a:defRPr/>
            </a:lvl4pPr>
            <a:lvl5pPr marL="810000">
              <a:defRPr/>
            </a:lvl5pPr>
            <a:lvl6pPr marL="810000">
              <a:defRPr/>
            </a:lvl6pPr>
            <a:lvl7pPr marL="810000">
              <a:defRPr/>
            </a:lvl7pPr>
            <a:lvl8pPr marL="810000">
              <a:defRPr/>
            </a:lvl8pPr>
            <a:lvl9pPr marL="810000"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314000"/>
            <a:ext cx="4122000" cy="4716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62000" y="1314000"/>
            <a:ext cx="4122000" cy="4716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314000"/>
            <a:ext cx="4122000" cy="4716000"/>
          </a:xfrm>
        </p:spPr>
        <p:txBody>
          <a:bodyPr/>
          <a:lstStyle>
            <a:lvl1pPr marL="180000" indent="-180000">
              <a:spcBef>
                <a:spcPts val="800"/>
              </a:spcBef>
              <a:buFont typeface="Arial" pitchFamily="34" charset="0"/>
              <a:buChar char="•"/>
              <a:tabLst/>
              <a:defRPr/>
            </a:lvl1pPr>
            <a:lvl2pPr marL="360000" indent="-180975">
              <a:spcBef>
                <a:spcPts val="480"/>
              </a:spcBef>
              <a:buFont typeface="Courier New" pitchFamily="49" charset="0"/>
              <a:buChar char="-"/>
              <a:tabLst/>
              <a:defRPr/>
            </a:lvl2pPr>
            <a:lvl3pPr marL="540000">
              <a:tabLst/>
              <a:defRPr/>
            </a:lvl3pPr>
            <a:lvl4pPr marL="540000">
              <a:defRPr/>
            </a:lvl4pPr>
            <a:lvl5pPr marL="540000">
              <a:defRPr/>
            </a:lvl5pPr>
            <a:lvl6pPr marL="540000">
              <a:defRPr/>
            </a:lvl6pPr>
            <a:lvl7pPr marL="540000">
              <a:defRPr/>
            </a:lvl7pPr>
            <a:lvl8pPr marL="540000">
              <a:defRPr/>
            </a:lvl8pPr>
            <a:lvl9pPr marL="5400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2000" y="1314000"/>
            <a:ext cx="4122000" cy="4716000"/>
          </a:xfrm>
        </p:spPr>
        <p:txBody>
          <a:bodyPr/>
          <a:lstStyle>
            <a:lvl1pPr marL="180000" indent="-180000">
              <a:spcBef>
                <a:spcPts val="800"/>
              </a:spcBef>
              <a:buFont typeface="Arial" pitchFamily="34" charset="0"/>
              <a:buChar char="•"/>
              <a:tabLst/>
              <a:defRPr/>
            </a:lvl1pPr>
            <a:lvl2pPr marL="360000" indent="-180975">
              <a:spcBef>
                <a:spcPts val="480"/>
              </a:spcBef>
              <a:buFont typeface="Courier New" pitchFamily="49" charset="0"/>
              <a:buChar char="-"/>
              <a:tabLst/>
              <a:defRPr/>
            </a:lvl2pPr>
            <a:lvl3pPr marL="540000">
              <a:tabLst/>
              <a:defRPr/>
            </a:lvl3pPr>
            <a:lvl4pPr marL="540000">
              <a:defRPr/>
            </a:lvl4pPr>
            <a:lvl5pPr marL="540000">
              <a:defRPr/>
            </a:lvl5pPr>
            <a:lvl6pPr marL="540000">
              <a:defRPr/>
            </a:lvl6pPr>
            <a:lvl7pPr marL="540000">
              <a:defRPr/>
            </a:lvl7pPr>
            <a:lvl8pPr marL="540000">
              <a:defRPr/>
            </a:lvl8pPr>
            <a:lvl9pPr marL="5400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/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1314000"/>
            <a:ext cx="4122000" cy="4716000"/>
          </a:xfrm>
        </p:spPr>
        <p:txBody>
          <a:bodyPr/>
          <a:lstStyle>
            <a:lvl1pPr marL="270000" indent="-27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/>
              <a:defRPr baseline="0">
                <a:solidFill>
                  <a:schemeClr val="tx1"/>
                </a:solidFill>
              </a:defRPr>
            </a:lvl1pPr>
            <a:lvl2pPr marL="450000" indent="-180000">
              <a:buFont typeface="Arial" pitchFamily="34" charset="0"/>
              <a:buChar char="•"/>
              <a:tabLst/>
              <a:defRPr baseline="0"/>
            </a:lvl2pPr>
            <a:lvl3pPr marL="630000" indent="-180975">
              <a:tabLst/>
              <a:defRPr/>
            </a:lvl3pPr>
            <a:lvl4pPr marL="810000">
              <a:tabLst/>
              <a:defRPr/>
            </a:lvl4pPr>
            <a:lvl5pPr marL="810000">
              <a:defRPr/>
            </a:lvl5pPr>
            <a:lvl6pPr marL="810000">
              <a:defRPr/>
            </a:lvl6pPr>
            <a:lvl7pPr marL="810000">
              <a:defRPr/>
            </a:lvl7pPr>
            <a:lvl8pPr marL="810000">
              <a:defRPr/>
            </a:lvl8pPr>
            <a:lvl9pPr marL="810000"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2000" y="1314000"/>
            <a:ext cx="4122000" cy="4716000"/>
          </a:xfrm>
        </p:spPr>
        <p:txBody>
          <a:bodyPr/>
          <a:lstStyle>
            <a:lvl1pPr marL="270000" indent="-27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/>
              <a:defRPr baseline="0">
                <a:solidFill>
                  <a:schemeClr val="tx1"/>
                </a:solidFill>
              </a:defRPr>
            </a:lvl1pPr>
            <a:lvl2pPr marL="450000" indent="-180000">
              <a:buFont typeface="Arial" pitchFamily="34" charset="0"/>
              <a:buChar char="•"/>
              <a:tabLst/>
              <a:defRPr baseline="0"/>
            </a:lvl2pPr>
            <a:lvl3pPr marL="630000" indent="-180975">
              <a:tabLst/>
              <a:defRPr/>
            </a:lvl3pPr>
            <a:lvl4pPr marL="810000">
              <a:tabLst/>
              <a:defRPr/>
            </a:lvl4pPr>
            <a:lvl5pPr marL="810000">
              <a:defRPr/>
            </a:lvl5pPr>
            <a:lvl6pPr marL="810000">
              <a:defRPr/>
            </a:lvl6pPr>
            <a:lvl7pPr marL="810000">
              <a:defRPr/>
            </a:lvl7pPr>
            <a:lvl8pPr marL="810000">
              <a:defRPr/>
            </a:lvl8pPr>
            <a:lvl9pPr marL="810000"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/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4122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2000" y="1314000"/>
            <a:ext cx="4122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000" y="1628800"/>
            <a:ext cx="4122000" cy="4401200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FontTx/>
              <a:buNone/>
              <a:defRPr lang="en-US" dirty="0" smtClean="0">
                <a:solidFill>
                  <a:schemeClr val="tx1"/>
                </a:solidFill>
              </a:defRPr>
            </a:lvl1pPr>
            <a:lvl2pPr marL="180000" indent="-180000"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</a:defRPr>
            </a:lvl2pPr>
            <a:lvl3pPr marL="36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3pPr>
            <a:lvl4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4pPr>
            <a:lvl5pPr marL="540000" indent="-180000">
              <a:buFont typeface="Courier New" pitchFamily="49" charset="0"/>
              <a:buChar char="-"/>
              <a:defRPr lang="en-AU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62000" y="1628800"/>
            <a:ext cx="4122000" cy="4401200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FontTx/>
              <a:buNone/>
              <a:defRPr lang="en-US" dirty="0" smtClean="0">
                <a:solidFill>
                  <a:schemeClr val="tx1"/>
                </a:solidFill>
              </a:defRPr>
            </a:lvl1pPr>
            <a:lvl2pPr marL="180000" indent="-180000"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</a:defRPr>
            </a:lvl2pPr>
            <a:lvl3pPr marL="36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3pPr>
            <a:lvl4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4pPr>
            <a:lvl5pPr marL="540000" indent="-180000">
              <a:buFont typeface="Courier New" pitchFamily="49" charset="0"/>
              <a:buChar char="-"/>
              <a:defRPr lang="en-AU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/ bullets /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4122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2000" y="1314000"/>
            <a:ext cx="4122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000" y="1628801"/>
            <a:ext cx="4122000" cy="4401198"/>
          </a:xfrm>
        </p:spPr>
        <p:txBody>
          <a:bodyPr vert="horz" lIns="0" tIns="0" rIns="0" bIns="0" rtlCol="0">
            <a:noAutofit/>
          </a:bodyPr>
          <a:lstStyle>
            <a:lvl1pPr marL="180000" indent="-180000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tabLst/>
              <a:defRPr lang="en-US" dirty="0" smtClean="0">
                <a:solidFill>
                  <a:schemeClr val="tx1"/>
                </a:solidFill>
              </a:defRPr>
            </a:lvl1pPr>
            <a:lvl2pPr marL="360000" indent="-180000">
              <a:spcBef>
                <a:spcPts val="480"/>
              </a:spcBef>
              <a:buFont typeface="Courier New" pitchFamily="49" charset="0"/>
              <a:buChar char="-"/>
              <a:defRPr lang="en-US" dirty="0" smtClean="0">
                <a:solidFill>
                  <a:schemeClr val="tx1"/>
                </a:solidFill>
              </a:defRPr>
            </a:lvl2pPr>
            <a:lvl3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3pPr>
            <a:lvl4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4pPr>
            <a:lvl5pPr marL="540000" indent="-180000">
              <a:buFont typeface="Courier New" pitchFamily="49" charset="0"/>
              <a:buChar char="-"/>
              <a:defRPr lang="en-AU" dirty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62000" y="1628801"/>
            <a:ext cx="4122000" cy="4401198"/>
          </a:xfrm>
        </p:spPr>
        <p:txBody>
          <a:bodyPr vert="horz" lIns="0" tIns="0" rIns="0" bIns="0" rtlCol="0">
            <a:noAutofit/>
          </a:bodyPr>
          <a:lstStyle>
            <a:lvl1pPr marL="180000" indent="-180000">
              <a:spcBef>
                <a:spcPts val="800"/>
              </a:spcBef>
              <a:spcAft>
                <a:spcPts val="0"/>
              </a:spcAft>
              <a:buFont typeface="Arial" pitchFamily="34" charset="0"/>
              <a:buChar char="•"/>
              <a:tabLst/>
              <a:defRPr lang="en-US" dirty="0" smtClean="0">
                <a:solidFill>
                  <a:schemeClr val="tx1"/>
                </a:solidFill>
              </a:defRPr>
            </a:lvl1pPr>
            <a:lvl2pPr marL="360000" indent="-180000">
              <a:spcBef>
                <a:spcPts val="480"/>
              </a:spcBef>
              <a:buFont typeface="Courier New" pitchFamily="49" charset="0"/>
              <a:buChar char="-"/>
              <a:tabLst>
                <a:tab pos="360000" algn="l"/>
              </a:tabLst>
              <a:defRPr lang="en-US" dirty="0" smtClean="0">
                <a:solidFill>
                  <a:schemeClr val="tx1"/>
                </a:solidFill>
              </a:defRPr>
            </a:lvl2pPr>
            <a:lvl3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3pPr>
            <a:lvl4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4pPr>
            <a:lvl5pPr marL="540000" indent="-180000">
              <a:buFont typeface="Courier New" pitchFamily="49" charset="0"/>
              <a:buChar char="-"/>
              <a:defRPr lang="en-AU" dirty="0"/>
            </a:lvl5pPr>
            <a:lvl9pPr>
              <a:tabLst>
                <a:tab pos="540000" algn="l"/>
              </a:tabLs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/ list /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4122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2000" y="1314000"/>
            <a:ext cx="4122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1627200"/>
            <a:ext cx="4122000" cy="4402800"/>
          </a:xfrm>
        </p:spPr>
        <p:txBody>
          <a:bodyPr/>
          <a:lstStyle>
            <a:lvl1pPr marL="270000" indent="-27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/>
              <a:defRPr baseline="0">
                <a:solidFill>
                  <a:schemeClr val="tx1"/>
                </a:solidFill>
              </a:defRPr>
            </a:lvl1pPr>
            <a:lvl2pPr marL="450000" indent="-180000">
              <a:buFont typeface="Arial" pitchFamily="34" charset="0"/>
              <a:buChar char="•"/>
              <a:tabLst/>
              <a:defRPr baseline="0"/>
            </a:lvl2pPr>
            <a:lvl3pPr marL="630000" indent="-180975">
              <a:tabLst/>
              <a:defRPr/>
            </a:lvl3pPr>
            <a:lvl4pPr marL="810000">
              <a:tabLst/>
              <a:defRPr/>
            </a:lvl4pPr>
            <a:lvl5pPr marL="810000">
              <a:defRPr/>
            </a:lvl5pPr>
            <a:lvl6pPr marL="810000">
              <a:defRPr/>
            </a:lvl6pPr>
            <a:lvl7pPr marL="810000">
              <a:defRPr/>
            </a:lvl7pPr>
            <a:lvl8pPr marL="810000">
              <a:defRPr/>
            </a:lvl8pPr>
            <a:lvl9pPr marL="810000"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2000" y="1627200"/>
            <a:ext cx="4122000" cy="4402800"/>
          </a:xfrm>
        </p:spPr>
        <p:txBody>
          <a:bodyPr/>
          <a:lstStyle>
            <a:lvl1pPr marL="270000" indent="-27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/>
              <a:defRPr baseline="0">
                <a:solidFill>
                  <a:schemeClr val="tx1"/>
                </a:solidFill>
              </a:defRPr>
            </a:lvl1pPr>
            <a:lvl2pPr marL="450000" indent="-180000">
              <a:buFont typeface="Arial" pitchFamily="34" charset="0"/>
              <a:buChar char="•"/>
              <a:tabLst/>
              <a:defRPr baseline="0"/>
            </a:lvl2pPr>
            <a:lvl3pPr marL="630000" indent="-180975">
              <a:tabLst/>
              <a:defRPr/>
            </a:lvl3pPr>
            <a:lvl4pPr marL="810000">
              <a:tabLst/>
              <a:defRPr/>
            </a:lvl4pPr>
            <a:lvl5pPr marL="810000">
              <a:defRPr/>
            </a:lvl5pPr>
            <a:lvl6pPr marL="810000">
              <a:defRPr/>
            </a:lvl6pPr>
            <a:lvl7pPr marL="810000">
              <a:defRPr/>
            </a:lvl7pPr>
            <a:lvl8pPr marL="810000">
              <a:defRPr/>
            </a:lvl8pPr>
            <a:lvl9pPr marL="810000"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Lond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419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Council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 Old Bailey, London EC4M 7NG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United Kingdom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+44 20 7826 4700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+44 20 7826 4799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www.gold.org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 descr="WG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6029960"/>
            <a:ext cx="1466850" cy="54102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40949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Thank you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New Y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Trust Services, LLC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510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Madison Avenue,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9th Floor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York, NY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10022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United States of America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+1 212 317 3800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+1 212 688 0410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GB" b="0" noProof="0" dirty="0">
                <a:solidFill>
                  <a:schemeClr val="tx1"/>
                </a:solidFill>
              </a:rPr>
              <a:t>www.gold.org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WG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6030000"/>
            <a:ext cx="1465200" cy="54041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Thank you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314000"/>
            <a:ext cx="8424000" cy="4716000"/>
          </a:xfrm>
        </p:spPr>
        <p:txBody>
          <a:bodyPr/>
          <a:lstStyle>
            <a:lvl1pPr>
              <a:tabLst>
                <a:tab pos="180000" algn="l"/>
                <a:tab pos="360000" algn="l"/>
                <a:tab pos="540000" algn="l"/>
              </a:tabLst>
              <a:defRPr/>
            </a:lvl1pPr>
            <a:lvl2pPr>
              <a:tabLst/>
              <a:defRPr/>
            </a:lvl2pPr>
            <a:lvl3pPr>
              <a:tabLst/>
              <a:defRPr/>
            </a:lvl3pPr>
            <a:lvl4pPr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Singap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Council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 Raffles Place, Level 57, Republic Plaza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Singapore 048619, Republic of Singapore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+65 6823 1510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+65 6823 1410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www.gold.org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 descr="WG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6030000"/>
            <a:ext cx="1465200" cy="54041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Thank you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Beij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Council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1106, 11th Floor, Raffles City Beijing Office Tower 1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Dongzhimen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South Street, </a:t>
            </a: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Dongcheng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District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100007 Beijing, People’s Republic of China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+86 10 6515 8811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+86 10 6522 7587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www.gold.org</a:t>
            </a:r>
          </a:p>
        </p:txBody>
      </p:sp>
      <p:pic>
        <p:nvPicPr>
          <p:cNvPr id="5" name="Picture 4" descr="WGC-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5850447"/>
            <a:ext cx="1465200" cy="7164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Thank you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Shangh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Council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1610-1611, 16th Floor, Plaza 66, Tower 2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1266 Nanjing Road (West)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200040 Shanghai, People’s Republic of China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+86 21 6289 2111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+86 21 6289 3222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www.gold.org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Thank you</a:t>
            </a:r>
            <a:endParaRPr lang="en-GB" dirty="0"/>
          </a:p>
        </p:txBody>
      </p:sp>
      <p:pic>
        <p:nvPicPr>
          <p:cNvPr id="6" name="Picture 5" descr="WGC-C_POS_72dpi_RGB_GOL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5850447"/>
            <a:ext cx="1465200" cy="716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Toky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Council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Shin Aoyama Building, East 19F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1-1-1 Minami Aoyama, Minato-</a:t>
            </a: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Tokyo 107-0062, Japan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+81 3 3402 4811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+81 3 3423 3803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www.gold.org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Thank you</a:t>
            </a:r>
            <a:endParaRPr lang="en-GB" dirty="0"/>
          </a:p>
        </p:txBody>
      </p:sp>
      <p:pic>
        <p:nvPicPr>
          <p:cNvPr id="9" name="Picture 8" descr="WGC_POS_72dpi_RGB_GOL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0000" y="6030000"/>
            <a:ext cx="1465200" cy="5404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Tokyo Japan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G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6030000"/>
            <a:ext cx="1465200" cy="54041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Thank you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ワールド ゴールド カウンシル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altLang="ja-JP" sz="20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〒</a:t>
            </a:r>
            <a:r>
              <a:rPr lang="en-US" altLang="ja-JP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107-0062</a:t>
            </a:r>
            <a:br>
              <a:rPr lang="en-US" altLang="ja-JP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ja-JP" altLang="en-US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東京都港区南青山</a:t>
            </a:r>
            <a:r>
              <a:rPr lang="en-US" altLang="ja-JP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1-1-1</a:t>
            </a:r>
            <a:br>
              <a:rPr lang="en-US" altLang="ja-JP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ja-JP" altLang="en-US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新青山ビル東館</a:t>
            </a:r>
            <a:r>
              <a:rPr lang="en-US" altLang="ja-JP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ja-JP" altLang="en-US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階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　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+81 3 3402 4811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+81 3 3423 3803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www.gold.org</a:t>
            </a:r>
          </a:p>
        </p:txBody>
      </p:sp>
    </p:spTree>
    <p:extLst>
      <p:ext uri="{BB962C8B-B14F-4D97-AF65-F5344CB8AC3E}">
        <p14:creationId xmlns:p14="http://schemas.microsoft.com/office/powerpoint/2010/main" val="3939651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Mum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Council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B-6/3, 6th floor, </a:t>
            </a: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Laxmi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Towers, C-25 </a:t>
            </a: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Bandra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Kurla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Complex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Bandra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(East), Mumbai 400051, India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+91 22 6157 9100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+91 22 6157 9199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www.gold.org</a:t>
            </a:r>
          </a:p>
        </p:txBody>
      </p:sp>
      <p:pic>
        <p:nvPicPr>
          <p:cNvPr id="8" name="Picture 7" descr="WG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6030000"/>
            <a:ext cx="1465200" cy="54041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Thank you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henn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 txBox="1">
            <a:spLocks/>
          </p:cNvSpPr>
          <p:nvPr/>
        </p:nvSpPr>
        <p:spPr>
          <a:xfrm>
            <a:off x="360000" y="1342800"/>
            <a:ext cx="8424000" cy="33115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buNone/>
              <a:defRPr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World Gold Council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2B Alexander Square, 34/35 </a:t>
            </a: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Sardar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Patel Road</a:t>
            </a:r>
            <a:b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20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Guindy</a:t>
            </a:r>
            <a:r>
              <a:rPr lang="en-GB" sz="20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Chennai 600032, India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+91 44 2230 0083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+91 44 2230 0086</a:t>
            </a:r>
          </a:p>
          <a:p>
            <a:pPr marL="0" marR="0" lvl="0" indent="0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000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www.gold.org</a:t>
            </a:r>
          </a:p>
        </p:txBody>
      </p:sp>
      <p:pic>
        <p:nvPicPr>
          <p:cNvPr id="8" name="Picture 7" descr="WG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6030000"/>
            <a:ext cx="1465200" cy="54041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0949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/>
              <a:t>Thank you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/ 10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384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Disclaimer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38350"/>
            <a:ext cx="8424863" cy="4694400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000"/>
            </a:lvl1pPr>
            <a:lvl2pPr>
              <a:spcBef>
                <a:spcPts val="400"/>
              </a:spcBef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>
                <a:latin typeface="Arial" pitchFamily="34" charset="0"/>
                <a:cs typeface="Arial" pitchFamily="34" charset="0"/>
              </a:defRPr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type your disclaimer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/ 20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Disclaimer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14220"/>
            <a:ext cx="8424000" cy="471600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/>
            </a:lvl5pPr>
            <a:lvl6pPr>
              <a:defRPr sz="2000"/>
            </a:lvl6pPr>
          </a:lstStyle>
          <a:p>
            <a:pPr lvl="0"/>
            <a:r>
              <a:rPr lang="en-GB" noProof="0" dirty="0"/>
              <a:t>Click to type your disclaimer here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(png from Exc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318467" y="1233636"/>
            <a:ext cx="7825408" cy="523383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</p:spTree>
    <p:extLst>
      <p:ext uri="{BB962C8B-B14F-4D97-AF65-F5344CB8AC3E}">
        <p14:creationId xmlns:p14="http://schemas.microsoft.com/office/powerpoint/2010/main" val="11784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h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GC-C_POS_72dpi_RGB_G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5850447"/>
            <a:ext cx="1465200" cy="7164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42000" y="1275286"/>
            <a:ext cx="8442000" cy="403200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2276094"/>
            <a:ext cx="8424000" cy="40320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baseline="0">
                <a:solidFill>
                  <a:srgbClr val="A3916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5pPr>
            <a:lvl6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7pPr>
            <a:lvl8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8pPr>
            <a:lvl9pPr marL="0" indent="0" algn="l">
              <a:spcBef>
                <a:spcPts val="0"/>
              </a:spcBef>
              <a:buNone/>
              <a:defRPr sz="18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noProof="0" dirty="0"/>
              <a:t>Presented by Name Surname | 00 Month Year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8540" y="6033052"/>
            <a:ext cx="4676775" cy="139148"/>
          </a:xfrm>
        </p:spPr>
        <p:txBody>
          <a:bodyPr anchor="b"/>
          <a:lstStyle>
            <a:lvl1pPr marL="0" indent="0">
              <a:buFontTx/>
              <a:buNone/>
              <a:defRPr sz="800"/>
            </a:lvl1pPr>
            <a:lvl2pPr marL="203645" indent="0">
              <a:buFontTx/>
              <a:buNone/>
              <a:defRPr/>
            </a:lvl2pPr>
            <a:lvl3pPr marL="402336" indent="0">
              <a:buFontTx/>
              <a:buNone/>
              <a:defRPr/>
            </a:lvl3pPr>
            <a:lvl4pPr marL="603504" indent="0">
              <a:buFontTx/>
              <a:buNone/>
              <a:defRPr/>
            </a:lvl4pPr>
            <a:lvl5pPr marL="749808" indent="0">
              <a:buFontTx/>
              <a:buNone/>
              <a:defRPr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98065" y="6400800"/>
            <a:ext cx="34787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456758" fontAlgn="base">
              <a:lnSpc>
                <a:spcPct val="110000"/>
              </a:lnSpc>
              <a:spcAft>
                <a:spcPts val="600"/>
              </a:spcAft>
            </a:pPr>
            <a:fld id="{474EB11D-9732-3F43-B33F-4B890062298E}" type="slidenum">
              <a:rPr lang="en-US" sz="800" smtClean="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3FB71C-4AA7-41AB-8950-37AC1A96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084000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0000" y="1368000"/>
            <a:ext cx="8424000" cy="4662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6475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1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62000" y="1368000"/>
            <a:ext cx="4122000" cy="4662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2000" y="6086475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000" y="1314000"/>
            <a:ext cx="4122000" cy="471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2 images /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2000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62000" y="3590475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0000" y="1314000"/>
            <a:ext cx="4122000" cy="471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AU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62000" y="1368000"/>
            <a:ext cx="4122000" cy="2178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62000" y="3852000"/>
            <a:ext cx="4122000" cy="2178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2 images /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662000" y="360000"/>
            <a:ext cx="4122000" cy="2664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2000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412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62000" y="3086475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0000" y="1314000"/>
            <a:ext cx="4122000" cy="471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AU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662000" y="3366000"/>
            <a:ext cx="4122000" cy="2664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2 images /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2000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Image caption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0000" y="1314000"/>
            <a:ext cx="8424000" cy="1886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AU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662000" y="3366000"/>
            <a:ext cx="4122000" cy="2664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 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366000"/>
            <a:ext cx="4122000" cy="2664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084000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084000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0000" y="1368000"/>
            <a:ext cx="8424000" cy="4662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9419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image /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360362" y="360000"/>
            <a:ext cx="8424000" cy="567885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to edit single image on slide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2" y="6084000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3590475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084000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1368000"/>
            <a:ext cx="8424000" cy="2178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to edit 2 horizontal images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852000"/>
            <a:ext cx="8424000" cy="2178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to edit 2 horizontal images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-slide-bg_RGB_transparent_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139" y="1171574"/>
            <a:ext cx="5640861" cy="5686425"/>
          </a:xfrm>
          <a:prstGeom prst="rect">
            <a:avLst/>
          </a:prstGeom>
        </p:spPr>
      </p:pic>
      <p:pic>
        <p:nvPicPr>
          <p:cNvPr id="8" name="Picture 7" descr="Divider-slide-bg_RGB_transparent_we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3139" y="1171574"/>
            <a:ext cx="5640861" cy="568642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ndscape images /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3094127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084000"/>
            <a:ext cx="8424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360000" y="360000"/>
            <a:ext cx="8424000" cy="2664000"/>
          </a:xfrm>
          <a:prstGeom prst="rect">
            <a:avLst/>
          </a:prstGeom>
        </p:spPr>
        <p:txBody>
          <a:bodyPr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</a:tabLs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to edit 2 horizontal images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360000" y="3366000"/>
            <a:ext cx="8424000" cy="2664000"/>
          </a:xfrm>
          <a:prstGeom prst="rect">
            <a:avLst/>
          </a:prstGeom>
        </p:spPr>
        <p:txBody>
          <a:bodyPr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to edit 2 horizontal images</a:t>
            </a:r>
          </a:p>
        </p:txBody>
      </p:sp>
    </p:spTree>
    <p:extLst>
      <p:ext uri="{BB962C8B-B14F-4D97-AF65-F5344CB8AC3E}">
        <p14:creationId xmlns:p14="http://schemas.microsoft.com/office/powerpoint/2010/main" val="1946712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2000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412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4662000" y="360000"/>
            <a:ext cx="4122000" cy="5670000"/>
          </a:xfrm>
          <a:prstGeom prst="rect">
            <a:avLst/>
          </a:prstGeom>
        </p:spPr>
        <p:txBody>
          <a:bodyPr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</a:tabLs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2000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2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60000" y="1368000"/>
            <a:ext cx="4122000" cy="4662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62000" y="1368000"/>
            <a:ext cx="4122000" cy="4662000"/>
          </a:xfrm>
          <a:prstGeom prst="rect">
            <a:avLst/>
          </a:prstGeom>
        </p:spPr>
        <p:txBody>
          <a:bodyPr r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None/>
              <a:defRPr/>
            </a:lvl3pPr>
            <a:lvl4pPr marL="0" indent="0">
              <a:spcBef>
                <a:spcPts val="800"/>
              </a:spcBef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trait images /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2000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2" y="6084000"/>
            <a:ext cx="4122000" cy="1800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Image caption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4662000" y="360000"/>
            <a:ext cx="4122000" cy="5670000"/>
          </a:xfrm>
          <a:prstGeom prst="rect">
            <a:avLst/>
          </a:prstGeom>
        </p:spPr>
        <p:txBody>
          <a:bodyPr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</a:tabLs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to edit slide with 2 images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360362" y="360000"/>
            <a:ext cx="4122000" cy="5670000"/>
          </a:xfrm>
          <a:prstGeom prst="rect">
            <a:avLst/>
          </a:prstGeom>
        </p:spPr>
        <p:txBody>
          <a:bodyPr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</a:tabLs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/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Click to edit slide with 2 images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-slide-bg_RGB_transparent_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139" y="1171574"/>
            <a:ext cx="5640861" cy="5686425"/>
          </a:xfrm>
          <a:prstGeom prst="rect">
            <a:avLst/>
          </a:prstGeom>
        </p:spPr>
      </p:pic>
      <p:pic>
        <p:nvPicPr>
          <p:cNvPr id="8" name="Picture 7" descr="Divider-slide-bg_RGB_transparent_we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3139" y="1171574"/>
            <a:ext cx="5640861" cy="568642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4231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314000"/>
            <a:ext cx="8424000" cy="4716000"/>
          </a:xfrm>
        </p:spPr>
        <p:txBody>
          <a:bodyPr/>
          <a:lstStyle>
            <a:lvl1pPr marL="180000" indent="-180000">
              <a:spcBef>
                <a:spcPts val="800"/>
              </a:spcBef>
              <a:buFont typeface="Arial" pitchFamily="34" charset="0"/>
              <a:buChar char="•"/>
              <a:tabLst/>
              <a:defRPr/>
            </a:lvl1pPr>
            <a:lvl2pPr marL="360000" indent="-180975">
              <a:spcBef>
                <a:spcPts val="480"/>
              </a:spcBef>
              <a:buFont typeface="Courier New" pitchFamily="49" charset="0"/>
              <a:buChar char="-"/>
              <a:tabLst/>
              <a:defRPr/>
            </a:lvl2pPr>
            <a:lvl3pPr marL="540000">
              <a:spcBef>
                <a:spcPts val="480"/>
              </a:spcBef>
              <a:tabLst/>
              <a:defRPr/>
            </a:lvl3pPr>
            <a:lvl4pPr marL="540000">
              <a:spcBef>
                <a:spcPts val="480"/>
              </a:spcBef>
              <a:defRPr/>
            </a:lvl4pPr>
            <a:lvl5pPr marL="540000">
              <a:spcBef>
                <a:spcPts val="480"/>
              </a:spcBef>
              <a:defRPr/>
            </a:lvl5pPr>
            <a:lvl6pPr marL="540000">
              <a:spcBef>
                <a:spcPts val="480"/>
              </a:spcBef>
              <a:defRPr/>
            </a:lvl6pPr>
            <a:lvl7pPr marL="540000">
              <a:spcBef>
                <a:spcPts val="480"/>
              </a:spcBef>
              <a:defRPr/>
            </a:lvl7pPr>
            <a:lvl8pPr marL="540000">
              <a:spcBef>
                <a:spcPts val="480"/>
              </a:spcBef>
              <a:defRPr/>
            </a:lvl8pPr>
            <a:lvl9pPr marL="540000">
              <a:spcBef>
                <a:spcPts val="48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4135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8540" y="6033052"/>
            <a:ext cx="4676775" cy="139148"/>
          </a:xfrm>
        </p:spPr>
        <p:txBody>
          <a:bodyPr anchor="b"/>
          <a:lstStyle>
            <a:lvl1pPr marL="0" indent="0">
              <a:buFontTx/>
              <a:buNone/>
              <a:defRPr sz="800"/>
            </a:lvl1pPr>
            <a:lvl2pPr marL="203645" indent="0">
              <a:buFontTx/>
              <a:buNone/>
              <a:defRPr/>
            </a:lvl2pPr>
            <a:lvl3pPr marL="402336" indent="0">
              <a:buFontTx/>
              <a:buNone/>
              <a:defRPr/>
            </a:lvl3pPr>
            <a:lvl4pPr marL="603504" indent="0">
              <a:buFontTx/>
              <a:buNone/>
              <a:defRPr/>
            </a:lvl4pPr>
            <a:lvl5pPr marL="749808" indent="0">
              <a:buFontTx/>
              <a:buNone/>
              <a:defRPr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98065" y="6400800"/>
            <a:ext cx="34787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456758" fontAlgn="base">
              <a:lnSpc>
                <a:spcPct val="110000"/>
              </a:lnSpc>
              <a:spcAft>
                <a:spcPts val="600"/>
              </a:spcAft>
            </a:pPr>
            <a:fld id="{474EB11D-9732-3F43-B33F-4B890062298E}" type="slidenum">
              <a:rPr lang="en-US" sz="800" smtClean="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3FB71C-4AA7-41AB-8950-37AC1A96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360000" y="1368000"/>
            <a:ext cx="8424000" cy="4662000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800"/>
            </a:lvl2pPr>
            <a:lvl3pPr marL="0" indent="0">
              <a:spcBef>
                <a:spcPts val="800"/>
              </a:spcBef>
              <a:buFontTx/>
              <a:buNone/>
              <a:defRPr sz="1800"/>
            </a:lvl3pPr>
            <a:lvl4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icon to add table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/>
          <p:cNvSpPr>
            <a:spLocks noGrp="1"/>
          </p:cNvSpPr>
          <p:nvPr>
            <p:ph type="tbl" sz="quarter" idx="14" hasCustomPrompt="1"/>
          </p:nvPr>
        </p:nvSpPr>
        <p:spPr>
          <a:xfrm>
            <a:off x="360000" y="1746000"/>
            <a:ext cx="8424000" cy="4410050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800"/>
            </a:lvl2pPr>
            <a:lvl3pPr marL="0" indent="0">
              <a:spcBef>
                <a:spcPts val="800"/>
              </a:spcBef>
              <a:buFontTx/>
              <a:buNone/>
              <a:defRPr sz="1800"/>
            </a:lvl3pPr>
            <a:lvl4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Insert table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8424000" cy="304800"/>
          </a:xfrm>
        </p:spPr>
        <p:txBody>
          <a:bodyPr/>
          <a:lstStyle>
            <a:lvl1pPr>
              <a:buFontTx/>
              <a:buNone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360000" y="1368000"/>
            <a:ext cx="4122000" cy="4662000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800"/>
            </a:lvl2pPr>
            <a:lvl3pPr marL="0" indent="0">
              <a:spcBef>
                <a:spcPts val="800"/>
              </a:spcBef>
              <a:buFontTx/>
              <a:buNone/>
              <a:defRPr sz="1800"/>
            </a:lvl3pPr>
            <a:lvl4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icon to add table</a:t>
            </a:r>
          </a:p>
        </p:txBody>
      </p:sp>
      <p:sp>
        <p:nvSpPr>
          <p:cNvPr id="15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662000" y="1368000"/>
            <a:ext cx="4122000" cy="4662000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800"/>
            </a:lvl2pPr>
            <a:lvl3pPr marL="0" indent="0">
              <a:spcBef>
                <a:spcPts val="800"/>
              </a:spcBef>
              <a:buFontTx/>
              <a:buNone/>
              <a:defRPr sz="1800"/>
            </a:lvl3pPr>
            <a:lvl4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icon to add table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/ g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000" y="1286678"/>
            <a:ext cx="8442000" cy="47448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600" b="1">
                <a:solidFill>
                  <a:srgbClr val="A3916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rgbClr val="A3916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rgbClr val="A3916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rgbClr val="A39161"/>
                </a:solidFill>
              </a:defRPr>
            </a:lvl5pPr>
            <a:lvl6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rgbClr val="A39161"/>
                </a:solidFill>
              </a:defRPr>
            </a:lvl6pPr>
            <a:lvl7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rgbClr val="A39161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rgbClr val="A39161"/>
                </a:solidFill>
              </a:defRPr>
            </a:lvl8pPr>
            <a:lvl9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rgbClr val="A3916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 / heading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4122000" cy="304800"/>
          </a:xfr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662000" y="1314000"/>
            <a:ext cx="4122000" cy="304800"/>
          </a:xfr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10" name="Table Placeholder 13"/>
          <p:cNvSpPr>
            <a:spLocks noGrp="1"/>
          </p:cNvSpPr>
          <p:nvPr>
            <p:ph type="tbl" sz="quarter" idx="14" hasCustomPrompt="1"/>
          </p:nvPr>
        </p:nvSpPr>
        <p:spPr>
          <a:xfrm>
            <a:off x="360000" y="1746000"/>
            <a:ext cx="4122000" cy="4410050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800"/>
            </a:lvl2pPr>
            <a:lvl3pPr marL="0" indent="0">
              <a:spcBef>
                <a:spcPts val="800"/>
              </a:spcBef>
              <a:buFontTx/>
              <a:buNone/>
              <a:defRPr sz="1800"/>
            </a:lvl3pPr>
            <a:lvl4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Insert table</a:t>
            </a:r>
          </a:p>
        </p:txBody>
      </p:sp>
      <p:sp>
        <p:nvSpPr>
          <p:cNvPr id="12" name="Table Placeholder 13"/>
          <p:cNvSpPr>
            <a:spLocks noGrp="1"/>
          </p:cNvSpPr>
          <p:nvPr>
            <p:ph type="tbl" sz="quarter" idx="17" hasCustomPrompt="1"/>
          </p:nvPr>
        </p:nvSpPr>
        <p:spPr>
          <a:xfrm>
            <a:off x="4662000" y="1746000"/>
            <a:ext cx="4122000" cy="4410050"/>
          </a:xfrm>
        </p:spPr>
        <p:txBody>
          <a:bodyPr/>
          <a:lstStyle>
            <a:lvl1pPr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800"/>
            </a:lvl2pPr>
            <a:lvl3pPr marL="0" indent="0">
              <a:spcBef>
                <a:spcPts val="800"/>
              </a:spcBef>
              <a:buFontTx/>
              <a:buNone/>
              <a:defRPr sz="1800"/>
            </a:lvl3pPr>
            <a:lvl4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8pPr>
            <a:lvl9pPr marL="0" indent="0">
              <a:spcBef>
                <a:spcPts val="800"/>
              </a:spcBef>
              <a:buFontTx/>
              <a:buNone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Insert table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png from Exc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318467" y="1233636"/>
            <a:ext cx="7825408" cy="523383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 marL="0" indent="0">
              <a:spcBef>
                <a:spcPts val="800"/>
              </a:spcBef>
              <a:buFontTx/>
              <a:buNone/>
              <a:defRPr/>
            </a:lvl2pPr>
            <a:lvl3pPr marL="0" indent="0">
              <a:spcBef>
                <a:spcPts val="800"/>
              </a:spcBef>
              <a:buFontTx/>
              <a:buNone/>
              <a:defRPr/>
            </a:lvl3pPr>
            <a:lvl4pPr marL="0" indent="0">
              <a:spcBef>
                <a:spcPts val="800"/>
              </a:spcBef>
              <a:buFontTx/>
              <a:buNone/>
              <a:defRPr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/>
            </a:lvl5pPr>
            <a:lvl6pPr marL="0" indent="0">
              <a:spcBef>
                <a:spcPts val="800"/>
              </a:spcBef>
              <a:buFontTx/>
              <a:buNone/>
              <a:defRPr/>
            </a:lvl6pPr>
            <a:lvl7pPr marL="0" indent="0">
              <a:spcBef>
                <a:spcPts val="800"/>
              </a:spcBef>
              <a:buFontTx/>
              <a:buNone/>
              <a:defRPr/>
            </a:lvl7pPr>
            <a:lvl8pPr marL="0" indent="0">
              <a:spcBef>
                <a:spcPts val="800"/>
              </a:spcBef>
              <a:buFontTx/>
              <a:buNone/>
              <a:defRPr/>
            </a:lvl8pPr>
            <a:lvl9pPr marL="0" indent="0">
              <a:spcBef>
                <a:spcPts val="800"/>
              </a:spcBef>
              <a:buFontTx/>
              <a:buNone/>
              <a:defRPr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created in Power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331743" y="1629624"/>
            <a:ext cx="8470490" cy="439593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1400"/>
            </a:lvl2pPr>
            <a:lvl3pPr marL="0" indent="0">
              <a:spcBef>
                <a:spcPts val="800"/>
              </a:spcBef>
              <a:buFontTx/>
              <a:buNone/>
              <a:defRPr sz="1400"/>
            </a:lvl3pPr>
            <a:lvl4pPr marL="0" indent="0">
              <a:spcBef>
                <a:spcPts val="800"/>
              </a:spcBef>
              <a:buFontTx/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1400"/>
            </a:lvl5pPr>
            <a:lvl6pPr marL="0" indent="0">
              <a:spcBef>
                <a:spcPts val="800"/>
              </a:spcBef>
              <a:buFontTx/>
              <a:buNone/>
              <a:defRPr sz="1400"/>
            </a:lvl6pPr>
            <a:lvl7pPr marL="0" indent="0">
              <a:spcBef>
                <a:spcPts val="800"/>
              </a:spcBef>
              <a:buFontTx/>
              <a:buNone/>
              <a:defRPr sz="1400"/>
            </a:lvl7pPr>
            <a:lvl8pPr marL="0" indent="0">
              <a:spcBef>
                <a:spcPts val="800"/>
              </a:spcBef>
              <a:buFontTx/>
              <a:buNone/>
              <a:defRPr sz="1400"/>
            </a:lvl8pPr>
            <a:lvl9pPr marL="0" indent="0">
              <a:spcBef>
                <a:spcPts val="800"/>
              </a:spcBef>
              <a:buFontTx/>
              <a:buNone/>
              <a:defRPr sz="1400"/>
            </a:lvl9pPr>
          </a:lstStyle>
          <a:p>
            <a:pPr lvl="0"/>
            <a:r>
              <a:rPr lang="en-GB" noProof="0" dirty="0"/>
              <a:t>Click icon to add chart</a:t>
            </a:r>
          </a:p>
        </p:txBody>
      </p:sp>
      <p:sp>
        <p:nvSpPr>
          <p:cNvPr id="9" name="Text Placeholder 1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60000" y="1314000"/>
            <a:ext cx="8424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Chart heading 20pt Arial bold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054401"/>
            <a:ext cx="8424000" cy="170899"/>
          </a:xfrm>
          <a:prstGeom prst="rect">
            <a:avLst/>
          </a:prstGeom>
        </p:spPr>
        <p:txBody>
          <a:bodyPr anchor="b" anchorCtr="0"/>
          <a:lstStyle>
            <a:lvl1pPr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source information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(png from Exc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11317" y="1304926"/>
            <a:ext cx="4277048" cy="2830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/>
            </a:lvl1pPr>
            <a:lvl2pPr marL="0" indent="0">
              <a:spcBef>
                <a:spcPts val="800"/>
              </a:spcBef>
              <a:buFontTx/>
              <a:buNone/>
              <a:defRPr sz="900"/>
            </a:lvl2pPr>
            <a:lvl3pPr marL="0" indent="0">
              <a:spcBef>
                <a:spcPts val="800"/>
              </a:spcBef>
              <a:buFontTx/>
              <a:buNone/>
              <a:defRPr sz="900"/>
            </a:lvl3pPr>
            <a:lvl4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900"/>
            </a:lvl7pPr>
            <a:lvl8pPr marL="0" indent="0">
              <a:spcBef>
                <a:spcPts val="800"/>
              </a:spcBef>
              <a:buFontTx/>
              <a:buNone/>
              <a:defRPr sz="900"/>
            </a:lvl8pPr>
            <a:lvl9pPr marL="0" indent="0">
              <a:spcBef>
                <a:spcPts val="800"/>
              </a:spcBef>
              <a:buFontTx/>
              <a:buNone/>
              <a:defRPr sz="900"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615432" y="1304926"/>
            <a:ext cx="4277048" cy="2830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/>
            </a:lvl1pPr>
            <a:lvl2pPr marL="0" indent="0">
              <a:spcBef>
                <a:spcPts val="800"/>
              </a:spcBef>
              <a:buFontTx/>
              <a:buNone/>
              <a:defRPr sz="900"/>
            </a:lvl2pPr>
            <a:lvl3pPr marL="0" indent="0">
              <a:spcBef>
                <a:spcPts val="800"/>
              </a:spcBef>
              <a:buFontTx/>
              <a:buNone/>
              <a:defRPr sz="900"/>
            </a:lvl3pPr>
            <a:lvl4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6pPr>
            <a:lvl7pPr marL="0" indent="0">
              <a:spcBef>
                <a:spcPts val="800"/>
              </a:spcBef>
              <a:buFontTx/>
              <a:buNone/>
              <a:defRPr sz="900"/>
            </a:lvl7pPr>
            <a:lvl8pPr marL="0" indent="0">
              <a:spcBef>
                <a:spcPts val="800"/>
              </a:spcBef>
              <a:buFontTx/>
              <a:buNone/>
              <a:defRPr sz="900"/>
            </a:lvl8pPr>
            <a:lvl9pPr marL="0" indent="0">
              <a:spcBef>
                <a:spcPts val="800"/>
              </a:spcBef>
              <a:buFontTx/>
              <a:buNone/>
              <a:defRPr sz="900"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</p:spTree>
    <p:extLst>
      <p:ext uri="{BB962C8B-B14F-4D97-AF65-F5344CB8AC3E}">
        <p14:creationId xmlns:p14="http://schemas.microsoft.com/office/powerpoint/2010/main" val="2284669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(created in Power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327034" y="1637683"/>
            <a:ext cx="4145440" cy="43963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700"/>
            </a:lvl2pPr>
            <a:lvl3pPr marL="0" indent="0">
              <a:spcBef>
                <a:spcPts val="800"/>
              </a:spcBef>
              <a:buFontTx/>
              <a:buNone/>
              <a:defRPr sz="700"/>
            </a:lvl3pPr>
            <a:lvl4pPr marL="0" indent="0">
              <a:spcBef>
                <a:spcPts val="800"/>
              </a:spcBef>
              <a:buFontTx/>
              <a:buNone/>
              <a:defRPr sz="7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700"/>
            </a:lvl5pPr>
            <a:lvl6pPr marL="0" indent="0">
              <a:spcBef>
                <a:spcPts val="800"/>
              </a:spcBef>
              <a:buFontTx/>
              <a:buNone/>
              <a:defRPr sz="700"/>
            </a:lvl6pPr>
            <a:lvl7pPr marL="0" indent="0">
              <a:spcBef>
                <a:spcPts val="800"/>
              </a:spcBef>
              <a:buFontTx/>
              <a:buNone/>
              <a:defRPr sz="700"/>
            </a:lvl7pPr>
            <a:lvl8pPr marL="0" indent="0">
              <a:spcBef>
                <a:spcPts val="800"/>
              </a:spcBef>
              <a:buFontTx/>
              <a:buNone/>
              <a:defRPr sz="700"/>
            </a:lvl8pPr>
            <a:lvl9pPr marL="0" indent="0">
              <a:spcBef>
                <a:spcPts val="800"/>
              </a:spcBef>
              <a:buFontTx/>
              <a:buNone/>
              <a:defRPr sz="700"/>
            </a:lvl9pPr>
          </a:lstStyle>
          <a:p>
            <a:pPr lvl="0"/>
            <a:r>
              <a:rPr lang="en-GB" noProof="0" dirty="0"/>
              <a:t>Click icon to add chart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14000"/>
            <a:ext cx="4122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Chart heading 20pt Arial bold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62000" y="1314000"/>
            <a:ext cx="4122000" cy="304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Chart heading 20pt Arial bold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054401"/>
            <a:ext cx="4122000" cy="170899"/>
          </a:xfrm>
          <a:prstGeom prst="rect">
            <a:avLst/>
          </a:prstGeom>
        </p:spPr>
        <p:txBody>
          <a:bodyPr anchor="b" anchorCtr="0"/>
          <a:lstStyle>
            <a:lvl1pPr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source information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62116" y="6054401"/>
            <a:ext cx="4122000" cy="170899"/>
          </a:xfrm>
          <a:prstGeom prst="rect">
            <a:avLst/>
          </a:prstGeom>
        </p:spPr>
        <p:txBody>
          <a:bodyPr anchor="b" anchorCtr="0"/>
          <a:lstStyle>
            <a:lvl1pPr>
              <a:buFontTx/>
              <a:buNone/>
              <a:defRPr sz="12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source information</a:t>
            </a:r>
          </a:p>
        </p:txBody>
      </p:sp>
      <p:sp>
        <p:nvSpPr>
          <p:cNvPr id="20" name="Chart Placeholder 12"/>
          <p:cNvSpPr>
            <a:spLocks noGrp="1"/>
          </p:cNvSpPr>
          <p:nvPr>
            <p:ph type="chart" sz="quarter" idx="21"/>
          </p:nvPr>
        </p:nvSpPr>
        <p:spPr>
          <a:xfrm>
            <a:off x="4638560" y="1637683"/>
            <a:ext cx="4145440" cy="43963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FontTx/>
              <a:buNone/>
              <a:defRPr sz="700"/>
            </a:lvl2pPr>
            <a:lvl3pPr marL="0" indent="0">
              <a:spcBef>
                <a:spcPts val="800"/>
              </a:spcBef>
              <a:buFontTx/>
              <a:buNone/>
              <a:defRPr sz="700"/>
            </a:lvl3pPr>
            <a:lvl4pPr marL="0" indent="0">
              <a:spcBef>
                <a:spcPts val="800"/>
              </a:spcBef>
              <a:buFontTx/>
              <a:buNone/>
              <a:defRPr sz="7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700">
                <a:latin typeface="Arial" pitchFamily="34" charset="0"/>
                <a:cs typeface="Arial" pitchFamily="34" charset="0"/>
              </a:defRPr>
            </a:lvl5pPr>
            <a:lvl6pPr marL="0" indent="0">
              <a:spcBef>
                <a:spcPts val="800"/>
              </a:spcBef>
              <a:buFontTx/>
              <a:buNone/>
              <a:defRPr sz="700"/>
            </a:lvl6pPr>
            <a:lvl7pPr marL="0" indent="0">
              <a:spcBef>
                <a:spcPts val="800"/>
              </a:spcBef>
              <a:buFontTx/>
              <a:buNone/>
              <a:defRPr sz="700"/>
            </a:lvl7pPr>
            <a:lvl8pPr marL="0" indent="0">
              <a:spcBef>
                <a:spcPts val="800"/>
              </a:spcBef>
              <a:buFontTx/>
              <a:buNone/>
              <a:defRPr sz="700"/>
            </a:lvl8pPr>
            <a:lvl9pPr marL="0" indent="0">
              <a:spcBef>
                <a:spcPts val="800"/>
              </a:spcBef>
              <a:buFontTx/>
              <a:buNone/>
              <a:defRPr sz="700"/>
            </a:lvl9pPr>
          </a:lstStyle>
          <a:p>
            <a:pPr lvl="0"/>
            <a:r>
              <a:rPr lang="en-GB" noProof="0" dirty="0"/>
              <a:t>Click icon to add chart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(png from Exc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3760465"/>
            <a:ext cx="8424000" cy="0"/>
          </a:xfrm>
          <a:prstGeom prst="line">
            <a:avLst/>
          </a:prstGeom>
          <a:ln w="9525" cap="rnd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16213" y="1306679"/>
            <a:ext cx="3684420" cy="24311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/>
            </a:lvl1pPr>
            <a:lvl2pPr marL="0" indent="0">
              <a:spcBef>
                <a:spcPts val="800"/>
              </a:spcBef>
              <a:buFontTx/>
              <a:buNone/>
              <a:defRPr sz="900"/>
            </a:lvl2pPr>
            <a:lvl3pPr marL="0" indent="0">
              <a:spcBef>
                <a:spcPts val="800"/>
              </a:spcBef>
              <a:buFontTx/>
              <a:buNone/>
              <a:defRPr sz="900"/>
            </a:lvl3pPr>
            <a:lvl4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900"/>
            </a:lvl5pPr>
            <a:lvl6pPr marL="0" indent="0">
              <a:spcBef>
                <a:spcPts val="800"/>
              </a:spcBef>
              <a:buFontTx/>
              <a:buNone/>
              <a:defRPr sz="900"/>
            </a:lvl6pPr>
            <a:lvl7pPr marL="0" indent="0">
              <a:spcBef>
                <a:spcPts val="800"/>
              </a:spcBef>
              <a:buFontTx/>
              <a:buNone/>
              <a:defRPr sz="900"/>
            </a:lvl7pPr>
            <a:lvl8pPr marL="0" indent="0">
              <a:spcBef>
                <a:spcPts val="800"/>
              </a:spcBef>
              <a:buFontTx/>
              <a:buNone/>
              <a:defRPr sz="900"/>
            </a:lvl8pPr>
            <a:lvl9pPr marL="0" indent="0">
              <a:spcBef>
                <a:spcPts val="800"/>
              </a:spcBef>
              <a:buFontTx/>
              <a:buNone/>
              <a:defRPr sz="900"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615433" y="1306679"/>
            <a:ext cx="3684420" cy="24311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/>
            </a:lvl1pPr>
            <a:lvl2pPr marL="0" indent="0">
              <a:spcBef>
                <a:spcPts val="800"/>
              </a:spcBef>
              <a:buFontTx/>
              <a:buNone/>
              <a:defRPr sz="900"/>
            </a:lvl2pPr>
            <a:lvl3pPr marL="0" indent="0">
              <a:spcBef>
                <a:spcPts val="800"/>
              </a:spcBef>
              <a:buFontTx/>
              <a:buNone/>
              <a:defRPr sz="900"/>
            </a:lvl3pPr>
            <a:lvl4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900"/>
            </a:lvl5pPr>
            <a:lvl6pPr marL="0" indent="0">
              <a:spcBef>
                <a:spcPts val="800"/>
              </a:spcBef>
              <a:buFontTx/>
              <a:buNone/>
              <a:defRPr sz="900"/>
            </a:lvl6pPr>
            <a:lvl7pPr marL="0" indent="0">
              <a:spcBef>
                <a:spcPts val="800"/>
              </a:spcBef>
              <a:buFontTx/>
              <a:buNone/>
              <a:defRPr sz="900"/>
            </a:lvl7pPr>
            <a:lvl8pPr marL="0" indent="0">
              <a:spcBef>
                <a:spcPts val="800"/>
              </a:spcBef>
              <a:buFontTx/>
              <a:buNone/>
              <a:defRPr sz="900"/>
            </a:lvl8pPr>
            <a:lvl9pPr marL="0" indent="0">
              <a:spcBef>
                <a:spcPts val="800"/>
              </a:spcBef>
              <a:buFontTx/>
              <a:buNone/>
              <a:defRPr sz="900"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316213" y="3828646"/>
            <a:ext cx="3684420" cy="24311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/>
            </a:lvl1pPr>
            <a:lvl2pPr marL="0" indent="0">
              <a:spcBef>
                <a:spcPts val="800"/>
              </a:spcBef>
              <a:buFontTx/>
              <a:buNone/>
              <a:defRPr sz="900"/>
            </a:lvl2pPr>
            <a:lvl3pPr marL="0" indent="0">
              <a:spcBef>
                <a:spcPts val="800"/>
              </a:spcBef>
              <a:buFontTx/>
              <a:buNone/>
              <a:defRPr sz="900"/>
            </a:lvl3pPr>
            <a:lvl4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900"/>
            </a:lvl5pPr>
            <a:lvl6pPr marL="0" indent="0">
              <a:spcBef>
                <a:spcPts val="800"/>
              </a:spcBef>
              <a:buFontTx/>
              <a:buNone/>
              <a:defRPr sz="900"/>
            </a:lvl6pPr>
            <a:lvl7pPr marL="0" indent="0">
              <a:spcBef>
                <a:spcPts val="800"/>
              </a:spcBef>
              <a:buFontTx/>
              <a:buNone/>
              <a:defRPr sz="900"/>
            </a:lvl7pPr>
            <a:lvl8pPr marL="0" indent="0">
              <a:spcBef>
                <a:spcPts val="800"/>
              </a:spcBef>
              <a:buFontTx/>
              <a:buNone/>
              <a:defRPr sz="900"/>
            </a:lvl8pPr>
            <a:lvl9pPr marL="0" indent="0">
              <a:spcBef>
                <a:spcPts val="800"/>
              </a:spcBef>
              <a:buFontTx/>
              <a:buNone/>
              <a:defRPr sz="900"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4615433" y="3828646"/>
            <a:ext cx="3684420" cy="24311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aseline="0"/>
            </a:lvl1pPr>
            <a:lvl2pPr marL="0" indent="0">
              <a:spcBef>
                <a:spcPts val="800"/>
              </a:spcBef>
              <a:buFontTx/>
              <a:buNone/>
              <a:defRPr sz="900"/>
            </a:lvl2pPr>
            <a:lvl3pPr marL="0" indent="0">
              <a:spcBef>
                <a:spcPts val="800"/>
              </a:spcBef>
              <a:buFontTx/>
              <a:buNone/>
              <a:defRPr sz="900"/>
            </a:lvl3pPr>
            <a:lvl4pPr marL="0" indent="0">
              <a:spcBef>
                <a:spcPts val="800"/>
              </a:spcBef>
              <a:buFontTx/>
              <a:buNone/>
              <a:defRPr sz="9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800"/>
              </a:spcBef>
              <a:buFontTx/>
              <a:buNone/>
              <a:defRPr sz="900"/>
            </a:lvl5pPr>
            <a:lvl6pPr marL="0" indent="0">
              <a:spcBef>
                <a:spcPts val="800"/>
              </a:spcBef>
              <a:buFontTx/>
              <a:buNone/>
              <a:defRPr sz="900"/>
            </a:lvl6pPr>
            <a:lvl7pPr marL="0" indent="0">
              <a:spcBef>
                <a:spcPts val="800"/>
              </a:spcBef>
              <a:buFontTx/>
              <a:buNone/>
              <a:defRPr sz="900"/>
            </a:lvl7pPr>
            <a:lvl8pPr marL="0" indent="0">
              <a:spcBef>
                <a:spcPts val="800"/>
              </a:spcBef>
              <a:buFontTx/>
              <a:buNone/>
              <a:defRPr sz="900"/>
            </a:lvl8pPr>
            <a:lvl9pPr marL="0" indent="0">
              <a:spcBef>
                <a:spcPts val="800"/>
              </a:spcBef>
              <a:buFontTx/>
              <a:buNone/>
              <a:defRPr sz="900"/>
            </a:lvl9pPr>
          </a:lstStyle>
          <a:p>
            <a:pPr lvl="0"/>
            <a:r>
              <a:rPr lang="en-GB" noProof="0" dirty="0"/>
              <a:t>‘Paste special’ </a:t>
            </a:r>
            <a:r>
              <a:rPr lang="en-GB" noProof="0" dirty="0" err="1"/>
              <a:t>png</a:t>
            </a:r>
            <a:r>
              <a:rPr lang="en-GB" noProof="0" dirty="0"/>
              <a:t> from Excel</a:t>
            </a:r>
          </a:p>
        </p:txBody>
      </p:sp>
    </p:spTree>
    <p:extLst>
      <p:ext uri="{BB962C8B-B14F-4D97-AF65-F5344CB8AC3E}">
        <p14:creationId xmlns:p14="http://schemas.microsoft.com/office/powerpoint/2010/main" val="2284669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s and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0949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/ b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42000" y="1286678"/>
            <a:ext cx="8442000" cy="47448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spcAft>
                <a:spcPts val="800"/>
              </a:spcAft>
              <a:buNone/>
              <a:defRPr sz="2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314000"/>
            <a:ext cx="8424000" cy="4716000"/>
          </a:xfrm>
        </p:spPr>
        <p:txBody>
          <a:bodyPr/>
          <a:lstStyle>
            <a:lvl1pPr marL="180000" indent="-180000">
              <a:spcBef>
                <a:spcPts val="800"/>
              </a:spcBef>
              <a:buFont typeface="Arial" pitchFamily="34" charset="0"/>
              <a:buChar char="•"/>
              <a:tabLst/>
              <a:defRPr/>
            </a:lvl1pPr>
            <a:lvl2pPr marL="360000" indent="-180975">
              <a:spcBef>
                <a:spcPts val="480"/>
              </a:spcBef>
              <a:buFont typeface="Courier New" pitchFamily="49" charset="0"/>
              <a:buChar char="-"/>
              <a:tabLst/>
              <a:defRPr/>
            </a:lvl2pPr>
            <a:lvl3pPr marL="540000">
              <a:spcBef>
                <a:spcPts val="480"/>
              </a:spcBef>
              <a:tabLst/>
              <a:defRPr/>
            </a:lvl3pPr>
            <a:lvl4pPr marL="540000">
              <a:spcBef>
                <a:spcPts val="480"/>
              </a:spcBef>
              <a:defRPr/>
            </a:lvl4pPr>
            <a:lvl5pPr marL="540000">
              <a:spcBef>
                <a:spcPts val="480"/>
              </a:spcBef>
              <a:defRPr/>
            </a:lvl5pPr>
            <a:lvl6pPr marL="540000">
              <a:spcBef>
                <a:spcPts val="480"/>
              </a:spcBef>
              <a:defRPr/>
            </a:lvl6pPr>
            <a:lvl7pPr marL="540000">
              <a:spcBef>
                <a:spcPts val="480"/>
              </a:spcBef>
              <a:defRPr/>
            </a:lvl7pPr>
            <a:lvl8pPr marL="540000">
              <a:spcBef>
                <a:spcPts val="480"/>
              </a:spcBef>
              <a:defRPr/>
            </a:lvl8pPr>
            <a:lvl9pPr marL="540000">
              <a:spcBef>
                <a:spcPts val="48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1314000"/>
            <a:ext cx="8424000" cy="4716000"/>
          </a:xfrm>
        </p:spPr>
        <p:txBody>
          <a:bodyPr/>
          <a:lstStyle>
            <a:lvl1pPr marL="270000" indent="-27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/>
              <a:defRPr baseline="0">
                <a:solidFill>
                  <a:schemeClr val="tx1"/>
                </a:solidFill>
              </a:defRPr>
            </a:lvl1pPr>
            <a:lvl2pPr marL="450000" indent="-180000">
              <a:buFont typeface="Arial" pitchFamily="34" charset="0"/>
              <a:buChar char="•"/>
              <a:tabLst/>
              <a:defRPr baseline="0"/>
            </a:lvl2pPr>
            <a:lvl3pPr marL="630000" indent="-180975">
              <a:tabLst/>
              <a:defRPr/>
            </a:lvl3pPr>
            <a:lvl4pPr marL="810000">
              <a:tabLst/>
              <a:defRPr/>
            </a:lvl4pPr>
            <a:lvl5pPr marL="810000">
              <a:defRPr/>
            </a:lvl5pPr>
            <a:lvl6pPr marL="810000">
              <a:defRPr/>
            </a:lvl6pPr>
            <a:lvl7pPr marL="810000">
              <a:defRPr/>
            </a:lvl7pPr>
            <a:lvl8pPr marL="810000">
              <a:defRPr/>
            </a:lvl8pPr>
            <a:lvl9pPr marL="810000"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314000"/>
            <a:ext cx="8424000" cy="304800"/>
          </a:xfrm>
        </p:spPr>
        <p:txBody>
          <a:bodyPr/>
          <a:lstStyle>
            <a:lvl1pPr>
              <a:buFontTx/>
              <a:buNone/>
              <a:tabLst/>
              <a:defRPr sz="20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0000" y="1628800"/>
            <a:ext cx="8424000" cy="4401200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FontTx/>
              <a:buNone/>
              <a:defRPr lang="en-US" dirty="0" smtClean="0">
                <a:solidFill>
                  <a:schemeClr val="tx1"/>
                </a:solidFill>
              </a:defRPr>
            </a:lvl1pPr>
            <a:lvl2pPr marL="180000" indent="-180000">
              <a:buFont typeface="Arial" pitchFamily="34" charset="0"/>
              <a:buChar char="•"/>
              <a:defRPr lang="en-US" dirty="0" smtClean="0">
                <a:solidFill>
                  <a:schemeClr val="tx1"/>
                </a:solidFill>
              </a:defRPr>
            </a:lvl2pPr>
            <a:lvl3pPr marL="36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3pPr>
            <a:lvl4pPr marL="540000" indent="-180000">
              <a:buFont typeface="Courier New" pitchFamily="49" charset="0"/>
              <a:buChar char="-"/>
              <a:defRPr lang="en-US" baseline="0" dirty="0" smtClean="0">
                <a:solidFill>
                  <a:schemeClr val="tx1"/>
                </a:solidFill>
              </a:defRPr>
            </a:lvl4pPr>
            <a:lvl5pPr marL="540000" indent="-180000">
              <a:buFont typeface="Courier New" pitchFamily="49" charset="0"/>
              <a:buChar char="-"/>
              <a:defRPr lang="en-AU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5863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13998"/>
            <a:ext cx="8424000" cy="47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5" r:id="rId2"/>
    <p:sldLayoutId id="2147483810" r:id="rId3"/>
    <p:sldLayoutId id="2147483811" r:id="rId4"/>
    <p:sldLayoutId id="2147483812" r:id="rId5"/>
    <p:sldLayoutId id="2147483813" r:id="rId6"/>
    <p:sldLayoutId id="2147483889" r:id="rId7"/>
    <p:sldLayoutId id="2147483814" r:id="rId8"/>
    <p:sldLayoutId id="2147483890" r:id="rId9"/>
    <p:sldLayoutId id="2147483906" r:id="rId10"/>
    <p:sldLayoutId id="2147483907" r:id="rId11"/>
    <p:sldLayoutId id="2147483892" r:id="rId12"/>
    <p:sldLayoutId id="2147483891" r:id="rId13"/>
    <p:sldLayoutId id="2147483903" r:id="rId14"/>
    <p:sldLayoutId id="2147483816" r:id="rId15"/>
    <p:sldLayoutId id="2147483905" r:id="rId16"/>
    <p:sldLayoutId id="2147483904" r:id="rId17"/>
    <p:sldLayoutId id="2147483827" r:id="rId18"/>
    <p:sldLayoutId id="2147483828" r:id="rId19"/>
    <p:sldLayoutId id="2147483829" r:id="rId20"/>
    <p:sldLayoutId id="2147483833" r:id="rId21"/>
    <p:sldLayoutId id="2147483834" r:id="rId22"/>
    <p:sldLayoutId id="2147483835" r:id="rId23"/>
    <p:sldLayoutId id="2147483938" r:id="rId24"/>
    <p:sldLayoutId id="2147483831" r:id="rId25"/>
    <p:sldLayoutId id="2147483832" r:id="rId26"/>
    <p:sldLayoutId id="2147483836" r:id="rId27"/>
    <p:sldLayoutId id="2147483837" r:id="rId28"/>
    <p:sldLayoutId id="2147483939" r:id="rId29"/>
    <p:sldLayoutId id="2147483940" r:id="rId30"/>
    <p:sldLayoutId id="2147483944" r:id="rId3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Tx/>
        <a:buNone/>
        <a:tabLst>
          <a:tab pos="180000" algn="l"/>
          <a:tab pos="360000" algn="l"/>
          <a:tab pos="540000" algn="l"/>
        </a:tabLst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975" indent="-180975" algn="l" defTabSz="914400" rtl="0" eaLnBrk="1" latinLnBrk="0" hangingPunct="1">
        <a:spcBef>
          <a:spcPts val="8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indent="-180975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000" y="1313999"/>
            <a:ext cx="8424000" cy="471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41" r:id="rId13"/>
    <p:sldLayoutId id="2147483943" r:id="rId14"/>
    <p:sldLayoutId id="2147483945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Tx/>
        <a:buNone/>
        <a:tabLst>
          <a:tab pos="180000" algn="l"/>
          <a:tab pos="360000" algn="l"/>
          <a:tab pos="540000" algn="l"/>
        </a:tabLst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975" indent="-180975" algn="l" defTabSz="914400" rtl="0" eaLnBrk="1" latinLnBrk="0" hangingPunct="1">
        <a:spcBef>
          <a:spcPts val="8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indent="-180975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14000"/>
            <a:ext cx="8424000" cy="4718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902" r:id="rId2"/>
    <p:sldLayoutId id="2147483760" r:id="rId3"/>
    <p:sldLayoutId id="2147483759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8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000" y="277200"/>
            <a:ext cx="8442000" cy="40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AF95F8-767B-4E5B-A811-8393A81E3C26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10861"/>
            <a:ext cx="8100432" cy="18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World Gold Council  |  Asian Pacific gold market in the next 10 years |  June 2018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14000"/>
            <a:ext cx="8424000" cy="4718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94" r:id="rId2"/>
    <p:sldLayoutId id="2147483899" r:id="rId3"/>
    <p:sldLayoutId id="2147483893" r:id="rId4"/>
    <p:sldLayoutId id="2147483895" r:id="rId5"/>
    <p:sldLayoutId id="2147483878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8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ct val="20000"/>
        </a:spcBef>
        <a:buFont typeface="Courier New" pitchFamily="49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0000" y="980728"/>
            <a:ext cx="8442000" cy="403200"/>
          </a:xfrm>
        </p:spPr>
        <p:txBody>
          <a:bodyPr/>
          <a:lstStyle/>
          <a:p>
            <a:r>
              <a:rPr lang="en-AU" dirty="0"/>
              <a:t>Gold Markets in next five years: Opportunities and Challenges</a:t>
            </a:r>
            <a:br>
              <a:rPr lang="en-AU" dirty="0"/>
            </a:br>
            <a:r>
              <a:rPr lang="en-AU" dirty="0"/>
              <a:t>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0000" y="2276094"/>
            <a:ext cx="8424000" cy="864874"/>
          </a:xfrm>
        </p:spPr>
        <p:txBody>
          <a:bodyPr/>
          <a:lstStyle/>
          <a:p>
            <a:r>
              <a:rPr lang="en-US" dirty="0"/>
              <a:t>John Reade </a:t>
            </a:r>
          </a:p>
          <a:p>
            <a:r>
              <a:rPr lang="en-US" dirty="0"/>
              <a:t>Chief Market Strategist</a:t>
            </a:r>
          </a:p>
          <a:p>
            <a:r>
              <a:rPr lang="en-US" dirty="0"/>
              <a:t>August 2018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4F15-EB2D-4955-AE96-5F97BAFC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Launch of LME Precious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64332-B44B-4925-AE10-71496466E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E5E31DB-55E8-499A-B896-937F2E2BC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DF0C5-F55D-4A87-946D-A64A184A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57" y="1150838"/>
            <a:ext cx="4365541" cy="45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7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4F15-EB2D-4955-AE96-5F97BAFC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Indian gold spot exchange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64332-B44B-4925-AE10-71496466E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9B1033-B6B8-43B1-AA19-AF3DFC06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57038"/>
            <a:ext cx="3805042" cy="537321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E5E31DB-55E8-499A-B896-937F2E2BC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4356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markets could open up and infrastructure for gold market can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1628800"/>
            <a:ext cx="8424000" cy="4401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b="1" dirty="0"/>
              <a:t>ETFs demonstrate how infrastructure can be game-changing</a:t>
            </a:r>
          </a:p>
          <a:p>
            <a:pPr>
              <a:spcAft>
                <a:spcPts val="1800"/>
              </a:spcAft>
            </a:pPr>
            <a:r>
              <a:rPr lang="en-GB" b="1" dirty="0"/>
              <a:t>Tapping new classes of investors - Shari’ah gold </a:t>
            </a:r>
          </a:p>
          <a:p>
            <a:pPr>
              <a:spcAft>
                <a:spcPts val="1800"/>
              </a:spcAft>
            </a:pPr>
            <a:r>
              <a:rPr lang="en-GB" b="1" dirty="0"/>
              <a:t>New trading venues</a:t>
            </a:r>
          </a:p>
          <a:p>
            <a:pPr lvl="2">
              <a:spcAft>
                <a:spcPts val="1800"/>
              </a:spcAft>
            </a:pPr>
            <a:r>
              <a:rPr lang="en-GB" b="1" dirty="0"/>
              <a:t>Shanghai Gold Exchange – an example from the past decade</a:t>
            </a:r>
          </a:p>
          <a:p>
            <a:pPr lvl="2">
              <a:spcAft>
                <a:spcPts val="1800"/>
              </a:spcAft>
            </a:pPr>
            <a:r>
              <a:rPr lang="en-GB" b="1" dirty="0"/>
              <a:t>LME Precious – launched and changing the market</a:t>
            </a:r>
          </a:p>
          <a:p>
            <a:pPr lvl="2">
              <a:spcAft>
                <a:spcPts val="1800"/>
              </a:spcAft>
            </a:pPr>
            <a:r>
              <a:rPr lang="en-GB" b="1" dirty="0"/>
              <a:t>India Spot Gold Exchange – under development</a:t>
            </a:r>
          </a:p>
          <a:p>
            <a:pPr marL="179025" lvl="1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A5164B2-FA2E-4F8B-A194-53C84B0E3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3694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906-83F8-49D0-8D20-D31291E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could disrupt the market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0CA20-AA18-43B6-8A94-DAF740BA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CFDF0-2BAD-44C9-83CF-3B03C183A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4090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3DF58A-6E08-422F-A585-D69FC726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921" y="5297483"/>
            <a:ext cx="1125573" cy="46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F:\WORK\IMPORANCE\My Work\Fiverr\1\bv-logo-nav.png">
            <a:extLst>
              <a:ext uri="{FF2B5EF4-FFF2-40B4-BE49-F238E27FC236}">
                <a16:creationId xmlns:a16="http://schemas.microsoft.com/office/drawing/2014/main" id="{885DE0DD-A5B0-4B7A-A028-BD05A56B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8163" y="2631683"/>
            <a:ext cx="2006057" cy="39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WORK\IMPORANCE\My Work\Fiverr\2\gfs.jpg">
            <a:extLst>
              <a:ext uri="{FF2B5EF4-FFF2-40B4-BE49-F238E27FC236}">
                <a16:creationId xmlns:a16="http://schemas.microsoft.com/office/drawing/2014/main" id="{FF47A15B-C90F-4824-802A-215B9DC8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146" y="5161714"/>
            <a:ext cx="1432436" cy="57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F:\WORK\IMPORANCE\My Work\Fiverr\2\goldcore_logo.gif">
            <a:extLst>
              <a:ext uri="{FF2B5EF4-FFF2-40B4-BE49-F238E27FC236}">
                <a16:creationId xmlns:a16="http://schemas.microsoft.com/office/drawing/2014/main" id="{6AC81B46-3358-4BEB-B456-F895493E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6005" y="4290020"/>
            <a:ext cx="915196" cy="60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4" descr="F:\WORK\IMPORANCE\My Work\Fiverr\4\proaurum.jpg">
            <a:extLst>
              <a:ext uri="{FF2B5EF4-FFF2-40B4-BE49-F238E27FC236}">
                <a16:creationId xmlns:a16="http://schemas.microsoft.com/office/drawing/2014/main" id="{F867DFA4-AFFB-46F7-8E2B-AAFF2928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086" y="1886626"/>
            <a:ext cx="1936496" cy="40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C3CD7-CDC2-4FC2-9A2B-651CA6425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76" y="4423834"/>
            <a:ext cx="1618501" cy="36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:\WORK\IMPORANCE\My Work\Fiverr\3\images.jpg">
            <a:extLst>
              <a:ext uri="{FF2B5EF4-FFF2-40B4-BE49-F238E27FC236}">
                <a16:creationId xmlns:a16="http://schemas.microsoft.com/office/drawing/2014/main" id="{921D3390-CCCF-4913-8CA4-0607A73C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154" y="4442651"/>
            <a:ext cx="1155259" cy="387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C72B122-295E-4E0C-878E-3B271069474F}"/>
              </a:ext>
            </a:extLst>
          </p:cNvPr>
          <p:cNvGrpSpPr/>
          <p:nvPr/>
        </p:nvGrpSpPr>
        <p:grpSpPr>
          <a:xfrm>
            <a:off x="6804248" y="3429000"/>
            <a:ext cx="1457880" cy="555999"/>
            <a:chOff x="2408604" y="5836708"/>
            <a:chExt cx="1630173" cy="413607"/>
          </a:xfrm>
        </p:grpSpPr>
        <p:pic>
          <p:nvPicPr>
            <p:cNvPr id="14" name="Picture 10" descr="Image result for logo cme">
              <a:extLst>
                <a:ext uri="{FF2B5EF4-FFF2-40B4-BE49-F238E27FC236}">
                  <a16:creationId xmlns:a16="http://schemas.microsoft.com/office/drawing/2014/main" id="{F82A1B88-2552-4410-B7D7-76864F99D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8"/>
            <a:stretch/>
          </p:blipFill>
          <p:spPr bwMode="auto">
            <a:xfrm>
              <a:off x="3216949" y="5921668"/>
              <a:ext cx="821828" cy="32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Image result for royal mint logo">
              <a:extLst>
                <a:ext uri="{FF2B5EF4-FFF2-40B4-BE49-F238E27FC236}">
                  <a16:creationId xmlns:a16="http://schemas.microsoft.com/office/drawing/2014/main" id="{7A0221D0-AA30-4679-A589-56DE83510D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" t="6585" r="7555" b="11103"/>
            <a:stretch/>
          </p:blipFill>
          <p:spPr bwMode="auto">
            <a:xfrm>
              <a:off x="2408604" y="5836708"/>
              <a:ext cx="716388" cy="37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8D1C7AE-D62B-49F5-90A5-7CC5698F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7" y="2574571"/>
            <a:ext cx="1940132" cy="55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Image result for digix gold">
            <a:extLst>
              <a:ext uri="{FF2B5EF4-FFF2-40B4-BE49-F238E27FC236}">
                <a16:creationId xmlns:a16="http://schemas.microsoft.com/office/drawing/2014/main" id="{3E67E7DE-BBF3-4BCD-A59A-85EDA537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53" y="1562175"/>
            <a:ext cx="1217779" cy="5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goldmint logo">
            <a:extLst>
              <a:ext uri="{FF2B5EF4-FFF2-40B4-BE49-F238E27FC236}">
                <a16:creationId xmlns:a16="http://schemas.microsoft.com/office/drawing/2014/main" id="{45B0DB4D-CF5D-48DE-89F3-8566DA853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19400" r="15067" b="29748"/>
          <a:stretch/>
        </p:blipFill>
        <p:spPr bwMode="auto">
          <a:xfrm>
            <a:off x="4928006" y="1506387"/>
            <a:ext cx="1295407" cy="6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192992-4888-4F51-8B60-362D45CE1E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80688" y="3593195"/>
            <a:ext cx="1199952" cy="41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Image result for onegram">
            <a:extLst>
              <a:ext uri="{FF2B5EF4-FFF2-40B4-BE49-F238E27FC236}">
                <a16:creationId xmlns:a16="http://schemas.microsoft.com/office/drawing/2014/main" id="{B9DD57BF-1A7C-446B-A500-1B6BFD26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77" y="2584085"/>
            <a:ext cx="1360597" cy="5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07E9FD6-1BA1-45A7-B150-D2EC557116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68033"/>
            <a:ext cx="1773043" cy="39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2E53901-3D1B-480C-8FBF-7472EF3230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59" y="4262876"/>
            <a:ext cx="1392473" cy="49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4A91F1-150B-4DF4-A75F-8ADEAFC997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80616" y="3543209"/>
            <a:ext cx="1428464" cy="44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CBEB34-9450-47E4-AA81-8B62BD31161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08" y="2534676"/>
            <a:ext cx="1031940" cy="79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A5DA98-570B-4846-AD69-17C889FF75F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1" r="15209" b="17234"/>
          <a:stretch/>
        </p:blipFill>
        <p:spPr>
          <a:xfrm>
            <a:off x="7072537" y="1816757"/>
            <a:ext cx="1243429" cy="42720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FFA8C816-5283-416A-9AC4-07173673EACC}"/>
              </a:ext>
            </a:extLst>
          </p:cNvPr>
          <p:cNvSpPr txBox="1">
            <a:spLocks/>
          </p:cNvSpPr>
          <p:nvPr/>
        </p:nvSpPr>
        <p:spPr>
          <a:xfrm>
            <a:off x="8470800" y="6013345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Slide Number Placeholder 2">
            <a:extLst>
              <a:ext uri="{FF2B5EF4-FFF2-40B4-BE49-F238E27FC236}">
                <a16:creationId xmlns:a16="http://schemas.microsoft.com/office/drawing/2014/main" id="{90DEABC6-0C0D-4620-9815-B7F2CBA375F5}"/>
              </a:ext>
            </a:extLst>
          </p:cNvPr>
          <p:cNvSpPr txBox="1">
            <a:spLocks/>
          </p:cNvSpPr>
          <p:nvPr/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95F8-767B-4E5B-A811-8393A81E3C26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3705A-A920-4EEC-9BD5-5958B599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Gold-fintech is a rapidly developing landscape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9A60C-7D38-4864-AC5C-86D6D41A8A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68920" y="5091372"/>
            <a:ext cx="1192957" cy="815064"/>
          </a:xfrm>
          <a:prstGeom prst="rect">
            <a:avLst/>
          </a:prstGeo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1C39459E-9773-48C3-91B1-95B7BA643CD8}"/>
              </a:ext>
            </a:extLst>
          </p:cNvPr>
          <p:cNvSpPr txBox="1">
            <a:spLocks/>
          </p:cNvSpPr>
          <p:nvPr/>
        </p:nvSpPr>
        <p:spPr>
          <a:xfrm>
            <a:off x="215534" y="6266218"/>
            <a:ext cx="8100432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14752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FFA8C816-5283-416A-9AC4-07173673EACC}"/>
              </a:ext>
            </a:extLst>
          </p:cNvPr>
          <p:cNvSpPr txBox="1">
            <a:spLocks/>
          </p:cNvSpPr>
          <p:nvPr/>
        </p:nvSpPr>
        <p:spPr>
          <a:xfrm>
            <a:off x="8470800" y="6013345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D63042C-F58B-4551-AF96-CC254D642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13" y="2247653"/>
            <a:ext cx="961934" cy="88594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AC1DDBF-9864-4FF6-B832-0536E9200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66" y="2228688"/>
            <a:ext cx="889488" cy="88592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5CC6119-7FD1-4B33-82A3-888789E82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72" y="2328628"/>
            <a:ext cx="1203624" cy="70702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C7354D9-D25E-418C-83A6-78BDDD2BC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37" y="2213088"/>
            <a:ext cx="921182" cy="926368"/>
          </a:xfrm>
          <a:prstGeom prst="rect">
            <a:avLst/>
          </a:prstGeom>
        </p:spPr>
      </p:pic>
      <p:sp>
        <p:nvSpPr>
          <p:cNvPr id="68" name="Slide Number Placeholder 2">
            <a:extLst>
              <a:ext uri="{FF2B5EF4-FFF2-40B4-BE49-F238E27FC236}">
                <a16:creationId xmlns:a16="http://schemas.microsoft.com/office/drawing/2014/main" id="{90DEABC6-0C0D-4620-9815-B7F2CBA375F5}"/>
              </a:ext>
            </a:extLst>
          </p:cNvPr>
          <p:cNvSpPr txBox="1">
            <a:spLocks/>
          </p:cNvSpPr>
          <p:nvPr/>
        </p:nvSpPr>
        <p:spPr>
          <a:xfrm>
            <a:off x="8470800" y="6406893"/>
            <a:ext cx="316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F95F8-767B-4E5B-A811-8393A81E3C26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27E9ED-9109-4F4F-B51A-7108E86AA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02213"/>
              </p:ext>
            </p:extLst>
          </p:nvPr>
        </p:nvGraphicFramePr>
        <p:xfrm>
          <a:off x="755576" y="3406624"/>
          <a:ext cx="7466292" cy="10289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66573">
                  <a:extLst>
                    <a:ext uri="{9D8B030D-6E8A-4147-A177-3AD203B41FA5}">
                      <a16:colId xmlns:a16="http://schemas.microsoft.com/office/drawing/2014/main" val="4245057320"/>
                    </a:ext>
                  </a:extLst>
                </a:gridCol>
                <a:gridCol w="1866573">
                  <a:extLst>
                    <a:ext uri="{9D8B030D-6E8A-4147-A177-3AD203B41FA5}">
                      <a16:colId xmlns:a16="http://schemas.microsoft.com/office/drawing/2014/main" val="4043893182"/>
                    </a:ext>
                  </a:extLst>
                </a:gridCol>
                <a:gridCol w="1866573">
                  <a:extLst>
                    <a:ext uri="{9D8B030D-6E8A-4147-A177-3AD203B41FA5}">
                      <a16:colId xmlns:a16="http://schemas.microsoft.com/office/drawing/2014/main" val="3117717431"/>
                    </a:ext>
                  </a:extLst>
                </a:gridCol>
                <a:gridCol w="1866573">
                  <a:extLst>
                    <a:ext uri="{9D8B030D-6E8A-4147-A177-3AD203B41FA5}">
                      <a16:colId xmlns:a16="http://schemas.microsoft.com/office/drawing/2014/main" val="813515529"/>
                    </a:ext>
                  </a:extLst>
                </a:gridCol>
              </a:tblGrid>
              <a:tr h="1028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Online </a:t>
                      </a:r>
                      <a:b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</a:b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Vaulted </a:t>
                      </a:r>
                      <a:b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</a:b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Gold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Crypto Gold Tradeable Token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Crypto Gold </a:t>
                      </a:r>
                      <a:b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</a:b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Payments &amp; </a:t>
                      </a:r>
                      <a:b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</a:b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Collateral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Crypto Gold </a:t>
                      </a:r>
                      <a:b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</a:br>
                      <a:r>
                        <a:rPr lang="en-GB" sz="1400" b="1" i="0" kern="1200" dirty="0">
                          <a:solidFill>
                            <a:schemeClr val="tx2"/>
                          </a:solidFill>
                          <a:latin typeface="+mn-lt"/>
                          <a:ea typeface="Rockwell" charset="0"/>
                          <a:cs typeface="Rockwell" charset="0"/>
                        </a:rPr>
                        <a:t>Trading </a:t>
                      </a:r>
                      <a:endParaRPr lang="en-GB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52850"/>
                  </a:ext>
                </a:extLst>
              </a:tr>
            </a:tbl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8629E050-4215-4C42-804F-C79B16AF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think of four gold-fintech concepts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6F35BE-3337-49FD-9E65-AD04A96BD8E6}"/>
              </a:ext>
            </a:extLst>
          </p:cNvPr>
          <p:cNvSpPr txBox="1">
            <a:spLocks/>
          </p:cNvSpPr>
          <p:nvPr/>
        </p:nvSpPr>
        <p:spPr>
          <a:xfrm>
            <a:off x="342000" y="6324238"/>
            <a:ext cx="8100432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1815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could disrupt the market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1" dirty="0"/>
              <a:t>The gold-fintech landscape is evolving quickly</a:t>
            </a:r>
          </a:p>
          <a:p>
            <a:endParaRPr lang="en-GB" sz="1800" b="1" dirty="0"/>
          </a:p>
          <a:p>
            <a:r>
              <a:rPr lang="en-GB" sz="1800" b="1" dirty="0"/>
              <a:t>No obvious ‘Killer Apps’ visible yet</a:t>
            </a:r>
          </a:p>
          <a:p>
            <a:endParaRPr lang="en-GB" sz="1800" b="1" dirty="0"/>
          </a:p>
          <a:p>
            <a:r>
              <a:rPr lang="en-GB" sz="1800" b="1" dirty="0"/>
              <a:t>But it may become a catalyst for change in the gold market</a:t>
            </a:r>
          </a:p>
          <a:p>
            <a:endParaRPr lang="en-GB" sz="1800" b="1" dirty="0"/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13F0B84-FFFF-44A9-9270-7BE5BE3EA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2471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906-83F8-49D0-8D20-D31291E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India specific drivers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0CA20-AA18-43B6-8A94-DAF740BA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E3489-07D5-4862-8F53-0EE1C7A90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8793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AB832-2F9B-421D-AFB1-A089E019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Agriculture still vitally important in India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12A515-632E-4598-B279-0EF9737FB29D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18</a:t>
            </a:fld>
            <a:endParaRPr lang="en-GB" sz="900" dirty="0">
              <a:latin typeface="+mj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3BCE719-19B5-4385-B2F3-A7BB4D9B18EB}"/>
              </a:ext>
            </a:extLst>
          </p:cNvPr>
          <p:cNvSpPr txBox="1">
            <a:spLocks/>
          </p:cNvSpPr>
          <p:nvPr/>
        </p:nvSpPr>
        <p:spPr>
          <a:xfrm>
            <a:off x="179512" y="6406893"/>
            <a:ext cx="8100432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9C5E96-36FA-48D5-8DD1-40763EEA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" y="1196752"/>
            <a:ext cx="83344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7BA67-C28A-4D5D-9304-FD59BB2A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Rural focus will drive gold demand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EAE17C-F5D1-40DB-9F51-82CF620EC4D1}"/>
              </a:ext>
            </a:extLst>
          </p:cNvPr>
          <p:cNvSpPr txBox="1">
            <a:spLocks/>
          </p:cNvSpPr>
          <p:nvPr/>
        </p:nvSpPr>
        <p:spPr>
          <a:xfrm>
            <a:off x="363863" y="1484784"/>
            <a:ext cx="8424000" cy="47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180000" algn="l"/>
                <a:tab pos="360000" algn="l"/>
                <a:tab pos="540000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18097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Agriculture plays larger role in India as rural India accounts for 60% of gold demand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Key decisions were taken during the last year Union budget to support rural income:</a:t>
            </a:r>
          </a:p>
          <a:p>
            <a:endParaRPr lang="en-GB" sz="1800" b="1" dirty="0"/>
          </a:p>
          <a:p>
            <a:pPr marL="645750" lvl="2" indent="-285750"/>
            <a:r>
              <a:rPr lang="en-GB" sz="1800" b="1" dirty="0"/>
              <a:t>the current government aims to double farmers income by 2022</a:t>
            </a:r>
          </a:p>
          <a:p>
            <a:pPr marL="645750" lvl="2" indent="-285750"/>
            <a:r>
              <a:rPr lang="en-GB" sz="1800" b="1" dirty="0"/>
              <a:t>raise Minimum Support Price (MSP) to 1.5 times the cost of production</a:t>
            </a:r>
          </a:p>
          <a:p>
            <a:pPr marL="645750" lvl="2" indent="-285750"/>
            <a:r>
              <a:rPr lang="en-GB" sz="1800" b="1" dirty="0"/>
              <a:t>link existing mandis to pan-India electronic trading platform </a:t>
            </a:r>
          </a:p>
          <a:p>
            <a:endParaRPr lang="en-GB" sz="1800" b="1" dirty="0"/>
          </a:p>
          <a:p>
            <a:endParaRPr lang="en-GB" sz="1800" b="1" dirty="0"/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F2DEEB4-F167-4396-A850-199B6A3D3B39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19</a:t>
            </a:fld>
            <a:endParaRPr lang="en-GB" sz="900" dirty="0">
              <a:latin typeface="+mj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071BD2F-8635-47FA-BC09-063B48029946}"/>
              </a:ext>
            </a:extLst>
          </p:cNvPr>
          <p:cNvSpPr txBox="1">
            <a:spLocks/>
          </p:cNvSpPr>
          <p:nvPr/>
        </p:nvSpPr>
        <p:spPr>
          <a:xfrm>
            <a:off x="179512" y="6406893"/>
            <a:ext cx="8100432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33288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5892-CDED-40D2-AF11-38FAF911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Opportunities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2EFA7-125C-46E3-B436-5CACE75DB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45A23FA-AF08-41C7-9DA5-1A310B6F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579714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906-83F8-49D0-8D20-D31291E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markets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0CA20-AA18-43B6-8A94-DAF740BA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B2C9D-1F83-484E-952E-48F8D9B0C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1054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15AEC1-C9BD-457B-9E3A-24E29DBE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China is now  a 1000t gold market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93E0A-29F2-4F1A-BE40-96B4F143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" y="908720"/>
            <a:ext cx="8442000" cy="5256584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B57AE8-5334-4B7F-B9CC-32DB6D20E17E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21</a:t>
            </a:fld>
            <a:endParaRPr lang="en-GB" sz="900" dirty="0">
              <a:latin typeface="+mj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49A614-0788-40F6-8F28-1B8F32E518CA}"/>
              </a:ext>
            </a:extLst>
          </p:cNvPr>
          <p:cNvSpPr txBox="1">
            <a:spLocks/>
          </p:cNvSpPr>
          <p:nvPr/>
        </p:nvSpPr>
        <p:spPr>
          <a:xfrm>
            <a:off x="215380" y="6379200"/>
            <a:ext cx="8100432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30967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9D5F6-5E2C-484A-981E-35B0939C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Indian demand to recover over the next few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19FBB-BF29-43D2-A405-9AC8FE5A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" y="1268760"/>
            <a:ext cx="8442000" cy="4752528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24B0A8-C3EF-4FE6-A37C-4A4DAF75521E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22</a:t>
            </a:fld>
            <a:endParaRPr lang="en-GB" sz="900" dirty="0">
              <a:latin typeface="+mj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D0CB78-BF19-4DD7-AA0C-532C3CB38006}"/>
              </a:ext>
            </a:extLst>
          </p:cNvPr>
          <p:cNvSpPr txBox="1">
            <a:spLocks/>
          </p:cNvSpPr>
          <p:nvPr/>
        </p:nvSpPr>
        <p:spPr>
          <a:xfrm>
            <a:off x="232420" y="6367300"/>
            <a:ext cx="8100432" cy="830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41872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F8BC80-78A7-43D0-8CD7-74E5438A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 jewellery demand improving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4F341-8854-49AE-8FDA-F27D2C9B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0" y="1268760"/>
            <a:ext cx="8442000" cy="468052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8EFFE09-3FE2-4634-AD82-1280B09F37B1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23</a:t>
            </a:fld>
            <a:endParaRPr lang="en-GB" sz="900" dirty="0">
              <a:latin typeface="+mj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549A00-2227-48AB-8D4D-2543E0211B81}"/>
              </a:ext>
            </a:extLst>
          </p:cNvPr>
          <p:cNvSpPr txBox="1">
            <a:spLocks/>
          </p:cNvSpPr>
          <p:nvPr/>
        </p:nvSpPr>
        <p:spPr>
          <a:xfrm>
            <a:off x="232420" y="6336040"/>
            <a:ext cx="8100432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27724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78E02-4C58-4314-9AAD-A0B3E6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Technology showing signs of recovery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FFA75-3F20-4409-BD6B-ECC537F1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28" y="1052735"/>
            <a:ext cx="8567544" cy="5116521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C0AFA54-56D8-4C08-BF86-83664A479D5A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24</a:t>
            </a:fld>
            <a:endParaRPr lang="en-GB" sz="900" dirty="0">
              <a:latin typeface="+mj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1140F75-2AC7-447E-8DF5-4CEDA9D114D9}"/>
              </a:ext>
            </a:extLst>
          </p:cNvPr>
          <p:cNvSpPr txBox="1">
            <a:spLocks/>
          </p:cNvSpPr>
          <p:nvPr/>
        </p:nvSpPr>
        <p:spPr>
          <a:xfrm>
            <a:off x="232420" y="6372304"/>
            <a:ext cx="8100432" cy="62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16319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EDFEB6-47C7-4060-98BA-D33B427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Central banks continue to purchase gold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E97CB-BD49-4685-8FEC-8FB99A7C8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4" y="836712"/>
            <a:ext cx="8460000" cy="5508368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2D71656-34F6-40D6-98EE-ACE0133D191A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25</a:t>
            </a:fld>
            <a:endParaRPr lang="en-GB" sz="900" dirty="0">
              <a:latin typeface="+mj-lt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F00F7CB-EB29-4F1E-8C2F-455FF836B223}"/>
              </a:ext>
            </a:extLst>
          </p:cNvPr>
          <p:cNvSpPr txBox="1">
            <a:spLocks/>
          </p:cNvSpPr>
          <p:nvPr/>
        </p:nvSpPr>
        <p:spPr>
          <a:xfrm>
            <a:off x="179512" y="6406892"/>
            <a:ext cx="8100432" cy="7665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41378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906-83F8-49D0-8D20-D31291E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0CA20-AA18-43B6-8A94-DAF740BA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26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689C0-4E3F-4EEA-934A-21FBB8CF7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600200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CF4E-B2D7-4755-8588-4CFCA3A3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Tax and regulations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934AE-FF90-4E79-8FE1-713E3B983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27</a:t>
            </a:fld>
            <a:endParaRPr lang="en-GB" noProof="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81B6F1-AB48-4588-8D01-A26DA988A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562656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7BA67-C28A-4D5D-9304-FD59BB2A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Tax and regulations will impact demand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EAE17C-F5D1-40DB-9F51-82CF620EC4D1}"/>
              </a:ext>
            </a:extLst>
          </p:cNvPr>
          <p:cNvSpPr txBox="1">
            <a:spLocks/>
          </p:cNvSpPr>
          <p:nvPr/>
        </p:nvSpPr>
        <p:spPr>
          <a:xfrm>
            <a:off x="342000" y="1071000"/>
            <a:ext cx="8424000" cy="47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180000" algn="l"/>
                <a:tab pos="360000" algn="l"/>
                <a:tab pos="540000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18097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Introduction of 5% VAT in UAE from 1</a:t>
            </a:r>
            <a:r>
              <a:rPr lang="en-GB" sz="1800" b="1" baseline="30000" dirty="0"/>
              <a:t>st</a:t>
            </a:r>
            <a:r>
              <a:rPr lang="en-GB" sz="1800" b="1" dirty="0"/>
              <a:t> Jan 2017 has impacted demand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GST in India although good in long term but has impacted demand in short term </a:t>
            </a:r>
          </a:p>
          <a:p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20% VAT on gold bars in Russia to be implemented from 1</a:t>
            </a:r>
            <a:r>
              <a:rPr lang="en-GB" sz="1800" b="1" baseline="30000" dirty="0"/>
              <a:t>st</a:t>
            </a:r>
            <a:r>
              <a:rPr lang="en-GB" sz="1800" b="1" dirty="0"/>
              <a:t>  Jan 2019 </a:t>
            </a:r>
          </a:p>
          <a:p>
            <a:endParaRPr lang="en-GB" sz="1800" b="1" dirty="0"/>
          </a:p>
          <a:p>
            <a:endParaRPr lang="en-GB" sz="1800" b="1" dirty="0"/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53A730A-EA42-4037-B18E-85DDB86782FD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28</a:t>
            </a:fld>
            <a:endParaRPr lang="en-GB" sz="900" dirty="0">
              <a:latin typeface="+mj-l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4A8F610-FF4C-4AFE-88AC-6D7ADAD592CB}"/>
              </a:ext>
            </a:extLst>
          </p:cNvPr>
          <p:cNvSpPr txBox="1">
            <a:spLocks/>
          </p:cNvSpPr>
          <p:nvPr/>
        </p:nvSpPr>
        <p:spPr>
          <a:xfrm>
            <a:off x="233556" y="6379200"/>
            <a:ext cx="8100432" cy="76652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39600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CF4E-B2D7-4755-8588-4CFCA3A3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Millennials propensity to purchase gold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934AE-FF90-4E79-8FE1-713E3B983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29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F909D-0F36-42D3-8341-D7AA4DFDF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71001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 will get richer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753B1-8440-41CE-AB4A-FFF42C81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836712"/>
            <a:ext cx="8128800" cy="532859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EF73F1-28CF-4959-9BF2-27D846FA7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34277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78E02-4C58-4314-9AAD-A0B3E6AC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84" y="229126"/>
            <a:ext cx="8442000" cy="403200"/>
          </a:xfrm>
        </p:spPr>
        <p:txBody>
          <a:bodyPr/>
          <a:lstStyle/>
          <a:p>
            <a:r>
              <a:rPr lang="en-IN" dirty="0"/>
              <a:t>A</a:t>
            </a:r>
            <a:r>
              <a:rPr lang="en-GB" dirty="0"/>
              <a:t>spiration to purchase gold jewellery lower among Millennials in urban India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D167BD-69D9-44D0-9CD8-9170030B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9" y="1652982"/>
            <a:ext cx="8427720" cy="4148882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9D0E75D-04AB-4B49-9AC6-4B69C02CCDE8}"/>
              </a:ext>
            </a:extLst>
          </p:cNvPr>
          <p:cNvSpPr txBox="1">
            <a:spLocks/>
          </p:cNvSpPr>
          <p:nvPr/>
        </p:nvSpPr>
        <p:spPr>
          <a:xfrm>
            <a:off x="302839" y="1213423"/>
            <a:ext cx="8424000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180000" algn="l"/>
                <a:tab pos="360000" algn="l"/>
                <a:tab pos="540000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18097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% who would buy each item if given 50,000Rs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E3E010E-611D-4757-B2F1-CE9D2BCE527A}"/>
              </a:ext>
            </a:extLst>
          </p:cNvPr>
          <p:cNvSpPr txBox="1">
            <a:spLocks/>
          </p:cNvSpPr>
          <p:nvPr/>
        </p:nvSpPr>
        <p:spPr>
          <a:xfrm>
            <a:off x="299119" y="5859353"/>
            <a:ext cx="8429625" cy="5228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180000" algn="l"/>
                <a:tab pos="360000" algn="l"/>
                <a:tab pos="540000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18097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Source: Kantar TNS; World Gold Council </a:t>
            </a:r>
            <a:br>
              <a:rPr lang="en-GB" sz="1200" dirty="0"/>
            </a:br>
            <a:r>
              <a:rPr lang="en-GB" sz="1200" dirty="0"/>
              <a:t>Base: All younger Millennials (18-25yo) (256)/ Older Millennials (26-33yo) (254)/ Older (34yo+)(490)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9BD96FA-8988-4A03-B179-6F09597D8166}"/>
              </a:ext>
            </a:extLst>
          </p:cNvPr>
          <p:cNvSpPr txBox="1">
            <a:spLocks/>
          </p:cNvSpPr>
          <p:nvPr/>
        </p:nvSpPr>
        <p:spPr>
          <a:xfrm>
            <a:off x="8239219" y="6490421"/>
            <a:ext cx="975240" cy="1384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30</a:t>
            </a:fld>
            <a:endParaRPr lang="en-GB" sz="900" dirty="0">
              <a:latin typeface="+mj-lt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F21CCE-CD31-4CCF-8915-CEE9EF8EEC81}"/>
              </a:ext>
            </a:extLst>
          </p:cNvPr>
          <p:cNvSpPr txBox="1">
            <a:spLocks/>
          </p:cNvSpPr>
          <p:nvPr/>
        </p:nvSpPr>
        <p:spPr>
          <a:xfrm>
            <a:off x="179512" y="6406892"/>
            <a:ext cx="8100432" cy="9105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22659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C7D57-7A36-495B-B283-F4078CCA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is more appealing than gold for younger Millennials in China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20BC7-813B-4559-BC38-8C330ACB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1844824"/>
            <a:ext cx="8427720" cy="3672408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50DE30F-9289-4B50-A41C-B2CD9BD279ED}"/>
              </a:ext>
            </a:extLst>
          </p:cNvPr>
          <p:cNvSpPr txBox="1">
            <a:spLocks/>
          </p:cNvSpPr>
          <p:nvPr/>
        </p:nvSpPr>
        <p:spPr>
          <a:xfrm>
            <a:off x="342000" y="1340768"/>
            <a:ext cx="8424000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180000" algn="l"/>
                <a:tab pos="360000" algn="l"/>
                <a:tab pos="540000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18097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% who would buy each item if given RMB 5,000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55598BA-890D-4903-9DC0-8D6C0F986CEF}"/>
              </a:ext>
            </a:extLst>
          </p:cNvPr>
          <p:cNvSpPr txBox="1">
            <a:spLocks/>
          </p:cNvSpPr>
          <p:nvPr/>
        </p:nvSpPr>
        <p:spPr>
          <a:xfrm>
            <a:off x="390183" y="5563988"/>
            <a:ext cx="8429625" cy="5376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180000" algn="l"/>
                <a:tab pos="360000" algn="l"/>
                <a:tab pos="540000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18097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Kantar TNS; World Gold Council </a:t>
            </a:r>
            <a:br>
              <a:rPr lang="en-US" sz="1200" dirty="0"/>
            </a:br>
            <a:r>
              <a:rPr lang="en-US" sz="1200" dirty="0"/>
              <a:t>Base: All younger Millennials (18-25yo) (397)/ Older Millennials (26-33yo) (455)/ Older (34yo+)(1150)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8E27C9A-3DAA-46C9-B763-D7D8EE723BFA}"/>
              </a:ext>
            </a:extLst>
          </p:cNvPr>
          <p:cNvSpPr txBox="1">
            <a:spLocks/>
          </p:cNvSpPr>
          <p:nvPr/>
        </p:nvSpPr>
        <p:spPr>
          <a:xfrm>
            <a:off x="8239219" y="6490421"/>
            <a:ext cx="975240" cy="1384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31</a:t>
            </a:fld>
            <a:endParaRPr lang="en-GB" sz="900" dirty="0">
              <a:latin typeface="+mj-lt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62FBA53-7B79-4012-A4AE-CD7BAF8856B5}"/>
              </a:ext>
            </a:extLst>
          </p:cNvPr>
          <p:cNvSpPr txBox="1">
            <a:spLocks/>
          </p:cNvSpPr>
          <p:nvPr/>
        </p:nvSpPr>
        <p:spPr>
          <a:xfrm>
            <a:off x="171931" y="6464093"/>
            <a:ext cx="8100432" cy="871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2194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CF4E-B2D7-4755-8588-4CFCA3A3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Decline in mine production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934AE-FF90-4E79-8FE1-713E3B983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2778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478E02-4C58-4314-9AAD-A0B3E6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Gold mine production will marginally decline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C0AFA54-56D8-4C08-BF86-83664A479D5A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33</a:t>
            </a:fld>
            <a:endParaRPr lang="en-GB" sz="9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BD6EF-A614-4E50-A01A-AA64D15E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8" y="922155"/>
            <a:ext cx="8244408" cy="521529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160222E-8892-4576-919E-3B9182FAACDB}"/>
              </a:ext>
            </a:extLst>
          </p:cNvPr>
          <p:cNvSpPr txBox="1">
            <a:spLocks/>
          </p:cNvSpPr>
          <p:nvPr/>
        </p:nvSpPr>
        <p:spPr>
          <a:xfrm>
            <a:off x="133460" y="6379200"/>
            <a:ext cx="8100432" cy="7040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j-lt"/>
              </a:rPr>
              <a:t>World Gold Council  |  Gold markets in next five years : Opportunities and Challenges |  August 2018</a:t>
            </a:r>
          </a:p>
        </p:txBody>
      </p:sp>
    </p:spTree>
    <p:extLst>
      <p:ext uri="{BB962C8B-B14F-4D97-AF65-F5344CB8AC3E}">
        <p14:creationId xmlns:p14="http://schemas.microsoft.com/office/powerpoint/2010/main" val="30017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67BA67-C28A-4D5D-9304-FD59BB2A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Gold production will marginally decline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0EAE17C-F5D1-40DB-9F51-82CF620EC4D1}"/>
              </a:ext>
            </a:extLst>
          </p:cNvPr>
          <p:cNvSpPr txBox="1">
            <a:spLocks/>
          </p:cNvSpPr>
          <p:nvPr/>
        </p:nvSpPr>
        <p:spPr>
          <a:xfrm>
            <a:off x="342000" y="1071000"/>
            <a:ext cx="8424000" cy="47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tabLst>
                <a:tab pos="180000" algn="l"/>
                <a:tab pos="360000" algn="l"/>
                <a:tab pos="540000" algn="l"/>
              </a:tabLs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-180975" algn="l" defTabSz="914400" rtl="0" eaLnBrk="1" latinLnBrk="0" hangingPunct="1">
              <a:spcBef>
                <a:spcPts val="800"/>
              </a:spcBef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18097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Discoveries have been scant;  permitting times long and extended</a:t>
            </a:r>
          </a:p>
          <a:p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Capital costs for next generation of large, low grade open cast mines beyond readily fundable levels</a:t>
            </a:r>
          </a:p>
          <a:p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1" dirty="0"/>
              <a:t>Environmental, social and governance (ESG) requirements are becoming more challenging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1" dirty="0"/>
              <a:t>Operating costs have risen and political risk has increased in many prospective regions</a:t>
            </a: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/>
          </a:p>
          <a:p>
            <a:endParaRPr lang="en-GB" sz="1800" b="1" dirty="0"/>
          </a:p>
          <a:p>
            <a:endParaRPr lang="en-GB" sz="1800" b="1" dirty="0"/>
          </a:p>
          <a:p>
            <a:endParaRPr lang="en-GB" sz="1800" b="1" dirty="0"/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53A730A-EA42-4037-B18E-85DDB86782FD}"/>
              </a:ext>
            </a:extLst>
          </p:cNvPr>
          <p:cNvSpPr txBox="1">
            <a:spLocks/>
          </p:cNvSpPr>
          <p:nvPr/>
        </p:nvSpPr>
        <p:spPr>
          <a:xfrm>
            <a:off x="8332852" y="6379200"/>
            <a:ext cx="687208" cy="403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5F8-767B-4E5B-A811-8393A81E3C26}" type="slidenum">
              <a:rPr lang="en-GB" sz="900" smtClean="0">
                <a:latin typeface="+mj-lt"/>
              </a:rPr>
              <a:pPr/>
              <a:t>34</a:t>
            </a:fld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6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906-83F8-49D0-8D20-D31291E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0CA20-AA18-43B6-8A94-DAF740BA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35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3213A-394F-496E-AE88-009059C40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398321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 next 5 years ….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36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000" y="882553"/>
            <a:ext cx="8424000" cy="509289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People across the globe along with China and India will be richer…</a:t>
            </a:r>
          </a:p>
          <a:p>
            <a:pPr marL="521925" lvl="1" indent="-342900">
              <a:buFont typeface="+mj-lt"/>
              <a:buAutoNum type="arabicPeriod"/>
            </a:pPr>
            <a:endParaRPr lang="en-GB" sz="14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…but their tastes will have changed. 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New markets will have opened up…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…but technology may have changed the entire gold </a:t>
            </a:r>
            <a:r>
              <a:rPr lang="en-GB" sz="1800" b="1" dirty="0" err="1"/>
              <a:t>marekt</a:t>
            </a: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Fundamental factors for gold demand will generally be supportive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1800" b="1" dirty="0"/>
              <a:t>Demand support from China and India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1800" b="1" dirty="0"/>
              <a:t>Supply constrained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GB" sz="1800" b="1" dirty="0"/>
              <a:t>Central Bank purchases</a:t>
            </a:r>
          </a:p>
          <a:p>
            <a:pPr marL="360000" lvl="4" indent="0">
              <a:buNone/>
            </a:pPr>
            <a:endParaRPr lang="en-GB" sz="1800" b="1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But taxes and regulations will also play key role for global gold markets</a:t>
            </a:r>
          </a:p>
          <a:p>
            <a:endParaRPr lang="en-GB" sz="1800" b="1" dirty="0"/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E5A8170-F67E-4111-888F-E475A1BFF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116593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 with 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B0408-F304-4557-85C8-C995A138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88249"/>
            <a:ext cx="361120" cy="3159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93E11-FEBE-459C-A552-68959864D875}"/>
              </a:ext>
            </a:extLst>
          </p:cNvPr>
          <p:cNvSpPr txBox="1"/>
          <p:nvPr/>
        </p:nvSpPr>
        <p:spPr>
          <a:xfrm>
            <a:off x="612640" y="3615407"/>
            <a:ext cx="676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39161"/>
                </a:solidFill>
              </a:rPr>
              <a:t>@JReade_WGC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79551-0413-43DB-8753-F1EE99F687C1}"/>
              </a:ext>
            </a:extLst>
          </p:cNvPr>
          <p:cNvSpPr txBox="1"/>
          <p:nvPr/>
        </p:nvSpPr>
        <p:spPr>
          <a:xfrm>
            <a:off x="3420952" y="3615407"/>
            <a:ext cx="676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39161"/>
                </a:solidFill>
              </a:rPr>
              <a:t>@</a:t>
            </a:r>
            <a:r>
              <a:rPr lang="en-GB" sz="2400" dirty="0" err="1">
                <a:solidFill>
                  <a:srgbClr val="A39161"/>
                </a:solidFill>
              </a:rPr>
              <a:t>AHewitt_WGC</a:t>
            </a:r>
            <a:endParaRPr lang="en-GB" sz="2400" dirty="0">
              <a:solidFill>
                <a:srgbClr val="A3916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E27AD-CA1F-4E8F-A8C2-43D95B484A6B}"/>
              </a:ext>
            </a:extLst>
          </p:cNvPr>
          <p:cNvSpPr txBox="1"/>
          <p:nvPr/>
        </p:nvSpPr>
        <p:spPr>
          <a:xfrm>
            <a:off x="6445288" y="3615407"/>
            <a:ext cx="676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39161"/>
                </a:solidFill>
              </a:rPr>
              <a:t>@</a:t>
            </a:r>
            <a:r>
              <a:rPr lang="en-GB" sz="2400" dirty="0" err="1">
                <a:solidFill>
                  <a:srgbClr val="A39161"/>
                </a:solidFill>
              </a:rPr>
              <a:t>goldcouncil</a:t>
            </a:r>
            <a:endParaRPr lang="en-GB" sz="2400" dirty="0">
              <a:solidFill>
                <a:srgbClr val="A3916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FF74C-27CF-4572-B917-9D1DD36DDF40}"/>
              </a:ext>
            </a:extLst>
          </p:cNvPr>
          <p:cNvSpPr txBox="1"/>
          <p:nvPr/>
        </p:nvSpPr>
        <p:spPr>
          <a:xfrm>
            <a:off x="3203652" y="4797152"/>
            <a:ext cx="273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A39161"/>
                </a:solidFill>
              </a:rPr>
              <a:t>www.gold.org</a:t>
            </a:r>
          </a:p>
        </p:txBody>
      </p:sp>
      <p:pic>
        <p:nvPicPr>
          <p:cNvPr id="1028" name="Picture 4" descr="John Reade">
            <a:extLst>
              <a:ext uri="{FF2B5EF4-FFF2-40B4-BE49-F238E27FC236}">
                <a16:creationId xmlns:a16="http://schemas.microsoft.com/office/drawing/2014/main" id="{8B54933B-EE13-4A81-9E70-9EFAA318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26" y="1227635"/>
            <a:ext cx="2214307" cy="221430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orld Gold Council">
            <a:extLst>
              <a:ext uri="{FF2B5EF4-FFF2-40B4-BE49-F238E27FC236}">
                <a16:creationId xmlns:a16="http://schemas.microsoft.com/office/drawing/2014/main" id="{2F7F1800-DE96-4FFB-AE4C-0E9F153A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98" y="1233679"/>
            <a:ext cx="2214307" cy="221430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listair Hewitt">
            <a:extLst>
              <a:ext uri="{FF2B5EF4-FFF2-40B4-BE49-F238E27FC236}">
                <a16:creationId xmlns:a16="http://schemas.microsoft.com/office/drawing/2014/main" id="{C0F703EA-30CF-4DAE-9877-AD491C2C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12" y="1227635"/>
            <a:ext cx="2214307" cy="221430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D86414C-55F2-4A86-A4D3-A3DA0B0FB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4949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Income in China and India will rise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9092C-15AC-4E9D-A065-2A593A6F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980728"/>
            <a:ext cx="8262448" cy="543131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053B187-0A7B-4F27-A297-1BDF25630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21208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 demand has increased over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61336-C0F8-4FB5-AE72-B89FED84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0" y="908720"/>
            <a:ext cx="8442000" cy="5503322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1C9A68-58EA-4CB9-A53A-5AAA2C0A4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45250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Income growth drives consumer gold demand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b="1" dirty="0"/>
              <a:t>Economies will grow, especially in emerging markets</a:t>
            </a:r>
          </a:p>
          <a:p>
            <a:endParaRPr lang="en-GB" sz="1800" b="1" dirty="0"/>
          </a:p>
          <a:p>
            <a:r>
              <a:rPr lang="en-GB" sz="1800" b="1" dirty="0"/>
              <a:t>GDP per capita will continue to rise</a:t>
            </a:r>
          </a:p>
          <a:p>
            <a:endParaRPr lang="en-GB" sz="1800" b="1" dirty="0"/>
          </a:p>
          <a:p>
            <a:r>
              <a:rPr lang="en-GB" sz="1800" b="1" dirty="0"/>
              <a:t>Middle Class proportion will rise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b="1" dirty="0"/>
              <a:t>Increased wealth and increased middle class will drive gold demand</a:t>
            </a:r>
          </a:p>
          <a:p>
            <a:endParaRPr lang="en-GB" sz="1800" b="1" dirty="0"/>
          </a:p>
          <a:p>
            <a:endParaRPr lang="en-GB" sz="1800" b="1" dirty="0"/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  <a:p>
            <a:endParaRPr lang="en-GB" sz="1400" b="1" dirty="0">
              <a:solidFill>
                <a:srgbClr val="A3916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3CA48E4-8BA3-4E23-BA1C-B52C394DB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4909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906-83F8-49D0-8D20-D31291EE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opportunities for new consumers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0CA20-AA18-43B6-8A94-DAF740BA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4A848-B490-45DF-815D-20E792522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273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ETFs made gold more accessible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52E3677-F526-4275-8531-2EDBECAFDE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46" r="11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5EC3521-CBEB-4DEC-BB1D-7D855C01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71794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4F15-EB2D-4955-AE96-5F97BAFC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Shari’ah standard on gold has been 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64332-B44B-4925-AE10-71496466E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F95F8-767B-4E5B-A811-8393A81E3C26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EC4CBF-5FC7-407F-B49A-977423E15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72" y="1410432"/>
            <a:ext cx="4610856" cy="4610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FEB9AD-2463-47E7-8EF1-11553A783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3" y="1410432"/>
            <a:ext cx="1598099" cy="86644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61A42D2-72E0-406E-A5BB-933EC24CD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512" y="6406893"/>
            <a:ext cx="8100432" cy="180000"/>
          </a:xfrm>
        </p:spPr>
        <p:txBody>
          <a:bodyPr/>
          <a:lstStyle/>
          <a:p>
            <a:r>
              <a:rPr lang="en-GB" noProof="0" dirty="0"/>
              <a:t>World Gold Council  |  G</a:t>
            </a:r>
            <a:r>
              <a:rPr lang="en-GB" dirty="0"/>
              <a:t>old markets in next five years : Opportunities and Challenges</a:t>
            </a:r>
            <a:r>
              <a:rPr lang="en-GB" noProof="0" dirty="0"/>
              <a:t> |  </a:t>
            </a:r>
            <a:r>
              <a:rPr lang="en-GB" dirty="0"/>
              <a:t>August </a:t>
            </a:r>
            <a:r>
              <a:rPr lang="en-GB" noProof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70615980"/>
      </p:ext>
    </p:extLst>
  </p:cSld>
  <p:clrMapOvr>
    <a:masterClrMapping/>
  </p:clrMapOvr>
</p:sld>
</file>

<file path=ppt/theme/theme1.xml><?xml version="1.0" encoding="utf-8"?>
<a:theme xmlns:a="http://schemas.openxmlformats.org/drawingml/2006/main" name="WGC-Presentation_4-3-White">
  <a:themeElements>
    <a:clrScheme name="WGC - Mixed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A3271"/>
      </a:accent1>
      <a:accent2>
        <a:srgbClr val="00B050"/>
      </a:accent2>
      <a:accent3>
        <a:srgbClr val="BA1126"/>
      </a:accent3>
      <a:accent4>
        <a:srgbClr val="237A3C"/>
      </a:accent4>
      <a:accent5>
        <a:srgbClr val="D67A7D"/>
      </a:accent5>
      <a:accent6>
        <a:srgbClr val="0070C0"/>
      </a:accent6>
      <a:hlink>
        <a:srgbClr val="A39161"/>
      </a:hlink>
      <a:folHlink>
        <a:srgbClr val="7A3271"/>
      </a:folHlink>
    </a:clrScheme>
    <a:fontScheme name="WG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 slides">
  <a:themeElements>
    <a:clrScheme name="WGC - Mixed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A3271"/>
      </a:accent1>
      <a:accent2>
        <a:srgbClr val="00B050"/>
      </a:accent2>
      <a:accent3>
        <a:srgbClr val="BA1126"/>
      </a:accent3>
      <a:accent4>
        <a:srgbClr val="237A3C"/>
      </a:accent4>
      <a:accent5>
        <a:srgbClr val="D67A7D"/>
      </a:accent5>
      <a:accent6>
        <a:srgbClr val="0070C0"/>
      </a:accent6>
      <a:hlink>
        <a:srgbClr val="A39161"/>
      </a:hlink>
      <a:folHlink>
        <a:srgbClr val="7A3271"/>
      </a:folHlink>
    </a:clrScheme>
    <a:fontScheme name="WG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ble slides">
  <a:themeElements>
    <a:clrScheme name="WGC_Table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000000"/>
      </a:hlink>
      <a:folHlink>
        <a:srgbClr val="FFFFFF"/>
      </a:folHlink>
    </a:clrScheme>
    <a:fontScheme name="WG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art slides">
  <a:themeElements>
    <a:clrScheme name="WGC - Mixed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A3271"/>
      </a:accent1>
      <a:accent2>
        <a:srgbClr val="00B050"/>
      </a:accent2>
      <a:accent3>
        <a:srgbClr val="BA1126"/>
      </a:accent3>
      <a:accent4>
        <a:srgbClr val="237A3C"/>
      </a:accent4>
      <a:accent5>
        <a:srgbClr val="D67A7D"/>
      </a:accent5>
      <a:accent6>
        <a:srgbClr val="0070C0"/>
      </a:accent6>
      <a:hlink>
        <a:srgbClr val="A39161"/>
      </a:hlink>
      <a:folHlink>
        <a:srgbClr val="7A3271"/>
      </a:folHlink>
    </a:clrScheme>
    <a:fontScheme name="WG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3749</TotalTime>
  <Words>1224</Words>
  <Application>Microsoft Office PowerPoint</Application>
  <PresentationFormat>On-screen Show (4:3)</PresentationFormat>
  <Paragraphs>204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Courier New</vt:lpstr>
      <vt:lpstr>Rockwell</vt:lpstr>
      <vt:lpstr>Wingdings</vt:lpstr>
      <vt:lpstr>WGC-Presentation_4-3-White</vt:lpstr>
      <vt:lpstr>Image slides</vt:lpstr>
      <vt:lpstr>Table slides</vt:lpstr>
      <vt:lpstr>Chart slides</vt:lpstr>
      <vt:lpstr>Gold Markets in next five years: Opportunities and Challenges  </vt:lpstr>
      <vt:lpstr>Opportunities </vt:lpstr>
      <vt:lpstr>The world will get richer</vt:lpstr>
      <vt:lpstr>Income in China and India will rise </vt:lpstr>
      <vt:lpstr>Gold demand has increased over time</vt:lpstr>
      <vt:lpstr>Income growth drives consumer gold demand</vt:lpstr>
      <vt:lpstr>New opportunities for new consumers</vt:lpstr>
      <vt:lpstr>ETFs made gold more accessible</vt:lpstr>
      <vt:lpstr>Shari’ah standard on gold has been set</vt:lpstr>
      <vt:lpstr>Launch of LME Precious</vt:lpstr>
      <vt:lpstr>An Indian gold spot exchange</vt:lpstr>
      <vt:lpstr>New markets could open up and infrastructure for gold market can change</vt:lpstr>
      <vt:lpstr>Technology could disrupt the market </vt:lpstr>
      <vt:lpstr>Gold-fintech is a rapidly developing landscape</vt:lpstr>
      <vt:lpstr>We think of four gold-fintech concepts</vt:lpstr>
      <vt:lpstr>Technology could disrupt the market </vt:lpstr>
      <vt:lpstr>India specific drivers</vt:lpstr>
      <vt:lpstr>Agriculture still vitally important in India</vt:lpstr>
      <vt:lpstr>Rural focus will drive gold demand</vt:lpstr>
      <vt:lpstr>Fundamental markets</vt:lpstr>
      <vt:lpstr>China is now  a 1000t gold market</vt:lpstr>
      <vt:lpstr>Indian demand to recover over the next few years</vt:lpstr>
      <vt:lpstr>US jewellery demand improving</vt:lpstr>
      <vt:lpstr>Technology showing signs of recovery</vt:lpstr>
      <vt:lpstr>Central banks continue to purchase gold</vt:lpstr>
      <vt:lpstr>Challenges </vt:lpstr>
      <vt:lpstr>Tax and regulations  </vt:lpstr>
      <vt:lpstr>Tax and regulations will impact demand </vt:lpstr>
      <vt:lpstr>Millennials propensity to purchase gold   </vt:lpstr>
      <vt:lpstr>Aspiration to purchase gold jewellery lower among Millennials in urban India</vt:lpstr>
      <vt:lpstr>Technology is more appealing than gold for younger Millennials in China</vt:lpstr>
      <vt:lpstr>Decline in mine production  </vt:lpstr>
      <vt:lpstr>Gold mine production will marginally decline</vt:lpstr>
      <vt:lpstr>Gold production will marginally decline </vt:lpstr>
      <vt:lpstr>Summary</vt:lpstr>
      <vt:lpstr>In  next 5 years …. 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 market in the next 5-10 years and implications for Asia Pacific countries</dc:title>
  <dc:creator>Alistair Hewitt</dc:creator>
  <cp:lastModifiedBy>FBSPL HP</cp:lastModifiedBy>
  <cp:revision>202</cp:revision>
  <cp:lastPrinted>2018-05-29T12:49:34Z</cp:lastPrinted>
  <dcterms:created xsi:type="dcterms:W3CDTF">2018-05-16T15:23:38Z</dcterms:created>
  <dcterms:modified xsi:type="dcterms:W3CDTF">2018-08-01T05:26:15Z</dcterms:modified>
</cp:coreProperties>
</file>