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psd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9" r:id="rId5"/>
    <p:sldId id="258" r:id="rId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8711" autoAdjust="0"/>
    <p:restoredTop sz="90772"/>
  </p:normalViewPr>
  <p:slideViewPr>
    <p:cSldViewPr snapToGrid="0">
      <p:cViewPr varScale="1">
        <p:scale>
          <a:sx n="90" d="100"/>
          <a:sy n="90" d="100"/>
        </p:scale>
        <p:origin x="11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5D271-A559-49A9-B13D-D0304740AAE7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9A907-1F06-48AB-B104-BB12F27DA0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0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N"/>
              <a:t>07-03-2017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101C3-E2A1-4721-A103-B6B2B760D9FD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809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B0BC-49BE-4A83-A626-E25DEE93A209}" type="datetime1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CF3-5BF8-4CC4-B9AD-80D9A986F7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084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8CD4-A3C3-413A-B37C-BBA99188FB23}" type="datetime1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CF3-5BF8-4CC4-B9AD-80D9A986F7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465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E2F7-1394-49CC-9365-258E0F659955}" type="datetime1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CF3-5BF8-4CC4-B9AD-80D9A986F7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3940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AE8-CB13-4EDD-AE19-E393484CE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3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7DEC376-063B-4238-B3A6-CB7589F02D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1DA-B5B0-431A-B8ED-FE53F232FC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6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3FB0-83E3-4B13-950E-38FC3D163D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1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7D1CA15-B276-4AF6-9C4F-26251E91F9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9E25-980F-4C43-986C-1AFFC4CAD0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93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7042B54-928D-449A-8F5A-524BF11AB9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9A6D-A407-4892-80A0-E0F3BD8AAE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0750940-97FF-4D25-BFDC-15FBC97DE1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2534-AC79-4759-AFBC-D518CED9DE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6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3B4E-D9B7-47F7-9DCF-776FD5D456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5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422-4D96-4813-A376-2276279FC5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2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66016" cy="1325563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95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42F-4BB1-4573-A3A4-F373AF5838C1}" type="datetime1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CF3-5BF8-4CC4-B9AD-80D9A986F785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16" y="365125"/>
            <a:ext cx="3021084" cy="62632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100763"/>
            <a:ext cx="12192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376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105A-38C0-46F7-883C-2663EE9167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5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C5A-DB30-4D21-896D-2BC113775C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3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FDAF-55D7-41D1-A093-44D6663895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1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147034" y="2571904"/>
            <a:ext cx="10460364" cy="1516825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1" cap="all" baseline="0">
                <a:solidFill>
                  <a:schemeClr val="tx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="1" cap="all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cap="all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cap="all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cap="all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cap="all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cap="all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cap="all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cap="all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PRESENTATION TO SECRETARY, DEPARTMENT OF ECONOMIC AFFAIRS, MINISTRY OF FINANCE, GOVERNMENT OF INDIA</a:t>
            </a:r>
          </a:p>
          <a:p>
            <a:pPr lvl="1"/>
            <a:r>
              <a:rPr lang="en-GB" dirty="0"/>
              <a:t>Subtitle</a:t>
            </a:r>
          </a:p>
        </p:txBody>
      </p:sp>
      <p:sp>
        <p:nvSpPr>
          <p:cNvPr id="4" name="Presenter"/>
          <p:cNvSpPr>
            <a:spLocks noGrp="1"/>
          </p:cNvSpPr>
          <p:nvPr>
            <p:ph type="body" sz="quarter" idx="13" hasCustomPrompt="1"/>
          </p:nvPr>
        </p:nvSpPr>
        <p:spPr>
          <a:xfrm>
            <a:off x="1147033" y="4873379"/>
            <a:ext cx="6313715" cy="997196"/>
          </a:xfrm>
        </p:spPr>
        <p:txBody>
          <a:bodyPr lIns="0" tIns="0" rIns="0" bIns="0" anchor="b">
            <a:spAutoFit/>
          </a:bodyPr>
          <a:lstStyle>
            <a:lvl1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solidFill>
                  <a:srgbClr val="FFFFFF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solidFill>
                  <a:srgbClr val="FFFFFF"/>
                </a:solidFill>
                <a:latin typeface="+mj-lt"/>
                <a:ea typeface="+mj-ea"/>
                <a:sym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solidFill>
                  <a:srgbClr val="FFFFFF"/>
                </a:solidFill>
                <a:latin typeface="+mj-lt"/>
                <a:ea typeface="+mj-ea"/>
                <a:sym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solidFill>
                  <a:srgbClr val="FFFFFF"/>
                </a:solidFill>
                <a:latin typeface="+mj-lt"/>
                <a:ea typeface="+mj-ea"/>
                <a:sym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solidFill>
                  <a:srgbClr val="FFFFFF"/>
                </a:solidFill>
                <a:latin typeface="+mj-lt"/>
                <a:ea typeface="+mj-ea"/>
                <a:sym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solidFill>
                  <a:srgbClr val="FFFFFF"/>
                </a:solidFill>
                <a:latin typeface="+mj-lt"/>
                <a:ea typeface="+mj-ea"/>
                <a:sym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solidFill>
                  <a:srgbClr val="FFFFFF"/>
                </a:solidFill>
                <a:latin typeface="+mj-lt"/>
                <a:ea typeface="+mj-ea"/>
                <a:sym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solidFill>
                  <a:srgbClr val="FFFFFF"/>
                </a:solidFill>
                <a:latin typeface="+mj-lt"/>
                <a:ea typeface="+mj-ea"/>
                <a:sym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solidFill>
                  <a:srgbClr val="FFFFFF"/>
                </a:solidFill>
                <a:latin typeface="+mj-lt"/>
                <a:ea typeface="+mj-ea"/>
                <a:sym typeface="+mn-lt"/>
              </a:defRPr>
            </a:lvl9pPr>
          </a:lstStyle>
          <a:p>
            <a:pPr lvl="0"/>
            <a:r>
              <a:rPr lang="en-GB"/>
              <a:t>Presenter (optional)</a:t>
            </a:r>
            <a:br>
              <a:rPr lang="en-GB"/>
            </a:br>
            <a:r>
              <a:rPr lang="en-GB"/>
              <a:t>Presenter Title (optional)</a:t>
            </a:r>
            <a:br>
              <a:rPr lang="en-GB"/>
            </a:br>
            <a:br>
              <a:rPr lang="en-GB"/>
            </a:br>
            <a:r>
              <a:rPr lang="en-GB"/>
              <a:t>Location (optional)</a:t>
            </a:r>
            <a:endParaRPr lang="en-GB" dirty="0"/>
          </a:p>
        </p:txBody>
      </p:sp>
      <p:sp>
        <p:nvSpPr>
          <p:cNvPr id="3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63501" y="6064961"/>
            <a:ext cx="6313715" cy="24929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cap="all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cap="all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cap="all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cap="all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cap="all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800" cap="all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800" cap="all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800" cap="all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800" cap="all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9pPr>
          </a:lstStyle>
          <a:p>
            <a:pPr lvl="0"/>
            <a:r>
              <a:rPr lang="en-GB" dirty="0"/>
              <a:t>MAY 10, 2018</a:t>
            </a:r>
          </a:p>
        </p:txBody>
      </p:sp>
      <p:sp>
        <p:nvSpPr>
          <p:cNvPr id="23" name="Client Logo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412239" y="477839"/>
            <a:ext cx="3314324" cy="1338605"/>
          </a:xfrm>
          <a:ln>
            <a:noFill/>
          </a:ln>
        </p:spPr>
        <p:txBody>
          <a:bodyPr lIns="0" tIns="0" rIns="0" bIns="0" anchor="ctr" anchorCtr="0"/>
          <a:lstStyle>
            <a:lvl1pPr mar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CLIENT LOGO PLACEHOLDER</a:t>
            </a:r>
            <a:br>
              <a:rPr lang="en-GB" dirty="0"/>
            </a:br>
            <a:r>
              <a:rPr lang="en-GB" dirty="0"/>
              <a:t>Delete box if no client logo is used</a:t>
            </a:r>
          </a:p>
        </p:txBody>
      </p:sp>
      <p:sp>
        <p:nvSpPr>
          <p:cNvPr id="13" name="DTP_Attribute"/>
          <p:cNvSpPr txBox="1"/>
          <p:nvPr userDrawn="1"/>
        </p:nvSpPr>
        <p:spPr>
          <a:xfrm>
            <a:off x="1147034" y="6437994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endParaRPr lang="en-GB" sz="1000" b="1" cap="all" dirty="0">
              <a:solidFill>
                <a:srgbClr val="9BBB5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F09744-2B4B-45C2-AFCB-BBE18508D4B3}"/>
              </a:ext>
            </a:extLst>
          </p:cNvPr>
          <p:cNvSpPr/>
          <p:nvPr userDrawn="1"/>
        </p:nvSpPr>
        <p:spPr>
          <a:xfrm>
            <a:off x="4406836" y="6529529"/>
            <a:ext cx="3378331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r>
              <a:rPr lang="en-GB" sz="1000" b="1" kern="0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63906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6000" y="277200"/>
            <a:ext cx="11256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4400" y="6406893"/>
            <a:ext cx="422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00" y="6410861"/>
            <a:ext cx="10800576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0000" y="1314000"/>
            <a:ext cx="11232000" cy="4716000"/>
          </a:xfrm>
        </p:spPr>
        <p:txBody>
          <a:bodyPr/>
          <a:lstStyle>
            <a:lvl1pPr>
              <a:tabLst>
                <a:tab pos="180000" algn="l"/>
                <a:tab pos="360000" algn="l"/>
                <a:tab pos="540000" algn="l"/>
              </a:tabLst>
              <a:defRPr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810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E56-A7FC-4E8F-BC24-20581912032E}" type="datetime1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CF3-5BF8-4CC4-B9AD-80D9A986F7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96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B48-1D96-48B1-823D-2A482B4E3863}" type="datetime1">
              <a:rPr lang="en-IN" smtClean="0"/>
              <a:t>08-03-2021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CF3-5BF8-4CC4-B9AD-80D9A986F7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772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A5FB-E82E-46BC-A2D4-507CDE2F7AB9}" type="datetime1">
              <a:rPr lang="en-IN" smtClean="0"/>
              <a:t>08-03-2021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CF3-5BF8-4CC4-B9AD-80D9A986F7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023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01EF-D0C5-49B1-9843-7062A8471A83}" type="datetime1">
              <a:rPr lang="en-IN" smtClean="0"/>
              <a:t>08-03-2021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CF3-5BF8-4CC4-B9AD-80D9A986F7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453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03B29-59EA-4719-8EBF-AFB27161DA47}" type="datetime1">
              <a:rPr lang="en-IN" smtClean="0"/>
              <a:t>08-03-2021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CF3-5BF8-4CC4-B9AD-80D9A986F7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22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8031-8C6A-4ECD-A633-4DF6540067D2}" type="datetime1">
              <a:rPr lang="en-IN" smtClean="0"/>
              <a:t>08-03-2021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CF3-5BF8-4CC4-B9AD-80D9A986F7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91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E090-0D8A-4F37-A873-2AD1BCB7F58B}" type="datetime1">
              <a:rPr lang="en-IN" smtClean="0"/>
              <a:t>08-03-2021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4CF3-5BF8-4CC4-B9AD-80D9A986F7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94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94116-33A8-42F3-80E7-47AC674ED721}" type="datetime1">
              <a:rPr lang="en-IN" smtClean="0"/>
              <a:t>08-03-2021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4CF3-5BF8-4CC4-B9AD-80D9A986F7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71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85EB6A-1086-4D32-B8FA-1B407F6523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51" imgH="450" progId="TCLayout.ActiveDocument.1">
                  <p:embed/>
                </p:oleObj>
              </mc:Choice>
              <mc:Fallback>
                <p:oleObj name="think-cell Slide" r:id="rId16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DCBD-9749-4274-ADB2-B635F5D0E4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sd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18A7F9D-5104-450D-BA8E-24BCA508CBA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03413" y="2867866"/>
            <a:ext cx="7772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2DB0094-DF3B-43AA-87D1-EE5933ED92F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89213" y="4084491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en-I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Arvind Sahay, Chairperson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IGPC@IIMA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August 2018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59030CD2-D409-4A40-BFE2-A03CCF8A37F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84815" y="5728772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666" y="252206"/>
            <a:ext cx="2341981" cy="22848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0041" y="3157118"/>
            <a:ext cx="6991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"Mapping Gold Policy- Present to Future"</a:t>
            </a:r>
            <a:endParaRPr lang="en-IN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3" y="5398941"/>
            <a:ext cx="2955138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51800"/>
            <a:ext cx="7886700" cy="53875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GOLD POLICY FRAMEWORK AND ITS PILLARS</a:t>
            </a:r>
          </a:p>
        </p:txBody>
      </p:sp>
      <p:sp>
        <p:nvSpPr>
          <p:cNvPr id="10" name="Flowchart: Manual Operation 9"/>
          <p:cNvSpPr/>
          <p:nvPr/>
        </p:nvSpPr>
        <p:spPr>
          <a:xfrm rot="10800000">
            <a:off x="3071662" y="5562599"/>
            <a:ext cx="936105" cy="242664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lowchart: Manual Operation 16"/>
          <p:cNvSpPr/>
          <p:nvPr/>
        </p:nvSpPr>
        <p:spPr>
          <a:xfrm>
            <a:off x="3067050" y="2374772"/>
            <a:ext cx="907794" cy="190132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2924175" y="485775"/>
            <a:ext cx="5981700" cy="1771307"/>
          </a:xfrm>
          <a:prstGeom prst="triangle">
            <a:avLst>
              <a:gd name="adj" fmla="val 50199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Flowchart: Manual Operation 21"/>
          <p:cNvSpPr/>
          <p:nvPr/>
        </p:nvSpPr>
        <p:spPr>
          <a:xfrm>
            <a:off x="4276726" y="2374772"/>
            <a:ext cx="898268" cy="202704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lowchart: Manual Operation 22"/>
          <p:cNvSpPr/>
          <p:nvPr/>
        </p:nvSpPr>
        <p:spPr>
          <a:xfrm rot="10800000">
            <a:off x="7896200" y="5562596"/>
            <a:ext cx="986764" cy="242663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lowchart: Manual Operation 23"/>
          <p:cNvSpPr/>
          <p:nvPr/>
        </p:nvSpPr>
        <p:spPr>
          <a:xfrm rot="10800000">
            <a:off x="6629762" y="5557092"/>
            <a:ext cx="982619" cy="242664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lowchart: Manual Operation 24"/>
          <p:cNvSpPr/>
          <p:nvPr/>
        </p:nvSpPr>
        <p:spPr>
          <a:xfrm rot="10800000">
            <a:off x="4223790" y="5553074"/>
            <a:ext cx="1008113" cy="242664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Flowchart: Manual Operation 27"/>
          <p:cNvSpPr/>
          <p:nvPr/>
        </p:nvSpPr>
        <p:spPr>
          <a:xfrm>
            <a:off x="6629763" y="2362200"/>
            <a:ext cx="933086" cy="215276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Flowchart: Manual Operation 28"/>
          <p:cNvSpPr/>
          <p:nvPr/>
        </p:nvSpPr>
        <p:spPr>
          <a:xfrm>
            <a:off x="7855068" y="2362200"/>
            <a:ext cx="977236" cy="215276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Flowchart: Manual Operation 33"/>
          <p:cNvSpPr/>
          <p:nvPr/>
        </p:nvSpPr>
        <p:spPr>
          <a:xfrm rot="10800000">
            <a:off x="5447928" y="5562602"/>
            <a:ext cx="936104" cy="242664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Flowchart: Manual Operation 35"/>
          <p:cNvSpPr/>
          <p:nvPr/>
        </p:nvSpPr>
        <p:spPr>
          <a:xfrm>
            <a:off x="5438774" y="2348880"/>
            <a:ext cx="945257" cy="216024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3800475" y="685800"/>
            <a:ext cx="4251366" cy="1498473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24375" y="1188368"/>
            <a:ext cx="2864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>
                <a:solidFill>
                  <a:prstClr val="black"/>
                </a:solidFill>
              </a:rPr>
              <a:t>Financialisation </a:t>
            </a:r>
          </a:p>
          <a:p>
            <a:pPr algn="ctr"/>
            <a:r>
              <a:rPr lang="en-US" sz="1250" dirty="0">
                <a:solidFill>
                  <a:prstClr val="black"/>
                </a:solidFill>
              </a:rPr>
              <a:t>Gold as an asset class</a:t>
            </a:r>
          </a:p>
          <a:p>
            <a:pPr algn="ctr"/>
            <a:r>
              <a:rPr lang="en-US" sz="1250" dirty="0">
                <a:solidFill>
                  <a:prstClr val="black"/>
                </a:solidFill>
              </a:rPr>
              <a:t>Minimize CAD Issues</a:t>
            </a:r>
          </a:p>
          <a:p>
            <a:pPr algn="ctr"/>
            <a:r>
              <a:rPr lang="en-US" sz="1250" dirty="0">
                <a:solidFill>
                  <a:prstClr val="black"/>
                </a:solidFill>
              </a:rPr>
              <a:t>Value addition to economy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16E2-4A3F-4046-B9C2-9BFDD022B9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7049" y="5886450"/>
            <a:ext cx="58388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rnd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GOLD POLICY LANDSCAPE</a:t>
            </a:r>
          </a:p>
        </p:txBody>
      </p:sp>
      <p:sp>
        <p:nvSpPr>
          <p:cNvPr id="6" name="Can 5"/>
          <p:cNvSpPr/>
          <p:nvPr/>
        </p:nvSpPr>
        <p:spPr>
          <a:xfrm>
            <a:off x="7914374" y="2716810"/>
            <a:ext cx="917930" cy="2708532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5475476" y="2748196"/>
            <a:ext cx="901364" cy="2710718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6629762" y="2716810"/>
            <a:ext cx="933087" cy="2710718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43"/>
          <p:cNvSpPr/>
          <p:nvPr/>
        </p:nvSpPr>
        <p:spPr>
          <a:xfrm>
            <a:off x="3067050" y="2748196"/>
            <a:ext cx="907794" cy="2742105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4276725" y="2748196"/>
            <a:ext cx="898268" cy="2710718"/>
          </a:xfrm>
          <a:prstGeom prst="ca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2208847" y="3884651"/>
            <a:ext cx="257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 Monetisation Scheme and Savings Schemes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3449950" y="3861312"/>
            <a:ext cx="254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Refining, Jewelry Making and Trade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4628197" y="3983384"/>
            <a:ext cx="257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Banking and Bullion Banking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5822467" y="3871662"/>
            <a:ext cx="254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 Good Delivery Standards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7258917" y="3945525"/>
            <a:ext cx="222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 Exchange</a:t>
            </a:r>
          </a:p>
        </p:txBody>
      </p:sp>
      <p:pic>
        <p:nvPicPr>
          <p:cNvPr id="30" name="Picture 29" descr="C:\Users\ADMIN\Desktop\New Identity\IGPC Logo with IIMA-01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22" y="0"/>
            <a:ext cx="2003879" cy="48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64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57" y="43542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SUPPLIES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6171" y="54430"/>
            <a:ext cx="1320800" cy="307777"/>
          </a:xfrm>
          <a:prstGeom prst="rect">
            <a:avLst/>
          </a:prstGeom>
          <a:noFill/>
          <a:ln>
            <a:solidFill>
              <a:schemeClr val="accent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IMPORT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49828" y="587829"/>
            <a:ext cx="314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64343" y="59871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4230" y="772532"/>
            <a:ext cx="830943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Bullion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6513" y="772532"/>
            <a:ext cx="76200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Dore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87915" y="783065"/>
            <a:ext cx="76200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LGD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2941" y="783065"/>
            <a:ext cx="76200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Scrap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7200" y="52941"/>
            <a:ext cx="2133600" cy="307777"/>
          </a:xfrm>
          <a:prstGeom prst="rect">
            <a:avLst/>
          </a:prstGeom>
          <a:noFill/>
          <a:ln>
            <a:solidFill>
              <a:schemeClr val="accent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DOMESTIC GOLD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895772" y="349831"/>
            <a:ext cx="1" cy="24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79028" y="587829"/>
            <a:ext cx="314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94399" y="772179"/>
            <a:ext cx="76200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GMS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458" y="783065"/>
            <a:ext cx="1190172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Collateral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71543" y="783241"/>
            <a:ext cx="76200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Scrap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3999" y="783241"/>
            <a:ext cx="76200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Mine</a:t>
            </a:r>
          </a:p>
        </p:txBody>
      </p:sp>
      <p:sp>
        <p:nvSpPr>
          <p:cNvPr id="41" name="Down Arrow Callout 40"/>
          <p:cNvSpPr/>
          <p:nvPr/>
        </p:nvSpPr>
        <p:spPr>
          <a:xfrm>
            <a:off x="1008743" y="1077687"/>
            <a:ext cx="3871685" cy="250371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Callout 41"/>
          <p:cNvSpPr/>
          <p:nvPr/>
        </p:nvSpPr>
        <p:spPr>
          <a:xfrm>
            <a:off x="5965371" y="1099458"/>
            <a:ext cx="3947887" cy="239485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79712" y="1328058"/>
            <a:ext cx="4013200" cy="246221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ACCREDITED BANKS / NOMINATED AGENCY / REFINER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63771" y="1340235"/>
            <a:ext cx="4288971" cy="2462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MEMBERS OF THE EXCHANGE</a:t>
            </a:r>
          </a:p>
        </p:txBody>
      </p:sp>
      <p:sp>
        <p:nvSpPr>
          <p:cNvPr id="48" name="Can 47"/>
          <p:cNvSpPr/>
          <p:nvPr/>
        </p:nvSpPr>
        <p:spPr>
          <a:xfrm>
            <a:off x="3835400" y="1730829"/>
            <a:ext cx="3164115" cy="918865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394200" y="2055168"/>
            <a:ext cx="20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SPOT EXCHANGE </a:t>
            </a:r>
            <a:r>
              <a:rPr lang="en-US" sz="1000" dirty="0"/>
              <a:t>(ONLY ACCREDITED BARS)</a:t>
            </a:r>
          </a:p>
        </p:txBody>
      </p:sp>
      <p:sp>
        <p:nvSpPr>
          <p:cNvPr id="59" name="Down Arrow 58"/>
          <p:cNvSpPr/>
          <p:nvPr/>
        </p:nvSpPr>
        <p:spPr>
          <a:xfrm>
            <a:off x="5417458" y="2646257"/>
            <a:ext cx="60959" cy="99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427514" y="2755116"/>
            <a:ext cx="72623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" idx="2"/>
          </p:cNvCxnSpPr>
          <p:nvPr/>
        </p:nvCxnSpPr>
        <p:spPr>
          <a:xfrm>
            <a:off x="2866572" y="362206"/>
            <a:ext cx="7257" cy="23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8059" y="2288232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DEMAND</a:t>
            </a:r>
          </a:p>
        </p:txBody>
      </p:sp>
      <p:cxnSp>
        <p:nvCxnSpPr>
          <p:cNvPr id="84" name="Straight Connector 83"/>
          <p:cNvCxnSpPr>
            <a:endCxn id="22" idx="0"/>
          </p:cNvCxnSpPr>
          <p:nvPr/>
        </p:nvCxnSpPr>
        <p:spPr>
          <a:xfrm>
            <a:off x="2427513" y="587476"/>
            <a:ext cx="0" cy="185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23" idx="0"/>
          </p:cNvCxnSpPr>
          <p:nvPr/>
        </p:nvCxnSpPr>
        <p:spPr>
          <a:xfrm>
            <a:off x="3468915" y="587829"/>
            <a:ext cx="0" cy="195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24" idx="0"/>
          </p:cNvCxnSpPr>
          <p:nvPr/>
        </p:nvCxnSpPr>
        <p:spPr>
          <a:xfrm>
            <a:off x="4499429" y="587829"/>
            <a:ext cx="14513" cy="195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37" idx="0"/>
          </p:cNvCxnSpPr>
          <p:nvPr/>
        </p:nvCxnSpPr>
        <p:spPr>
          <a:xfrm>
            <a:off x="6375399" y="598715"/>
            <a:ext cx="0" cy="173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38" idx="0"/>
          </p:cNvCxnSpPr>
          <p:nvPr/>
        </p:nvCxnSpPr>
        <p:spPr>
          <a:xfrm>
            <a:off x="7409544" y="587829"/>
            <a:ext cx="1" cy="195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39" idx="0"/>
          </p:cNvCxnSpPr>
          <p:nvPr/>
        </p:nvCxnSpPr>
        <p:spPr>
          <a:xfrm>
            <a:off x="8552543" y="587829"/>
            <a:ext cx="0" cy="19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40" idx="0"/>
          </p:cNvCxnSpPr>
          <p:nvPr/>
        </p:nvCxnSpPr>
        <p:spPr>
          <a:xfrm>
            <a:off x="9524999" y="587829"/>
            <a:ext cx="0" cy="19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6" idx="2"/>
          </p:cNvCxnSpPr>
          <p:nvPr/>
        </p:nvCxnSpPr>
        <p:spPr>
          <a:xfrm>
            <a:off x="2986312" y="1574278"/>
            <a:ext cx="1908629" cy="254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47" idx="2"/>
          </p:cNvCxnSpPr>
          <p:nvPr/>
        </p:nvCxnSpPr>
        <p:spPr>
          <a:xfrm flipH="1">
            <a:off x="5689600" y="1586456"/>
            <a:ext cx="2318656" cy="242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816099" y="2852057"/>
            <a:ext cx="1251856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AIF/ETF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51200" y="2852057"/>
            <a:ext cx="1741712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BULLION TRADER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08600" y="2852057"/>
            <a:ext cx="76200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BANKS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237514" y="2830285"/>
            <a:ext cx="1172028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JEWELLERS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819569" y="2852057"/>
            <a:ext cx="1193803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INDUSTRIAL</a:t>
            </a:r>
          </a:p>
        </p:txBody>
      </p:sp>
      <p:cxnSp>
        <p:nvCxnSpPr>
          <p:cNvPr id="114" name="Straight Connector 113"/>
          <p:cNvCxnSpPr>
            <a:endCxn id="105" idx="0"/>
          </p:cNvCxnSpPr>
          <p:nvPr/>
        </p:nvCxnSpPr>
        <p:spPr>
          <a:xfrm flipH="1">
            <a:off x="4122056" y="2755115"/>
            <a:ext cx="159659" cy="96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endCxn id="107" idx="0"/>
          </p:cNvCxnSpPr>
          <p:nvPr/>
        </p:nvCxnSpPr>
        <p:spPr>
          <a:xfrm>
            <a:off x="6618515" y="2755115"/>
            <a:ext cx="205013" cy="75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04" idx="0"/>
          </p:cNvCxnSpPr>
          <p:nvPr/>
        </p:nvCxnSpPr>
        <p:spPr>
          <a:xfrm>
            <a:off x="2442027" y="2745433"/>
            <a:ext cx="0" cy="10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endCxn id="106" idx="0"/>
          </p:cNvCxnSpPr>
          <p:nvPr/>
        </p:nvCxnSpPr>
        <p:spPr>
          <a:xfrm>
            <a:off x="5689600" y="2755115"/>
            <a:ext cx="0" cy="96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endCxn id="108" idx="0"/>
          </p:cNvCxnSpPr>
          <p:nvPr/>
        </p:nvCxnSpPr>
        <p:spPr>
          <a:xfrm>
            <a:off x="8286750" y="2755115"/>
            <a:ext cx="129721" cy="96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749802" y="3276600"/>
            <a:ext cx="1549399" cy="26161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DEMAND</a:t>
            </a:r>
          </a:p>
        </p:txBody>
      </p:sp>
      <p:cxnSp>
        <p:nvCxnSpPr>
          <p:cNvPr id="148" name="Straight Arrow Connector 147"/>
          <p:cNvCxnSpPr>
            <a:stCxn id="146" idx="2"/>
          </p:cNvCxnSpPr>
          <p:nvPr/>
        </p:nvCxnSpPr>
        <p:spPr>
          <a:xfrm flipH="1">
            <a:off x="5524501" y="3538210"/>
            <a:ext cx="1" cy="1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4132942" y="3668486"/>
            <a:ext cx="2804887" cy="26161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AIF / MF / ETF / RETAIL INVESTOR</a:t>
            </a:r>
          </a:p>
        </p:txBody>
      </p:sp>
      <p:cxnSp>
        <p:nvCxnSpPr>
          <p:cNvPr id="153" name="Straight Arrow Connector 152"/>
          <p:cNvCxnSpPr>
            <a:stCxn id="149" idx="2"/>
          </p:cNvCxnSpPr>
          <p:nvPr/>
        </p:nvCxnSpPr>
        <p:spPr>
          <a:xfrm flipH="1">
            <a:off x="5535385" y="3930096"/>
            <a:ext cx="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49" idx="2"/>
          </p:cNvCxnSpPr>
          <p:nvPr/>
        </p:nvCxnSpPr>
        <p:spPr>
          <a:xfrm>
            <a:off x="5535385" y="3930097"/>
            <a:ext cx="9072" cy="141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4147455" y="4060548"/>
            <a:ext cx="2804887" cy="26161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BUY PHYSICAL GOLD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3087915" y="4463143"/>
            <a:ext cx="5271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4731656" y="4648875"/>
            <a:ext cx="1861457" cy="26161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CUSTODIAN BANK</a:t>
            </a:r>
          </a:p>
        </p:txBody>
      </p:sp>
      <p:cxnSp>
        <p:nvCxnSpPr>
          <p:cNvPr id="167" name="Straight Connector 166"/>
          <p:cNvCxnSpPr>
            <a:stCxn id="157" idx="2"/>
          </p:cNvCxnSpPr>
          <p:nvPr/>
        </p:nvCxnSpPr>
        <p:spPr>
          <a:xfrm flipH="1">
            <a:off x="5535384" y="4322158"/>
            <a:ext cx="145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57" idx="2"/>
          </p:cNvCxnSpPr>
          <p:nvPr/>
        </p:nvCxnSpPr>
        <p:spPr>
          <a:xfrm>
            <a:off x="5549900" y="4322159"/>
            <a:ext cx="9073" cy="140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Left-Right Arrow 185"/>
          <p:cNvSpPr/>
          <p:nvPr/>
        </p:nvSpPr>
        <p:spPr>
          <a:xfrm>
            <a:off x="3661229" y="4756118"/>
            <a:ext cx="836387" cy="45719"/>
          </a:xfrm>
          <a:prstGeom prst="leftRightArrow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Left-Right Arrow 186"/>
          <p:cNvSpPr/>
          <p:nvPr/>
        </p:nvSpPr>
        <p:spPr>
          <a:xfrm>
            <a:off x="6752771" y="4767209"/>
            <a:ext cx="745671" cy="45719"/>
          </a:xfrm>
          <a:prstGeom prst="leftRightArrow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632247" y="4588681"/>
            <a:ext cx="1498600" cy="4898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046513" y="4529869"/>
            <a:ext cx="1498600" cy="4898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2164441" y="4669530"/>
            <a:ext cx="1262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ALLOCATED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747454" y="4702803"/>
            <a:ext cx="1383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UNALLOCATED</a:t>
            </a:r>
          </a:p>
        </p:txBody>
      </p:sp>
      <p:cxnSp>
        <p:nvCxnSpPr>
          <p:cNvPr id="195" name="Straight Arrow Connector 194"/>
          <p:cNvCxnSpPr>
            <a:endCxn id="191" idx="0"/>
          </p:cNvCxnSpPr>
          <p:nvPr/>
        </p:nvCxnSpPr>
        <p:spPr>
          <a:xfrm flipH="1">
            <a:off x="2795814" y="4463144"/>
            <a:ext cx="292101" cy="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11030857" y="4115693"/>
            <a:ext cx="1117600" cy="430887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LEASED TO JEWELLER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11074401" y="5036437"/>
            <a:ext cx="1074057" cy="430887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SOLD OUTRIGHT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10856687" y="4331136"/>
            <a:ext cx="0" cy="1002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endCxn id="199" idx="1"/>
          </p:cNvCxnSpPr>
          <p:nvPr/>
        </p:nvCxnSpPr>
        <p:spPr>
          <a:xfrm>
            <a:off x="10856687" y="4331136"/>
            <a:ext cx="1741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0856688" y="5334000"/>
            <a:ext cx="217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190" idx="6"/>
          </p:cNvCxnSpPr>
          <p:nvPr/>
        </p:nvCxnSpPr>
        <p:spPr>
          <a:xfrm flipV="1">
            <a:off x="9130847" y="4833609"/>
            <a:ext cx="17258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9245601" y="4619615"/>
            <a:ext cx="140036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LEND TO BANKS </a:t>
            </a:r>
            <a:r>
              <a:rPr lang="en-US" sz="1000" dirty="0" err="1"/>
              <a:t>BANKS</a:t>
            </a:r>
            <a:r>
              <a:rPr lang="en-US" sz="1000" dirty="0"/>
              <a:t> HEDGE (DOMESTIC / OVERSEAS)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4771572" y="5199616"/>
            <a:ext cx="1843315" cy="2616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JEWELLERS</a:t>
            </a:r>
          </a:p>
        </p:txBody>
      </p:sp>
      <p:cxnSp>
        <p:nvCxnSpPr>
          <p:cNvPr id="250" name="Straight Connector 249"/>
          <p:cNvCxnSpPr/>
          <p:nvPr/>
        </p:nvCxnSpPr>
        <p:spPr>
          <a:xfrm>
            <a:off x="830487" y="5562600"/>
            <a:ext cx="7528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92528" y="5747306"/>
            <a:ext cx="1431473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UNALLOCATED GOLD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1582058" y="5736420"/>
            <a:ext cx="1264557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RECYCLED GOLD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2979059" y="5736595"/>
            <a:ext cx="1251856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GML (IMPORTED / GMS) 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4421411" y="5736106"/>
            <a:ext cx="1251856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OUTRIGHT (IMPORTED / GMS)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5787572" y="5736067"/>
            <a:ext cx="1251856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GMS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7206344" y="5736244"/>
            <a:ext cx="214085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BIPATRIATE AGREEMENT WITH BANKS. CUSTOMERS BUYGOLD BACKED PRODUCTS FROM BANKS</a:t>
            </a:r>
          </a:p>
        </p:txBody>
      </p:sp>
      <p:cxnSp>
        <p:nvCxnSpPr>
          <p:cNvPr id="261" name="Straight Connector 260"/>
          <p:cNvCxnSpPr>
            <a:endCxn id="252" idx="0"/>
          </p:cNvCxnSpPr>
          <p:nvPr/>
        </p:nvCxnSpPr>
        <p:spPr>
          <a:xfrm flipH="1">
            <a:off x="808264" y="5562601"/>
            <a:ext cx="22224" cy="184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endCxn id="253" idx="0"/>
          </p:cNvCxnSpPr>
          <p:nvPr/>
        </p:nvCxnSpPr>
        <p:spPr>
          <a:xfrm>
            <a:off x="2164443" y="5562601"/>
            <a:ext cx="49893" cy="173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254" idx="0"/>
          </p:cNvCxnSpPr>
          <p:nvPr/>
        </p:nvCxnSpPr>
        <p:spPr>
          <a:xfrm>
            <a:off x="3604987" y="5562601"/>
            <a:ext cx="0" cy="173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endCxn id="255" idx="0"/>
          </p:cNvCxnSpPr>
          <p:nvPr/>
        </p:nvCxnSpPr>
        <p:spPr>
          <a:xfrm>
            <a:off x="5047339" y="5562600"/>
            <a:ext cx="0" cy="173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>
            <a:stCxn id="256" idx="0"/>
          </p:cNvCxnSpPr>
          <p:nvPr/>
        </p:nvCxnSpPr>
        <p:spPr>
          <a:xfrm flipV="1">
            <a:off x="6413500" y="5562601"/>
            <a:ext cx="0" cy="173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endCxn id="257" idx="0"/>
          </p:cNvCxnSpPr>
          <p:nvPr/>
        </p:nvCxnSpPr>
        <p:spPr>
          <a:xfrm flipH="1">
            <a:off x="8276773" y="5562601"/>
            <a:ext cx="74837" cy="173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urved Connector 280"/>
          <p:cNvCxnSpPr>
            <a:stCxn id="248" idx="3"/>
          </p:cNvCxnSpPr>
          <p:nvPr/>
        </p:nvCxnSpPr>
        <p:spPr>
          <a:xfrm>
            <a:off x="6614887" y="5330421"/>
            <a:ext cx="2712355" cy="1039620"/>
          </a:xfrm>
          <a:prstGeom prst="curvedConnector3">
            <a:avLst>
              <a:gd name="adj1" fmla="val 119565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/>
          <p:cNvSpPr txBox="1"/>
          <p:nvPr/>
        </p:nvSpPr>
        <p:spPr>
          <a:xfrm>
            <a:off x="10066339" y="5747305"/>
            <a:ext cx="1836059" cy="430887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CUSTOMER REDEEMS AS JEWELLERY</a:t>
            </a:r>
          </a:p>
        </p:txBody>
      </p:sp>
      <p:cxnSp>
        <p:nvCxnSpPr>
          <p:cNvPr id="298" name="Straight Arrow Connector 297"/>
          <p:cNvCxnSpPr>
            <a:stCxn id="288" idx="1"/>
          </p:cNvCxnSpPr>
          <p:nvPr/>
        </p:nvCxnSpPr>
        <p:spPr>
          <a:xfrm flipH="1">
            <a:off x="9819598" y="5962749"/>
            <a:ext cx="246741" cy="84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stCxn id="253" idx="2"/>
          </p:cNvCxnSpPr>
          <p:nvPr/>
        </p:nvCxnSpPr>
        <p:spPr>
          <a:xfrm flipH="1">
            <a:off x="2046514" y="6167306"/>
            <a:ext cx="167823" cy="309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>
            <a:stCxn id="254" idx="2"/>
          </p:cNvCxnSpPr>
          <p:nvPr/>
        </p:nvCxnSpPr>
        <p:spPr>
          <a:xfrm>
            <a:off x="3604987" y="6336760"/>
            <a:ext cx="0" cy="140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>
            <a:stCxn id="255" idx="2"/>
          </p:cNvCxnSpPr>
          <p:nvPr/>
        </p:nvCxnSpPr>
        <p:spPr>
          <a:xfrm>
            <a:off x="5047339" y="6336270"/>
            <a:ext cx="0" cy="140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2046514" y="6477000"/>
            <a:ext cx="4394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>
            <a:stCxn id="256" idx="2"/>
          </p:cNvCxnSpPr>
          <p:nvPr/>
        </p:nvCxnSpPr>
        <p:spPr>
          <a:xfrm>
            <a:off x="6413501" y="5997678"/>
            <a:ext cx="27215" cy="479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/>
          <p:cNvSpPr txBox="1"/>
          <p:nvPr/>
        </p:nvSpPr>
        <p:spPr>
          <a:xfrm>
            <a:off x="2219326" y="6584509"/>
            <a:ext cx="4224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sng" dirty="0"/>
              <a:t>SPOT EXCHANGE / BANK/ NA</a:t>
            </a:r>
          </a:p>
        </p:txBody>
      </p:sp>
      <p:cxnSp>
        <p:nvCxnSpPr>
          <p:cNvPr id="327" name="Straight Arrow Connector 326"/>
          <p:cNvCxnSpPr>
            <a:endCxn id="323" idx="0"/>
          </p:cNvCxnSpPr>
          <p:nvPr/>
        </p:nvCxnSpPr>
        <p:spPr>
          <a:xfrm>
            <a:off x="4331381" y="6477000"/>
            <a:ext cx="1" cy="107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8359322" y="4463144"/>
            <a:ext cx="193221" cy="125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>
            <a:stCxn id="248" idx="2"/>
          </p:cNvCxnSpPr>
          <p:nvPr/>
        </p:nvCxnSpPr>
        <p:spPr>
          <a:xfrm>
            <a:off x="5693229" y="5461226"/>
            <a:ext cx="0" cy="10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/>
          <p:cNvSpPr txBox="1"/>
          <p:nvPr/>
        </p:nvSpPr>
        <p:spPr>
          <a:xfrm>
            <a:off x="3962396" y="5316380"/>
            <a:ext cx="1026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</a:t>
            </a:r>
          </a:p>
        </p:txBody>
      </p:sp>
      <p:cxnSp>
        <p:nvCxnSpPr>
          <p:cNvPr id="99" name="Curved Connector 98"/>
          <p:cNvCxnSpPr/>
          <p:nvPr/>
        </p:nvCxnSpPr>
        <p:spPr>
          <a:xfrm rot="16200000" flipH="1">
            <a:off x="6990205" y="2740923"/>
            <a:ext cx="2184375" cy="1426936"/>
          </a:xfrm>
          <a:prstGeom prst="curvedConnector3">
            <a:avLst>
              <a:gd name="adj1" fmla="val 50000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8864598" y="3538210"/>
            <a:ext cx="1320801" cy="600164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REPLENISH FROM EXCHANGE</a:t>
            </a:r>
          </a:p>
        </p:txBody>
      </p:sp>
      <p:pic>
        <p:nvPicPr>
          <p:cNvPr id="110" name="Picture 109" descr="C:\Users\ADMIN\Desktop\New Identity\IGPC Logo with IIMA-01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22" y="0"/>
            <a:ext cx="2003879" cy="48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TextBox 110"/>
          <p:cNvSpPr txBox="1"/>
          <p:nvPr/>
        </p:nvSpPr>
        <p:spPr>
          <a:xfrm>
            <a:off x="2088696" y="5036436"/>
            <a:ext cx="1162505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sz="900" dirty="0"/>
              <a:t>Storage cost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588930" y="5066882"/>
            <a:ext cx="1585233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sz="900" dirty="0"/>
              <a:t>No storage cost</a:t>
            </a:r>
          </a:p>
        </p:txBody>
      </p:sp>
      <p:cxnSp>
        <p:nvCxnSpPr>
          <p:cNvPr id="113" name="Straight Connector 112"/>
          <p:cNvCxnSpPr>
            <a:endCxn id="115" idx="0"/>
          </p:cNvCxnSpPr>
          <p:nvPr/>
        </p:nvCxnSpPr>
        <p:spPr>
          <a:xfrm>
            <a:off x="9689875" y="2755116"/>
            <a:ext cx="84680" cy="100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9177653" y="2855719"/>
            <a:ext cx="1193803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US" dirty="0"/>
              <a:t>EXPORTERS (Duty free)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856687" y="2569729"/>
            <a:ext cx="0" cy="1002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0371457" y="3067064"/>
            <a:ext cx="4852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1052628" y="2362201"/>
            <a:ext cx="1117600" cy="430887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REFINED BARS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096171" y="3450427"/>
            <a:ext cx="1095829" cy="261610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JEWELLERY</a:t>
            </a:r>
          </a:p>
        </p:txBody>
      </p:sp>
      <p:cxnSp>
        <p:nvCxnSpPr>
          <p:cNvPr id="126" name="Straight Connector 125"/>
          <p:cNvCxnSpPr/>
          <p:nvPr/>
        </p:nvCxnSpPr>
        <p:spPr>
          <a:xfrm>
            <a:off x="10847439" y="2578368"/>
            <a:ext cx="1741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0847440" y="3581232"/>
            <a:ext cx="217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0972800" y="2971800"/>
            <a:ext cx="1250283" cy="261610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MEDALLIONS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7039429" y="2374046"/>
            <a:ext cx="329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2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34462" y="5068390"/>
            <a:ext cx="42621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E3067"/>
                </a:solidFill>
                <a:latin typeface="Fontin Sans Rg" pitchFamily="50" charset="0"/>
              </a:rPr>
              <a:t>India Gold Policy Centre</a:t>
            </a:r>
          </a:p>
          <a:p>
            <a:r>
              <a:rPr lang="en-US" sz="1100" dirty="0">
                <a:solidFill>
                  <a:srgbClr val="1E3067"/>
                </a:solidFill>
                <a:latin typeface="Fontin Sans Rg" pitchFamily="50" charset="0"/>
              </a:rPr>
              <a:t>Indian Institute of Management</a:t>
            </a:r>
          </a:p>
          <a:p>
            <a:r>
              <a:rPr lang="en-US" sz="1100" dirty="0" err="1">
                <a:solidFill>
                  <a:srgbClr val="1E3067"/>
                </a:solidFill>
                <a:latin typeface="Fontin Sans Rg" pitchFamily="50" charset="0"/>
              </a:rPr>
              <a:t>Vastrapur</a:t>
            </a:r>
            <a:r>
              <a:rPr lang="en-US" sz="1100" dirty="0">
                <a:solidFill>
                  <a:srgbClr val="1E3067"/>
                </a:solidFill>
                <a:latin typeface="Fontin Sans Rg" pitchFamily="50" charset="0"/>
              </a:rPr>
              <a:t>, </a:t>
            </a:r>
            <a:r>
              <a:rPr lang="en-US" sz="1100" dirty="0" err="1">
                <a:solidFill>
                  <a:srgbClr val="1E3067"/>
                </a:solidFill>
                <a:latin typeface="Fontin Sans Rg" pitchFamily="50" charset="0"/>
              </a:rPr>
              <a:t>Ahmedabad</a:t>
            </a:r>
            <a:r>
              <a:rPr lang="en-US" sz="1100" dirty="0">
                <a:solidFill>
                  <a:srgbClr val="1E3067"/>
                </a:solidFill>
                <a:latin typeface="Fontin Sans Rg" pitchFamily="50" charset="0"/>
              </a:rPr>
              <a:t> 380015, Gujarat, India</a:t>
            </a:r>
          </a:p>
          <a:p>
            <a:r>
              <a:rPr lang="en-US" sz="1100" dirty="0">
                <a:solidFill>
                  <a:srgbClr val="1E3067"/>
                </a:solidFill>
                <a:latin typeface="Fontin Sans Rg" pitchFamily="50" charset="0"/>
              </a:rPr>
              <a:t>T : +91 79 66324896  </a:t>
            </a:r>
          </a:p>
          <a:p>
            <a:r>
              <a:rPr lang="en-US" sz="1100" dirty="0">
                <a:solidFill>
                  <a:srgbClr val="1E3067"/>
                </a:solidFill>
                <a:latin typeface="Fontin Sans Rg" pitchFamily="50" charset="0"/>
              </a:rPr>
              <a:t>Email: chr-igpc@iima.ac.in</a:t>
            </a:r>
          </a:p>
          <a:p>
            <a:r>
              <a:rPr lang="en-US" sz="1100" dirty="0">
                <a:solidFill>
                  <a:srgbClr val="1E3067"/>
                </a:solidFill>
                <a:latin typeface="Fontin Sans Rg" pitchFamily="50" charset="0"/>
              </a:rPr>
              <a:t>Twitter: https://twitter.com/@IndiaGoldPolicy</a:t>
            </a:r>
            <a:br>
              <a:rPr lang="en-IN" sz="1100" b="1" dirty="0"/>
            </a:br>
            <a:endParaRPr lang="en-US" sz="1100" dirty="0">
              <a:solidFill>
                <a:srgbClr val="1E3067"/>
              </a:solidFill>
              <a:latin typeface="Fontin Sans Rg" pitchFamily="50" charset="0"/>
            </a:endParaRPr>
          </a:p>
          <a:p>
            <a:r>
              <a:rPr lang="en-US" sz="1100" dirty="0">
                <a:solidFill>
                  <a:srgbClr val="1E3067"/>
                </a:solidFill>
                <a:latin typeface="Fontin Sans Rg" pitchFamily="50" charset="0"/>
              </a:rPr>
              <a:t>India Gold Policy Centre is funded by World Gold Council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60" y="4090087"/>
            <a:ext cx="3883962" cy="104155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EC6-F81B-5747-9847-492EDE3E5E4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37255" y="605481"/>
            <a:ext cx="6678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BC8E32"/>
              </a:solidFill>
            </a:endParaRPr>
          </a:p>
          <a:p>
            <a:endParaRPr lang="en-IN" dirty="0">
              <a:solidFill>
                <a:srgbClr val="BC8E32"/>
              </a:solidFill>
            </a:endParaRPr>
          </a:p>
          <a:p>
            <a:endParaRPr lang="en-IN" dirty="0">
              <a:solidFill>
                <a:srgbClr val="BC8E32"/>
              </a:solidFill>
            </a:endParaRPr>
          </a:p>
          <a:p>
            <a:endParaRPr lang="en-IN" dirty="0">
              <a:solidFill>
                <a:srgbClr val="BC8E3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5168" y="1030850"/>
            <a:ext cx="67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BC8E32"/>
                </a:solidFill>
              </a:rPr>
              <a:t>Although gold and silver are not by nature money, </a:t>
            </a:r>
          </a:p>
          <a:p>
            <a:r>
              <a:rPr lang="en-IN" dirty="0">
                <a:solidFill>
                  <a:srgbClr val="BC8E32"/>
                </a:solidFill>
              </a:rPr>
              <a:t>money is by nature gold and silver- Karl Marx</a:t>
            </a:r>
          </a:p>
        </p:txBody>
      </p:sp>
    </p:spTree>
    <p:extLst>
      <p:ext uri="{BB962C8B-B14F-4D97-AF65-F5344CB8AC3E}">
        <p14:creationId xmlns:p14="http://schemas.microsoft.com/office/powerpoint/2010/main" val="3447563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266</Words>
  <Application>Microsoft Office PowerPoint</Application>
  <PresentationFormat>Widescreen</PresentationFormat>
  <Paragraphs>76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</vt:lpstr>
      <vt:lpstr>Arial Black</vt:lpstr>
      <vt:lpstr>Calibri</vt:lpstr>
      <vt:lpstr>Calibri Light</vt:lpstr>
      <vt:lpstr>Fontin Sans Rg</vt:lpstr>
      <vt:lpstr>Times New Roman</vt:lpstr>
      <vt:lpstr>Office Theme</vt:lpstr>
      <vt:lpstr>1_Office Theme</vt:lpstr>
      <vt:lpstr>think-cell Slide</vt:lpstr>
      <vt:lpstr>PowerPoint Presentation</vt:lpstr>
      <vt:lpstr>GOLD POLICY FRAMEWORK AND ITS PILLARS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Radhika kannan</cp:lastModifiedBy>
  <cp:revision>56</cp:revision>
  <cp:lastPrinted>2018-07-26T09:07:41Z</cp:lastPrinted>
  <dcterms:created xsi:type="dcterms:W3CDTF">2018-06-15T05:48:31Z</dcterms:created>
  <dcterms:modified xsi:type="dcterms:W3CDTF">2021-03-08T10:08:34Z</dcterms:modified>
</cp:coreProperties>
</file>