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02" r:id="rId1"/>
  </p:sldMasterIdLst>
  <p:notesMasterIdLst>
    <p:notesMasterId r:id="rId31"/>
  </p:notesMasterIdLst>
  <p:handoutMasterIdLst>
    <p:handoutMasterId r:id="rId32"/>
  </p:handoutMasterIdLst>
  <p:sldIdLst>
    <p:sldId id="873" r:id="rId2"/>
    <p:sldId id="874" r:id="rId3"/>
    <p:sldId id="902" r:id="rId4"/>
    <p:sldId id="901" r:id="rId5"/>
    <p:sldId id="877" r:id="rId6"/>
    <p:sldId id="906" r:id="rId7"/>
    <p:sldId id="878" r:id="rId8"/>
    <p:sldId id="879" r:id="rId9"/>
    <p:sldId id="880" r:id="rId10"/>
    <p:sldId id="881" r:id="rId11"/>
    <p:sldId id="882" r:id="rId12"/>
    <p:sldId id="883" r:id="rId13"/>
    <p:sldId id="884" r:id="rId14"/>
    <p:sldId id="885" r:id="rId15"/>
    <p:sldId id="886" r:id="rId16"/>
    <p:sldId id="887" r:id="rId17"/>
    <p:sldId id="888" r:id="rId18"/>
    <p:sldId id="889" r:id="rId19"/>
    <p:sldId id="890" r:id="rId20"/>
    <p:sldId id="893" r:id="rId21"/>
    <p:sldId id="891" r:id="rId22"/>
    <p:sldId id="892" r:id="rId23"/>
    <p:sldId id="903" r:id="rId24"/>
    <p:sldId id="897" r:id="rId25"/>
    <p:sldId id="898" r:id="rId26"/>
    <p:sldId id="904" r:id="rId27"/>
    <p:sldId id="905" r:id="rId28"/>
    <p:sldId id="894" r:id="rId29"/>
    <p:sldId id="895" r:id="rId30"/>
  </p:sldIdLst>
  <p:sldSz cx="9144000" cy="6858000" type="screen4x3"/>
  <p:notesSz cx="6797675" cy="9928225"/>
  <p:defaultTextStyle>
    <a:defPPr>
      <a:defRPr lang="en-US"/>
    </a:defPPr>
    <a:lvl1pPr algn="l" rtl="0" fontAlgn="base">
      <a:spcBef>
        <a:spcPct val="0"/>
      </a:spcBef>
      <a:spcAft>
        <a:spcPct val="0"/>
      </a:spcAft>
      <a:defRPr sz="2000" kern="1200">
        <a:solidFill>
          <a:srgbClr val="152D65"/>
        </a:solidFill>
        <a:latin typeface="Calibri" pitchFamily="34" charset="0"/>
        <a:ea typeface="+mn-ea"/>
        <a:cs typeface="Arial" charset="0"/>
      </a:defRPr>
    </a:lvl1pPr>
    <a:lvl2pPr marL="457200" algn="l" rtl="0" fontAlgn="base">
      <a:spcBef>
        <a:spcPct val="0"/>
      </a:spcBef>
      <a:spcAft>
        <a:spcPct val="0"/>
      </a:spcAft>
      <a:defRPr sz="2000" kern="1200">
        <a:solidFill>
          <a:srgbClr val="152D65"/>
        </a:solidFill>
        <a:latin typeface="Calibri" pitchFamily="34" charset="0"/>
        <a:ea typeface="+mn-ea"/>
        <a:cs typeface="Arial" charset="0"/>
      </a:defRPr>
    </a:lvl2pPr>
    <a:lvl3pPr marL="914400" algn="l" rtl="0" fontAlgn="base">
      <a:spcBef>
        <a:spcPct val="0"/>
      </a:spcBef>
      <a:spcAft>
        <a:spcPct val="0"/>
      </a:spcAft>
      <a:defRPr sz="2000" kern="1200">
        <a:solidFill>
          <a:srgbClr val="152D65"/>
        </a:solidFill>
        <a:latin typeface="Calibri" pitchFamily="34" charset="0"/>
        <a:ea typeface="+mn-ea"/>
        <a:cs typeface="Arial" charset="0"/>
      </a:defRPr>
    </a:lvl3pPr>
    <a:lvl4pPr marL="1371600" algn="l" rtl="0" fontAlgn="base">
      <a:spcBef>
        <a:spcPct val="0"/>
      </a:spcBef>
      <a:spcAft>
        <a:spcPct val="0"/>
      </a:spcAft>
      <a:defRPr sz="2000" kern="1200">
        <a:solidFill>
          <a:srgbClr val="152D65"/>
        </a:solidFill>
        <a:latin typeface="Calibri" pitchFamily="34" charset="0"/>
        <a:ea typeface="+mn-ea"/>
        <a:cs typeface="Arial" charset="0"/>
      </a:defRPr>
    </a:lvl4pPr>
    <a:lvl5pPr marL="1828800" algn="l" rtl="0" fontAlgn="base">
      <a:spcBef>
        <a:spcPct val="0"/>
      </a:spcBef>
      <a:spcAft>
        <a:spcPct val="0"/>
      </a:spcAft>
      <a:defRPr sz="2000" kern="1200">
        <a:solidFill>
          <a:srgbClr val="152D65"/>
        </a:solidFill>
        <a:latin typeface="Calibri" pitchFamily="34" charset="0"/>
        <a:ea typeface="+mn-ea"/>
        <a:cs typeface="Arial" charset="0"/>
      </a:defRPr>
    </a:lvl5pPr>
    <a:lvl6pPr marL="2286000" algn="l" defTabSz="914400" rtl="0" eaLnBrk="1" latinLnBrk="0" hangingPunct="1">
      <a:defRPr sz="2000" kern="1200">
        <a:solidFill>
          <a:srgbClr val="152D65"/>
        </a:solidFill>
        <a:latin typeface="Calibri" pitchFamily="34" charset="0"/>
        <a:ea typeface="+mn-ea"/>
        <a:cs typeface="Arial" charset="0"/>
      </a:defRPr>
    </a:lvl6pPr>
    <a:lvl7pPr marL="2743200" algn="l" defTabSz="914400" rtl="0" eaLnBrk="1" latinLnBrk="0" hangingPunct="1">
      <a:defRPr sz="2000" kern="1200">
        <a:solidFill>
          <a:srgbClr val="152D65"/>
        </a:solidFill>
        <a:latin typeface="Calibri" pitchFamily="34" charset="0"/>
        <a:ea typeface="+mn-ea"/>
        <a:cs typeface="Arial" charset="0"/>
      </a:defRPr>
    </a:lvl7pPr>
    <a:lvl8pPr marL="3200400" algn="l" defTabSz="914400" rtl="0" eaLnBrk="1" latinLnBrk="0" hangingPunct="1">
      <a:defRPr sz="2000" kern="1200">
        <a:solidFill>
          <a:srgbClr val="152D65"/>
        </a:solidFill>
        <a:latin typeface="Calibri" pitchFamily="34" charset="0"/>
        <a:ea typeface="+mn-ea"/>
        <a:cs typeface="Arial" charset="0"/>
      </a:defRPr>
    </a:lvl8pPr>
    <a:lvl9pPr marL="3657600" algn="l" defTabSz="914400" rtl="0" eaLnBrk="1" latinLnBrk="0" hangingPunct="1">
      <a:defRPr sz="2000" kern="1200">
        <a:solidFill>
          <a:srgbClr val="152D65"/>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63">
          <p15:clr>
            <a:srgbClr val="A4A3A4"/>
          </p15:clr>
        </p15:guide>
        <p15:guide id="4" pos="192">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guide id="3" orient="horz"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D65"/>
    <a:srgbClr val="003366"/>
    <a:srgbClr val="FF00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1667" autoAdjust="0"/>
  </p:normalViewPr>
  <p:slideViewPr>
    <p:cSldViewPr snapToGrid="0">
      <p:cViewPr varScale="1">
        <p:scale>
          <a:sx n="94" d="100"/>
          <a:sy n="94" d="100"/>
        </p:scale>
        <p:origin x="-306" y="-90"/>
      </p:cViewPr>
      <p:guideLst>
        <p:guide orient="horz" pos="2160"/>
        <p:guide orient="horz" pos="263"/>
        <p:guide pos="2880"/>
        <p:guide pos="192"/>
      </p:guideLst>
    </p:cSldViewPr>
  </p:slideViewPr>
  <p:notesTextViewPr>
    <p:cViewPr>
      <p:scale>
        <a:sx n="100" d="100"/>
        <a:sy n="100" d="100"/>
      </p:scale>
      <p:origin x="0" y="0"/>
    </p:cViewPr>
  </p:notesTextViewPr>
  <p:sorterViewPr>
    <p:cViewPr>
      <p:scale>
        <a:sx n="86" d="100"/>
        <a:sy n="86" d="100"/>
      </p:scale>
      <p:origin x="0" y="17412"/>
    </p:cViewPr>
  </p:sorterViewPr>
  <p:notesViewPr>
    <p:cSldViewPr snapToGrid="0">
      <p:cViewPr varScale="1">
        <p:scale>
          <a:sx n="63" d="100"/>
          <a:sy n="63" d="100"/>
        </p:scale>
        <p:origin x="-2022" y="-120"/>
      </p:cViewPr>
      <p:guideLst>
        <p:guide orient="horz" pos="3127"/>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bm007135\Desktop\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m007135\Desktop\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m007135\Desktop\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m007135\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Sheet3!$B$2</c:f>
              <c:strCache>
                <c:ptCount val="1"/>
                <c:pt idx="0">
                  <c:v>Payoff from options</c:v>
                </c:pt>
              </c:strCache>
            </c:strRef>
          </c:tx>
          <c:spPr>
            <a:ln>
              <a:solidFill>
                <a:schemeClr val="tx2"/>
              </a:solidFill>
            </a:ln>
          </c:spPr>
          <c:marker>
            <c:symbol val="none"/>
          </c:marker>
          <c:cat>
            <c:numRef>
              <c:f>Sheet3!$A$3:$A$13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Sheet3!$B$3:$B$13</c:f>
              <c:numCache>
                <c:formatCode>General</c:formatCode>
                <c:ptCount val="11"/>
                <c:pt idx="0">
                  <c:v>200</c:v>
                </c:pt>
                <c:pt idx="1">
                  <c:v>100</c:v>
                </c:pt>
                <c:pt idx="2">
                  <c:v>0</c:v>
                </c:pt>
                <c:pt idx="3">
                  <c:v>-100</c:v>
                </c:pt>
                <c:pt idx="4">
                  <c:v>-200</c:v>
                </c:pt>
                <c:pt idx="5">
                  <c:v>-300</c:v>
                </c:pt>
                <c:pt idx="6">
                  <c:v>-300</c:v>
                </c:pt>
                <c:pt idx="7">
                  <c:v>-300</c:v>
                </c:pt>
                <c:pt idx="8">
                  <c:v>-300</c:v>
                </c:pt>
                <c:pt idx="9">
                  <c:v>-300</c:v>
                </c:pt>
                <c:pt idx="10">
                  <c:v>-300</c:v>
                </c:pt>
              </c:numCache>
            </c:numRef>
          </c:val>
          <c:smooth val="0"/>
        </c:ser>
        <c:ser>
          <c:idx val="2"/>
          <c:order val="1"/>
          <c:tx>
            <c:strRef>
              <c:f>Sheet3!$C$2</c:f>
              <c:strCache>
                <c:ptCount val="1"/>
                <c:pt idx="0">
                  <c:v>Net Profit/Loss</c:v>
                </c:pt>
              </c:strCache>
            </c:strRef>
          </c:tx>
          <c:spPr>
            <a:ln>
              <a:solidFill>
                <a:srgbClr val="E373D6"/>
              </a:solidFill>
            </a:ln>
          </c:spPr>
          <c:marker>
            <c:symbol val="none"/>
          </c:marker>
          <c:cat>
            <c:numRef>
              <c:f>Sheet3!$A$3:$A$13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Sheet3!$C$3:$C$13</c:f>
              <c:numCache>
                <c:formatCode>General</c:formatCode>
                <c:ptCount val="11"/>
                <c:pt idx="0">
                  <c:v>-300</c:v>
                </c:pt>
                <c:pt idx="1">
                  <c:v>-300</c:v>
                </c:pt>
                <c:pt idx="2">
                  <c:v>-300</c:v>
                </c:pt>
                <c:pt idx="3">
                  <c:v>-300</c:v>
                </c:pt>
                <c:pt idx="4">
                  <c:v>-300</c:v>
                </c:pt>
                <c:pt idx="5">
                  <c:v>-300</c:v>
                </c:pt>
                <c:pt idx="6">
                  <c:v>-200</c:v>
                </c:pt>
                <c:pt idx="7">
                  <c:v>-100</c:v>
                </c:pt>
                <c:pt idx="8">
                  <c:v>0</c:v>
                </c:pt>
                <c:pt idx="9">
                  <c:v>100</c:v>
                </c:pt>
                <c:pt idx="10">
                  <c:v>200</c:v>
                </c:pt>
              </c:numCache>
            </c:numRef>
          </c:val>
          <c:smooth val="0"/>
        </c:ser>
        <c:dLbls>
          <c:showLegendKey val="0"/>
          <c:showVal val="0"/>
          <c:showCatName val="0"/>
          <c:showSerName val="0"/>
          <c:showPercent val="0"/>
          <c:showBubbleSize val="0"/>
        </c:dLbls>
        <c:marker val="1"/>
        <c:smooth val="0"/>
        <c:axId val="19642624"/>
        <c:axId val="19648512"/>
      </c:lineChart>
      <c:catAx>
        <c:axId val="19642624"/>
        <c:scaling>
          <c:orientation val="minMax"/>
        </c:scaling>
        <c:delete val="0"/>
        <c:axPos val="b"/>
        <c:numFmt formatCode="General" sourceLinked="1"/>
        <c:majorTickMark val="out"/>
        <c:minorTickMark val="none"/>
        <c:tickLblPos val="nextTo"/>
        <c:crossAx val="19648512"/>
        <c:crosses val="autoZero"/>
        <c:auto val="1"/>
        <c:lblAlgn val="ctr"/>
        <c:lblOffset val="100"/>
        <c:noMultiLvlLbl val="0"/>
      </c:catAx>
      <c:valAx>
        <c:axId val="19648512"/>
        <c:scaling>
          <c:orientation val="minMax"/>
        </c:scaling>
        <c:delete val="0"/>
        <c:axPos val="l"/>
        <c:majorGridlines/>
        <c:numFmt formatCode="General" sourceLinked="1"/>
        <c:majorTickMark val="out"/>
        <c:minorTickMark val="none"/>
        <c:tickLblPos val="nextTo"/>
        <c:crossAx val="19642624"/>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Sheet4!$B$2</c:f>
              <c:strCache>
                <c:ptCount val="1"/>
                <c:pt idx="0">
                  <c:v>Payoff from options</c:v>
                </c:pt>
              </c:strCache>
            </c:strRef>
          </c:tx>
          <c:spPr>
            <a:ln>
              <a:solidFill>
                <a:schemeClr val="tx2"/>
              </a:solidFill>
            </a:ln>
          </c:spPr>
          <c:marker>
            <c:symbol val="none"/>
          </c:marker>
          <c:cat>
            <c:numRef>
              <c:f>Sheet4!$A$3:$A$13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Sheet4!$B$3:$B$13</c:f>
              <c:numCache>
                <c:formatCode>General</c:formatCode>
                <c:ptCount val="11"/>
                <c:pt idx="0">
                  <c:v>-300</c:v>
                </c:pt>
                <c:pt idx="1">
                  <c:v>-300</c:v>
                </c:pt>
                <c:pt idx="2">
                  <c:v>-300</c:v>
                </c:pt>
                <c:pt idx="3">
                  <c:v>-300</c:v>
                </c:pt>
                <c:pt idx="4">
                  <c:v>-300</c:v>
                </c:pt>
                <c:pt idx="5">
                  <c:v>-300</c:v>
                </c:pt>
                <c:pt idx="6">
                  <c:v>-200</c:v>
                </c:pt>
                <c:pt idx="7">
                  <c:v>-100</c:v>
                </c:pt>
                <c:pt idx="8">
                  <c:v>0</c:v>
                </c:pt>
                <c:pt idx="9">
                  <c:v>100</c:v>
                </c:pt>
                <c:pt idx="10">
                  <c:v>200</c:v>
                </c:pt>
              </c:numCache>
            </c:numRef>
          </c:val>
          <c:smooth val="0"/>
        </c:ser>
        <c:dLbls>
          <c:showLegendKey val="0"/>
          <c:showVal val="0"/>
          <c:showCatName val="0"/>
          <c:showSerName val="0"/>
          <c:showPercent val="0"/>
          <c:showBubbleSize val="0"/>
        </c:dLbls>
        <c:marker val="1"/>
        <c:smooth val="0"/>
        <c:axId val="22379136"/>
        <c:axId val="22389120"/>
      </c:lineChart>
      <c:lineChart>
        <c:grouping val="standard"/>
        <c:varyColors val="0"/>
        <c:ser>
          <c:idx val="2"/>
          <c:order val="1"/>
          <c:tx>
            <c:strRef>
              <c:f>Sheet4!$C$2</c:f>
              <c:strCache>
                <c:ptCount val="1"/>
                <c:pt idx="0">
                  <c:v>Net Profit/Loss</c:v>
                </c:pt>
              </c:strCache>
            </c:strRef>
          </c:tx>
          <c:spPr>
            <a:ln>
              <a:solidFill>
                <a:srgbClr val="E373D6"/>
              </a:solidFill>
            </a:ln>
          </c:spPr>
          <c:marker>
            <c:symbol val="none"/>
          </c:marker>
          <c:cat>
            <c:numRef>
              <c:f>Sheet4!$A$3:$A$13</c:f>
              <c:numCache>
                <c:formatCode>General</c:formatCode>
                <c:ptCount val="11"/>
                <c:pt idx="0">
                  <c:v>29500</c:v>
                </c:pt>
                <c:pt idx="1">
                  <c:v>29600</c:v>
                </c:pt>
                <c:pt idx="2">
                  <c:v>29700</c:v>
                </c:pt>
                <c:pt idx="3">
                  <c:v>29800</c:v>
                </c:pt>
                <c:pt idx="4">
                  <c:v>29900</c:v>
                </c:pt>
                <c:pt idx="5">
                  <c:v>30000</c:v>
                </c:pt>
                <c:pt idx="6">
                  <c:v>30100</c:v>
                </c:pt>
                <c:pt idx="7">
                  <c:v>30200</c:v>
                </c:pt>
                <c:pt idx="8">
                  <c:v>30300</c:v>
                </c:pt>
                <c:pt idx="9">
                  <c:v>30400</c:v>
                </c:pt>
                <c:pt idx="10">
                  <c:v>30500</c:v>
                </c:pt>
              </c:numCache>
            </c:numRef>
          </c:cat>
          <c:val>
            <c:numRef>
              <c:f>Sheet4!$C$3:$C$13</c:f>
              <c:numCache>
                <c:formatCode>General</c:formatCode>
                <c:ptCount val="11"/>
                <c:pt idx="0">
                  <c:v>200</c:v>
                </c:pt>
                <c:pt idx="1">
                  <c:v>100</c:v>
                </c:pt>
                <c:pt idx="2">
                  <c:v>0</c:v>
                </c:pt>
                <c:pt idx="3">
                  <c:v>-100</c:v>
                </c:pt>
                <c:pt idx="4">
                  <c:v>-200</c:v>
                </c:pt>
                <c:pt idx="5">
                  <c:v>-300</c:v>
                </c:pt>
                <c:pt idx="6">
                  <c:v>-300</c:v>
                </c:pt>
                <c:pt idx="7">
                  <c:v>-300</c:v>
                </c:pt>
                <c:pt idx="8">
                  <c:v>-300</c:v>
                </c:pt>
                <c:pt idx="9">
                  <c:v>-300</c:v>
                </c:pt>
                <c:pt idx="10">
                  <c:v>-300</c:v>
                </c:pt>
              </c:numCache>
            </c:numRef>
          </c:val>
          <c:smooth val="0"/>
        </c:ser>
        <c:dLbls>
          <c:showLegendKey val="0"/>
          <c:showVal val="0"/>
          <c:showCatName val="0"/>
          <c:showSerName val="0"/>
          <c:showPercent val="0"/>
          <c:showBubbleSize val="0"/>
        </c:dLbls>
        <c:marker val="1"/>
        <c:smooth val="0"/>
        <c:axId val="22392192"/>
        <c:axId val="22390656"/>
      </c:lineChart>
      <c:catAx>
        <c:axId val="22379136"/>
        <c:scaling>
          <c:orientation val="minMax"/>
        </c:scaling>
        <c:delete val="0"/>
        <c:axPos val="b"/>
        <c:numFmt formatCode="General" sourceLinked="1"/>
        <c:majorTickMark val="out"/>
        <c:minorTickMark val="none"/>
        <c:tickLblPos val="nextTo"/>
        <c:crossAx val="22389120"/>
        <c:crosses val="autoZero"/>
        <c:auto val="1"/>
        <c:lblAlgn val="ctr"/>
        <c:lblOffset val="100"/>
        <c:noMultiLvlLbl val="0"/>
      </c:catAx>
      <c:valAx>
        <c:axId val="22389120"/>
        <c:scaling>
          <c:orientation val="minMax"/>
        </c:scaling>
        <c:delete val="0"/>
        <c:axPos val="l"/>
        <c:majorGridlines/>
        <c:numFmt formatCode="General" sourceLinked="1"/>
        <c:majorTickMark val="out"/>
        <c:minorTickMark val="none"/>
        <c:tickLblPos val="nextTo"/>
        <c:crossAx val="22379136"/>
        <c:crosses val="autoZero"/>
        <c:crossBetween val="between"/>
      </c:valAx>
      <c:valAx>
        <c:axId val="22390656"/>
        <c:scaling>
          <c:orientation val="minMax"/>
        </c:scaling>
        <c:delete val="0"/>
        <c:axPos val="r"/>
        <c:numFmt formatCode="General" sourceLinked="1"/>
        <c:majorTickMark val="out"/>
        <c:minorTickMark val="none"/>
        <c:tickLblPos val="nextTo"/>
        <c:crossAx val="22392192"/>
        <c:crosses val="max"/>
        <c:crossBetween val="between"/>
      </c:valAx>
      <c:catAx>
        <c:axId val="22392192"/>
        <c:scaling>
          <c:orientation val="minMax"/>
        </c:scaling>
        <c:delete val="1"/>
        <c:axPos val="b"/>
        <c:numFmt formatCode="General" sourceLinked="1"/>
        <c:majorTickMark val="out"/>
        <c:minorTickMark val="none"/>
        <c:tickLblPos val="nextTo"/>
        <c:crossAx val="22390656"/>
        <c:crosses val="autoZero"/>
        <c:auto val="1"/>
        <c:lblAlgn val="ctr"/>
        <c:lblOffset val="100"/>
        <c:noMultiLvlLbl val="0"/>
      </c:catAx>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3840769903762"/>
          <c:y val="2.8252405949256341E-2"/>
          <c:w val="0.85820603674540685"/>
          <c:h val="0.92497666958296876"/>
        </c:manualLayout>
      </c:layout>
      <c:lineChart>
        <c:grouping val="standard"/>
        <c:varyColors val="0"/>
        <c:ser>
          <c:idx val="1"/>
          <c:order val="0"/>
          <c:tx>
            <c:strRef>
              <c:f>Sheet2!$D$2</c:f>
              <c:strCache>
                <c:ptCount val="1"/>
                <c:pt idx="0">
                  <c:v>Net Profit/Loss</c:v>
                </c:pt>
              </c:strCache>
            </c:strRef>
          </c:tx>
          <c:spPr>
            <a:ln>
              <a:solidFill>
                <a:schemeClr val="tx2">
                  <a:lumMod val="75000"/>
                </a:schemeClr>
              </a:solidFill>
            </a:ln>
          </c:spPr>
          <c:marker>
            <c:symbol val="none"/>
          </c:marker>
          <c:cat>
            <c:numRef>
              <c:f>Sheet2!$A$3:$A$13</c:f>
              <c:numCache>
                <c:formatCode>General</c:formatCode>
                <c:ptCount val="11"/>
                <c:pt idx="0">
                  <c:v>28800</c:v>
                </c:pt>
                <c:pt idx="1">
                  <c:v>29000</c:v>
                </c:pt>
                <c:pt idx="2">
                  <c:v>29200</c:v>
                </c:pt>
                <c:pt idx="3">
                  <c:v>29400</c:v>
                </c:pt>
                <c:pt idx="4">
                  <c:v>29600</c:v>
                </c:pt>
                <c:pt idx="5">
                  <c:v>29800</c:v>
                </c:pt>
                <c:pt idx="6">
                  <c:v>30000</c:v>
                </c:pt>
                <c:pt idx="7">
                  <c:v>30200</c:v>
                </c:pt>
                <c:pt idx="8">
                  <c:v>30400</c:v>
                </c:pt>
                <c:pt idx="9">
                  <c:v>30600</c:v>
                </c:pt>
                <c:pt idx="10">
                  <c:v>30800</c:v>
                </c:pt>
              </c:numCache>
            </c:numRef>
          </c:cat>
          <c:val>
            <c:numRef>
              <c:f>Sheet2!$D$3:$D$13</c:f>
              <c:numCache>
                <c:formatCode>General</c:formatCode>
                <c:ptCount val="11"/>
                <c:pt idx="0">
                  <c:v>-100</c:v>
                </c:pt>
                <c:pt idx="1">
                  <c:v>100</c:v>
                </c:pt>
                <c:pt idx="2">
                  <c:v>300</c:v>
                </c:pt>
                <c:pt idx="3">
                  <c:v>500</c:v>
                </c:pt>
                <c:pt idx="4">
                  <c:v>500</c:v>
                </c:pt>
                <c:pt idx="5">
                  <c:v>500</c:v>
                </c:pt>
                <c:pt idx="6">
                  <c:v>500</c:v>
                </c:pt>
                <c:pt idx="7">
                  <c:v>500</c:v>
                </c:pt>
                <c:pt idx="8">
                  <c:v>300</c:v>
                </c:pt>
                <c:pt idx="9">
                  <c:v>100</c:v>
                </c:pt>
                <c:pt idx="10">
                  <c:v>-100</c:v>
                </c:pt>
              </c:numCache>
            </c:numRef>
          </c:val>
          <c:smooth val="0"/>
        </c:ser>
        <c:dLbls>
          <c:showLegendKey val="0"/>
          <c:showVal val="0"/>
          <c:showCatName val="0"/>
          <c:showSerName val="0"/>
          <c:showPercent val="0"/>
          <c:showBubbleSize val="0"/>
        </c:dLbls>
        <c:marker val="1"/>
        <c:smooth val="0"/>
        <c:axId val="64023168"/>
        <c:axId val="67252608"/>
      </c:lineChart>
      <c:catAx>
        <c:axId val="64023168"/>
        <c:scaling>
          <c:orientation val="minMax"/>
        </c:scaling>
        <c:delete val="0"/>
        <c:axPos val="b"/>
        <c:numFmt formatCode="General" sourceLinked="1"/>
        <c:majorTickMark val="out"/>
        <c:minorTickMark val="none"/>
        <c:tickLblPos val="nextTo"/>
        <c:crossAx val="67252608"/>
        <c:crosses val="autoZero"/>
        <c:auto val="1"/>
        <c:lblAlgn val="ctr"/>
        <c:lblOffset val="100"/>
        <c:noMultiLvlLbl val="0"/>
      </c:catAx>
      <c:valAx>
        <c:axId val="67252608"/>
        <c:scaling>
          <c:orientation val="minMax"/>
        </c:scaling>
        <c:delete val="0"/>
        <c:axPos val="l"/>
        <c:majorGridlines/>
        <c:numFmt formatCode="General" sourceLinked="1"/>
        <c:majorTickMark val="out"/>
        <c:minorTickMark val="none"/>
        <c:tickLblPos val="nextTo"/>
        <c:crossAx val="64023168"/>
        <c:crosses val="autoZero"/>
        <c:crossBetween val="between"/>
      </c:valAx>
    </c:plotArea>
    <c:legend>
      <c:legendPos val="t"/>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93963254593172E-2"/>
          <c:y val="2.8252405949256341E-2"/>
          <c:w val="0.87765048118985123"/>
          <c:h val="0.92960629921259841"/>
        </c:manualLayout>
      </c:layout>
      <c:lineChart>
        <c:grouping val="standard"/>
        <c:varyColors val="0"/>
        <c:ser>
          <c:idx val="1"/>
          <c:order val="0"/>
          <c:tx>
            <c:strRef>
              <c:f>Sheet3!$D$2</c:f>
              <c:strCache>
                <c:ptCount val="1"/>
                <c:pt idx="0">
                  <c:v>Net Profit/Loss</c:v>
                </c:pt>
              </c:strCache>
            </c:strRef>
          </c:tx>
          <c:spPr>
            <a:ln>
              <a:solidFill>
                <a:schemeClr val="tx2">
                  <a:lumMod val="75000"/>
                </a:schemeClr>
              </a:solidFill>
            </a:ln>
          </c:spPr>
          <c:marker>
            <c:symbol val="none"/>
          </c:marker>
          <c:cat>
            <c:numRef>
              <c:f>Sheet3!$A$3:$A$13</c:f>
              <c:numCache>
                <c:formatCode>General</c:formatCode>
                <c:ptCount val="11"/>
                <c:pt idx="0">
                  <c:v>28800</c:v>
                </c:pt>
                <c:pt idx="1">
                  <c:v>29000</c:v>
                </c:pt>
                <c:pt idx="2">
                  <c:v>29200</c:v>
                </c:pt>
                <c:pt idx="3">
                  <c:v>29400</c:v>
                </c:pt>
                <c:pt idx="4">
                  <c:v>29600</c:v>
                </c:pt>
                <c:pt idx="5">
                  <c:v>29800</c:v>
                </c:pt>
                <c:pt idx="6">
                  <c:v>30000</c:v>
                </c:pt>
                <c:pt idx="7">
                  <c:v>30200</c:v>
                </c:pt>
                <c:pt idx="8">
                  <c:v>30400</c:v>
                </c:pt>
                <c:pt idx="9">
                  <c:v>30600</c:v>
                </c:pt>
                <c:pt idx="10">
                  <c:v>30800</c:v>
                </c:pt>
              </c:numCache>
            </c:numRef>
          </c:cat>
          <c:val>
            <c:numRef>
              <c:f>Sheet3!$D$3:$D$13</c:f>
              <c:numCache>
                <c:formatCode>General</c:formatCode>
                <c:ptCount val="11"/>
                <c:pt idx="0">
                  <c:v>100</c:v>
                </c:pt>
                <c:pt idx="1">
                  <c:v>-100</c:v>
                </c:pt>
                <c:pt idx="2">
                  <c:v>-300</c:v>
                </c:pt>
                <c:pt idx="3">
                  <c:v>-500</c:v>
                </c:pt>
                <c:pt idx="4">
                  <c:v>-500</c:v>
                </c:pt>
                <c:pt idx="5">
                  <c:v>-500</c:v>
                </c:pt>
                <c:pt idx="6">
                  <c:v>-500</c:v>
                </c:pt>
                <c:pt idx="7">
                  <c:v>-500</c:v>
                </c:pt>
                <c:pt idx="8">
                  <c:v>-300</c:v>
                </c:pt>
                <c:pt idx="9">
                  <c:v>-100</c:v>
                </c:pt>
                <c:pt idx="10">
                  <c:v>100</c:v>
                </c:pt>
              </c:numCache>
            </c:numRef>
          </c:val>
          <c:smooth val="0"/>
        </c:ser>
        <c:dLbls>
          <c:showLegendKey val="0"/>
          <c:showVal val="0"/>
          <c:showCatName val="0"/>
          <c:showSerName val="0"/>
          <c:showPercent val="0"/>
          <c:showBubbleSize val="0"/>
        </c:dLbls>
        <c:marker val="1"/>
        <c:smooth val="0"/>
        <c:axId val="67332352"/>
        <c:axId val="67334528"/>
      </c:lineChart>
      <c:catAx>
        <c:axId val="673323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7334528"/>
        <c:crosses val="autoZero"/>
        <c:auto val="1"/>
        <c:lblAlgn val="ctr"/>
        <c:lblOffset val="100"/>
        <c:noMultiLvlLbl val="0"/>
      </c:catAx>
      <c:valAx>
        <c:axId val="67334528"/>
        <c:scaling>
          <c:orientation val="minMax"/>
        </c:scaling>
        <c:delete val="0"/>
        <c:axPos val="l"/>
        <c:majorGridlines/>
        <c:numFmt formatCode="General" sourceLinked="1"/>
        <c:majorTickMark val="out"/>
        <c:minorTickMark val="none"/>
        <c:tickLblPos val="nextTo"/>
        <c:crossAx val="67332352"/>
        <c:crosses val="autoZero"/>
        <c:crossBetween val="between"/>
      </c:valAx>
    </c:plotArea>
    <c:legend>
      <c:legendPos val="t"/>
      <c:layout/>
      <c:overlay val="1"/>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0507436570429"/>
          <c:y val="3.2882035578885971E-2"/>
          <c:w val="0.86653937007874016"/>
          <c:h val="0.91571741032370957"/>
        </c:manualLayout>
      </c:layout>
      <c:lineChart>
        <c:grouping val="standard"/>
        <c:varyColors val="0"/>
        <c:ser>
          <c:idx val="1"/>
          <c:order val="0"/>
          <c:tx>
            <c:strRef>
              <c:f>Sheet4!$D$2</c:f>
              <c:strCache>
                <c:ptCount val="1"/>
                <c:pt idx="0">
                  <c:v>Net Profit/Loss</c:v>
                </c:pt>
              </c:strCache>
            </c:strRef>
          </c:tx>
          <c:spPr>
            <a:ln>
              <a:solidFill>
                <a:schemeClr val="tx2">
                  <a:lumMod val="75000"/>
                </a:schemeClr>
              </a:solidFill>
            </a:ln>
          </c:spPr>
          <c:marker>
            <c:symbol val="none"/>
          </c:marker>
          <c:cat>
            <c:numRef>
              <c:f>Sheet4!$A$3:$A$13</c:f>
              <c:numCache>
                <c:formatCode>General</c:formatCode>
                <c:ptCount val="11"/>
                <c:pt idx="0">
                  <c:v>28800</c:v>
                </c:pt>
                <c:pt idx="1">
                  <c:v>29000</c:v>
                </c:pt>
                <c:pt idx="2">
                  <c:v>29200</c:v>
                </c:pt>
                <c:pt idx="3">
                  <c:v>29400</c:v>
                </c:pt>
                <c:pt idx="4">
                  <c:v>29600</c:v>
                </c:pt>
                <c:pt idx="5">
                  <c:v>29800</c:v>
                </c:pt>
                <c:pt idx="6">
                  <c:v>30000</c:v>
                </c:pt>
                <c:pt idx="7">
                  <c:v>30200</c:v>
                </c:pt>
                <c:pt idx="8">
                  <c:v>30400</c:v>
                </c:pt>
                <c:pt idx="9">
                  <c:v>30600</c:v>
                </c:pt>
                <c:pt idx="10">
                  <c:v>30800</c:v>
                </c:pt>
              </c:numCache>
            </c:numRef>
          </c:cat>
          <c:val>
            <c:numRef>
              <c:f>Sheet4!$D$3:$D$13</c:f>
              <c:numCache>
                <c:formatCode>General</c:formatCode>
                <c:ptCount val="11"/>
                <c:pt idx="0">
                  <c:v>300</c:v>
                </c:pt>
                <c:pt idx="1">
                  <c:v>300</c:v>
                </c:pt>
                <c:pt idx="2">
                  <c:v>300</c:v>
                </c:pt>
                <c:pt idx="3">
                  <c:v>300</c:v>
                </c:pt>
                <c:pt idx="4">
                  <c:v>300</c:v>
                </c:pt>
                <c:pt idx="5">
                  <c:v>300</c:v>
                </c:pt>
                <c:pt idx="6">
                  <c:v>300</c:v>
                </c:pt>
                <c:pt idx="7">
                  <c:v>300</c:v>
                </c:pt>
                <c:pt idx="8">
                  <c:v>100</c:v>
                </c:pt>
                <c:pt idx="9">
                  <c:v>-100</c:v>
                </c:pt>
                <c:pt idx="10">
                  <c:v>-300</c:v>
                </c:pt>
              </c:numCache>
            </c:numRef>
          </c:val>
          <c:smooth val="0"/>
        </c:ser>
        <c:dLbls>
          <c:showLegendKey val="0"/>
          <c:showVal val="0"/>
          <c:showCatName val="0"/>
          <c:showSerName val="0"/>
          <c:showPercent val="0"/>
          <c:showBubbleSize val="0"/>
        </c:dLbls>
        <c:marker val="1"/>
        <c:smooth val="0"/>
        <c:axId val="67944448"/>
        <c:axId val="67945984"/>
      </c:lineChart>
      <c:catAx>
        <c:axId val="67944448"/>
        <c:scaling>
          <c:orientation val="minMax"/>
        </c:scaling>
        <c:delete val="0"/>
        <c:axPos val="b"/>
        <c:numFmt formatCode="General" sourceLinked="1"/>
        <c:majorTickMark val="out"/>
        <c:minorTickMark val="none"/>
        <c:tickLblPos val="nextTo"/>
        <c:crossAx val="67945984"/>
        <c:crosses val="autoZero"/>
        <c:auto val="1"/>
        <c:lblAlgn val="ctr"/>
        <c:lblOffset val="100"/>
        <c:noMultiLvlLbl val="0"/>
      </c:catAx>
      <c:valAx>
        <c:axId val="67945984"/>
        <c:scaling>
          <c:orientation val="minMax"/>
        </c:scaling>
        <c:delete val="0"/>
        <c:axPos val="l"/>
        <c:majorGridlines/>
        <c:numFmt formatCode="General" sourceLinked="1"/>
        <c:majorTickMark val="out"/>
        <c:minorTickMark val="none"/>
        <c:tickLblPos val="nextTo"/>
        <c:crossAx val="67944448"/>
        <c:crosses val="autoZero"/>
        <c:crossBetween val="between"/>
      </c:valAx>
    </c:plotArea>
    <c:legend>
      <c:legendPos val="t"/>
      <c:layout/>
      <c:overlay val="1"/>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272965879265"/>
          <c:y val="3.1294972743791644E-2"/>
          <c:w val="0.86931714785651792"/>
          <c:h val="0.92202543912780133"/>
        </c:manualLayout>
      </c:layout>
      <c:lineChart>
        <c:grouping val="standard"/>
        <c:varyColors val="0"/>
        <c:ser>
          <c:idx val="1"/>
          <c:order val="0"/>
          <c:tx>
            <c:strRef>
              <c:f>Sheet5!$D$2</c:f>
              <c:strCache>
                <c:ptCount val="1"/>
                <c:pt idx="0">
                  <c:v>Net Profit/Loss</c:v>
                </c:pt>
              </c:strCache>
            </c:strRef>
          </c:tx>
          <c:spPr>
            <a:ln>
              <a:solidFill>
                <a:schemeClr val="tx2">
                  <a:lumMod val="75000"/>
                </a:schemeClr>
              </a:solidFill>
            </a:ln>
          </c:spPr>
          <c:marker>
            <c:symbol val="none"/>
          </c:marker>
          <c:cat>
            <c:numRef>
              <c:f>Sheet5!$A$3:$A$13</c:f>
              <c:numCache>
                <c:formatCode>General</c:formatCode>
                <c:ptCount val="11"/>
                <c:pt idx="0">
                  <c:v>28800</c:v>
                </c:pt>
                <c:pt idx="1">
                  <c:v>29000</c:v>
                </c:pt>
                <c:pt idx="2">
                  <c:v>29200</c:v>
                </c:pt>
                <c:pt idx="3">
                  <c:v>29400</c:v>
                </c:pt>
                <c:pt idx="4">
                  <c:v>29600</c:v>
                </c:pt>
                <c:pt idx="5">
                  <c:v>29800</c:v>
                </c:pt>
                <c:pt idx="6">
                  <c:v>30000</c:v>
                </c:pt>
                <c:pt idx="7">
                  <c:v>30200</c:v>
                </c:pt>
                <c:pt idx="8">
                  <c:v>30400</c:v>
                </c:pt>
                <c:pt idx="9">
                  <c:v>30600</c:v>
                </c:pt>
                <c:pt idx="10">
                  <c:v>30800</c:v>
                </c:pt>
              </c:numCache>
            </c:numRef>
          </c:cat>
          <c:val>
            <c:numRef>
              <c:f>Sheet5!$D$3:$D$13</c:f>
              <c:numCache>
                <c:formatCode>General</c:formatCode>
                <c:ptCount val="11"/>
                <c:pt idx="0">
                  <c:v>700</c:v>
                </c:pt>
                <c:pt idx="1">
                  <c:v>500</c:v>
                </c:pt>
                <c:pt idx="2">
                  <c:v>300</c:v>
                </c:pt>
                <c:pt idx="3">
                  <c:v>100</c:v>
                </c:pt>
                <c:pt idx="4">
                  <c:v>100</c:v>
                </c:pt>
                <c:pt idx="5">
                  <c:v>100</c:v>
                </c:pt>
                <c:pt idx="6">
                  <c:v>100</c:v>
                </c:pt>
                <c:pt idx="7">
                  <c:v>100</c:v>
                </c:pt>
                <c:pt idx="8">
                  <c:v>-100</c:v>
                </c:pt>
                <c:pt idx="9">
                  <c:v>-300</c:v>
                </c:pt>
                <c:pt idx="10">
                  <c:v>-500</c:v>
                </c:pt>
              </c:numCache>
            </c:numRef>
          </c:val>
          <c:smooth val="0"/>
        </c:ser>
        <c:dLbls>
          <c:showLegendKey val="0"/>
          <c:showVal val="0"/>
          <c:showCatName val="0"/>
          <c:showSerName val="0"/>
          <c:showPercent val="0"/>
          <c:showBubbleSize val="0"/>
        </c:dLbls>
        <c:marker val="1"/>
        <c:smooth val="0"/>
        <c:axId val="67627264"/>
        <c:axId val="67969024"/>
      </c:lineChart>
      <c:catAx>
        <c:axId val="67627264"/>
        <c:scaling>
          <c:orientation val="minMax"/>
        </c:scaling>
        <c:delete val="0"/>
        <c:axPos val="b"/>
        <c:numFmt formatCode="General" sourceLinked="1"/>
        <c:majorTickMark val="out"/>
        <c:minorTickMark val="none"/>
        <c:tickLblPos val="nextTo"/>
        <c:crossAx val="67969024"/>
        <c:crosses val="autoZero"/>
        <c:auto val="1"/>
        <c:lblAlgn val="ctr"/>
        <c:lblOffset val="100"/>
        <c:noMultiLvlLbl val="0"/>
      </c:catAx>
      <c:valAx>
        <c:axId val="67969024"/>
        <c:scaling>
          <c:orientation val="minMax"/>
        </c:scaling>
        <c:delete val="0"/>
        <c:axPos val="l"/>
        <c:majorGridlines/>
        <c:numFmt formatCode="General" sourceLinked="1"/>
        <c:majorTickMark val="out"/>
        <c:minorTickMark val="none"/>
        <c:tickLblPos val="nextTo"/>
        <c:crossAx val="67627264"/>
        <c:crosses val="autoZero"/>
        <c:crossBetween val="between"/>
      </c:valAx>
    </c:plotArea>
    <c:legend>
      <c:legendPos val="t"/>
      <c:layout/>
      <c:overlay val="1"/>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eaLnBrk="1" hangingPunct="1">
              <a:buFontTx/>
              <a:buNone/>
              <a:defRPr sz="1200">
                <a:solidFill>
                  <a:schemeClr val="tx1"/>
                </a:solidFill>
                <a:latin typeface="Arial" charset="0"/>
                <a:cs typeface="Arial" charset="0"/>
              </a:defRPr>
            </a:lvl1pPr>
          </a:lstStyle>
          <a:p>
            <a:pPr>
              <a:defRPr/>
            </a:pPr>
            <a:fld id="{B521DC4A-A1D9-451F-ADD0-E0CF5468D01D}" type="datetimeFigureOut">
              <a:rPr lang="en-US"/>
              <a:pPr>
                <a:defRPr/>
              </a:pPr>
              <a:t>8/2/2018</a:t>
            </a:fld>
            <a:endParaRPr lang="en-US" dirty="0"/>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eaLnBrk="1" hangingPunct="1">
              <a:buFontTx/>
              <a:buNone/>
              <a:defRPr sz="1200">
                <a:solidFill>
                  <a:schemeClr val="tx1"/>
                </a:solidFill>
                <a:latin typeface="Arial" charset="0"/>
                <a:cs typeface="Arial" charset="0"/>
              </a:defRPr>
            </a:lvl1pPr>
          </a:lstStyle>
          <a:p>
            <a:pPr>
              <a:defRPr/>
            </a:pPr>
            <a:fld id="{8D57425C-6495-4E16-8AA5-95BAC8C7D8B2}" type="slidenum">
              <a:rPr lang="en-US"/>
              <a:pPr>
                <a:defRPr/>
              </a:pPr>
              <a:t>‹#›</a:t>
            </a:fld>
            <a:endParaRPr lang="en-US" dirty="0"/>
          </a:p>
        </p:txBody>
      </p:sp>
    </p:spTree>
    <p:extLst>
      <p:ext uri="{BB962C8B-B14F-4D97-AF65-F5344CB8AC3E}">
        <p14:creationId xmlns:p14="http://schemas.microsoft.com/office/powerpoint/2010/main" val="3107580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eaLnBrk="1" hangingPunct="1">
              <a:buFontTx/>
              <a:buNone/>
              <a:defRPr sz="1200">
                <a:solidFill>
                  <a:schemeClr val="tx1"/>
                </a:solidFill>
                <a:latin typeface="Arial" charset="0"/>
                <a:cs typeface="Arial" charset="0"/>
              </a:defRPr>
            </a:lvl1pPr>
          </a:lstStyle>
          <a:p>
            <a:pPr>
              <a:defRPr/>
            </a:pPr>
            <a:fld id="{8C1B0903-AF07-4C6A-BC22-D869789DAF2A}" type="datetimeFigureOut">
              <a:rPr lang="en-US"/>
              <a:pPr>
                <a:defRPr/>
              </a:pPr>
              <a:t>8/2/2018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450" y="4715629"/>
            <a:ext cx="5438775" cy="4467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eaLnBrk="1" hangingPunct="1">
              <a:buFontTx/>
              <a:buNone/>
              <a:defRPr sz="1200">
                <a:solidFill>
                  <a:schemeClr val="tx1"/>
                </a:solidFill>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eaLnBrk="1" hangingPunct="1">
              <a:buFontTx/>
              <a:buNone/>
              <a:defRPr sz="1200">
                <a:solidFill>
                  <a:schemeClr val="tx1"/>
                </a:solidFill>
                <a:latin typeface="Arial" charset="0"/>
                <a:cs typeface="Arial" charset="0"/>
              </a:defRPr>
            </a:lvl1pPr>
          </a:lstStyle>
          <a:p>
            <a:pPr>
              <a:defRPr/>
            </a:pPr>
            <a:fld id="{EFEFF87E-EB25-445B-9572-A608A7B84722}" type="slidenum">
              <a:rPr lang="en-US"/>
              <a:pPr>
                <a:defRPr/>
              </a:pPr>
              <a:t>‹#›</a:t>
            </a:fld>
            <a:endParaRPr lang="en-US" dirty="0"/>
          </a:p>
        </p:txBody>
      </p:sp>
    </p:spTree>
    <p:extLst>
      <p:ext uri="{BB962C8B-B14F-4D97-AF65-F5344CB8AC3E}">
        <p14:creationId xmlns:p14="http://schemas.microsoft.com/office/powerpoint/2010/main" val="3817978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3500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1FF6B0-3A90-479F-BB51-2AD1EC6E99E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66968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6124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434263" cy="639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382000" cy="2209800"/>
          </a:xfrm>
        </p:spPr>
        <p:txBody>
          <a:bodyPr/>
          <a:lstStyle/>
          <a:p>
            <a:pPr lvl="0"/>
            <a:endParaRPr lang="en-US" noProof="0" dirty="0" smtClean="0"/>
          </a:p>
        </p:txBody>
      </p:sp>
    </p:spTree>
    <p:extLst>
      <p:ext uri="{BB962C8B-B14F-4D97-AF65-F5344CB8AC3E}">
        <p14:creationId xmlns:p14="http://schemas.microsoft.com/office/powerpoint/2010/main" val="407935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76459"/>
            <a:ext cx="6624084" cy="499722"/>
          </a:xfrm>
          <a:prstGeom prst="rect">
            <a:avLst/>
          </a:prstGeom>
        </p:spPr>
        <p:txBody>
          <a:bodyPr anchor="t">
            <a:normAutofit/>
          </a:bodyPr>
          <a:lstStyle>
            <a:lvl1pPr algn="l">
              <a:defRPr sz="2400" b="1" cap="all">
                <a:latin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574C0954-8BA7-428E-84D0-C1101EBE70F6}" type="datetime1">
              <a:rPr lang="en-US" sz="2000" smtClean="0">
                <a:solidFill>
                  <a:srgbClr val="152D65"/>
                </a:solidFill>
                <a:latin typeface="Calibri" pitchFamily="34" charset="0"/>
                <a:cs typeface="Arial" charset="0"/>
              </a:rPr>
              <a:pPr fontAlgn="base">
                <a:spcBef>
                  <a:spcPct val="0"/>
                </a:spcBef>
                <a:spcAft>
                  <a:spcPct val="0"/>
                </a:spcAft>
                <a:defRPr/>
              </a:pPr>
              <a:t>8/2/2018</a:t>
            </a:fld>
            <a:endParaRPr lang="en-US" sz="2000" dirty="0">
              <a:solidFill>
                <a:srgbClr val="152D65"/>
              </a:solidFill>
              <a:latin typeface="Calibri" pitchFamily="34"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669DABA-1B9C-413D-8353-A851628339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586405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40642" name="Rectangle 2"/>
          <p:cNvSpPr>
            <a:spLocks noGrp="1" noChangeArrowheads="1"/>
          </p:cNvSpPr>
          <p:nvPr>
            <p:ph type="subTitle" idx="1"/>
          </p:nvPr>
        </p:nvSpPr>
        <p:spPr>
          <a:xfrm>
            <a:off x="1189038" y="2879725"/>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8151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EB440F22-800E-4BC0-A8CC-BDBED7625477}" type="slidenum">
              <a:rPr lang="es-ES" altLang="en-US"/>
              <a:pPr>
                <a:defRPr/>
              </a:pPr>
              <a:t>‹#›</a:t>
            </a:fld>
            <a:endParaRPr lang="es-ES" altLang="en-US"/>
          </a:p>
        </p:txBody>
      </p:sp>
    </p:spTree>
    <p:extLst>
      <p:ext uri="{BB962C8B-B14F-4D97-AF65-F5344CB8AC3E}">
        <p14:creationId xmlns:p14="http://schemas.microsoft.com/office/powerpoint/2010/main" val="336503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19C008A-C9A5-43BE-88B6-A509C7C48E43}" type="datetimeFigureOut">
              <a:rPr lang="en-IN" smtClean="0"/>
              <a:t>02-08-2018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F7B8A-7DEE-430C-BBBA-FCB59C346E71}" type="slidenum">
              <a:rPr lang="en-IN" smtClean="0"/>
              <a:t>‹#›</a:t>
            </a:fld>
            <a:endParaRPr lang="en-IN"/>
          </a:p>
        </p:txBody>
      </p:sp>
    </p:spTree>
    <p:extLst>
      <p:ext uri="{BB962C8B-B14F-4D97-AF65-F5344CB8AC3E}">
        <p14:creationId xmlns:p14="http://schemas.microsoft.com/office/powerpoint/2010/main" val="123824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8391525" y="6637338"/>
            <a:ext cx="75565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IN" smtClean="0"/>
          </a:p>
        </p:txBody>
      </p:sp>
      <p:pic>
        <p:nvPicPr>
          <p:cNvPr id="5" name="Picture 2" descr="C:\Documents and Settings\KK\Desktop\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6294438"/>
            <a:ext cx="914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48"/>
            <a:ext cx="8229600" cy="1143000"/>
          </a:xfrm>
        </p:spPr>
        <p:txBody>
          <a:bodyPr/>
          <a:lstStyle>
            <a:lvl1pPr algn="l">
              <a:defRPr>
                <a:solidFill>
                  <a:schemeClr val="bg1">
                    <a:lumMod val="95000"/>
                  </a:schemeClr>
                </a:solidFill>
              </a:defRPr>
            </a:lvl1pPr>
          </a:lstStyle>
          <a:p>
            <a:r>
              <a:rPr lang="en-US" smtClean="0"/>
              <a:t>Click to edit Master title style</a:t>
            </a:r>
            <a:endParaRPr lang="en-IN"/>
          </a:p>
        </p:txBody>
      </p:sp>
      <p:sp>
        <p:nvSpPr>
          <p:cNvPr id="3" name="Content Placeholder 2"/>
          <p:cNvSpPr>
            <a:spLocks noGrp="1"/>
          </p:cNvSpPr>
          <p:nvPr>
            <p:ph idx="1"/>
          </p:nvPr>
        </p:nvSpPr>
        <p:spPr>
          <a:xfrm>
            <a:off x="457200" y="130241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3"/>
          <p:cNvSpPr>
            <a:spLocks noGrp="1"/>
          </p:cNvSpPr>
          <p:nvPr>
            <p:ph type="dt" sz="half" idx="10"/>
          </p:nvPr>
        </p:nvSpPr>
        <p:spPr/>
        <p:txBody>
          <a:bodyPr/>
          <a:lstStyle>
            <a:lvl1pPr>
              <a:defRPr/>
            </a:lvl1pPr>
          </a:lstStyle>
          <a:p>
            <a:pPr>
              <a:defRPr/>
            </a:pPr>
            <a:endParaRPr lang="es-ES"/>
          </a:p>
        </p:txBody>
      </p:sp>
      <p:sp>
        <p:nvSpPr>
          <p:cNvPr id="7" name="Footer Placeholder 4"/>
          <p:cNvSpPr>
            <a:spLocks noGrp="1"/>
          </p:cNvSpPr>
          <p:nvPr>
            <p:ph type="ftr" sz="quarter" idx="11"/>
          </p:nvPr>
        </p:nvSpPr>
        <p:spPr/>
        <p:txBody>
          <a:bodyPr/>
          <a:lstStyle>
            <a:lvl1pPr>
              <a:defRPr/>
            </a:lvl1pPr>
          </a:lstStyle>
          <a:p>
            <a:pPr>
              <a:defRPr/>
            </a:pPr>
            <a:endParaRPr lang="es-ES"/>
          </a:p>
        </p:txBody>
      </p:sp>
      <p:sp>
        <p:nvSpPr>
          <p:cNvPr id="8" name="Slide Number Placeholder 5"/>
          <p:cNvSpPr>
            <a:spLocks noGrp="1"/>
          </p:cNvSpPr>
          <p:nvPr>
            <p:ph type="sldNum" sz="quarter" idx="12"/>
          </p:nvPr>
        </p:nvSpPr>
        <p:spPr/>
        <p:txBody>
          <a:bodyPr/>
          <a:lstStyle>
            <a:lvl1pPr>
              <a:defRPr/>
            </a:lvl1pPr>
          </a:lstStyle>
          <a:p>
            <a:fld id="{7FAA66C5-CA77-45E9-9CDA-37E3761FF10F}" type="slidenum">
              <a:rPr lang="es-ES" altLang="en-US"/>
              <a:pPr/>
              <a:t>‹#›</a:t>
            </a:fld>
            <a:endParaRPr lang="es-ES" altLang="en-US"/>
          </a:p>
        </p:txBody>
      </p:sp>
    </p:spTree>
    <p:extLst>
      <p:ext uri="{BB962C8B-B14F-4D97-AF65-F5344CB8AC3E}">
        <p14:creationId xmlns:p14="http://schemas.microsoft.com/office/powerpoint/2010/main" val="216943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14613" y="285790"/>
            <a:ext cx="6624084" cy="499722"/>
          </a:xfrm>
          <a:prstGeom prst="rect">
            <a:avLst/>
          </a:prstGeom>
        </p:spPr>
        <p:txBody>
          <a:bodyPr anchor="t">
            <a:normAutofit/>
          </a:bodyPr>
          <a:lstStyle>
            <a:lvl1pPr algn="l">
              <a:defRPr sz="2200" b="1" cap="a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605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214613" y="285790"/>
            <a:ext cx="6624084" cy="499722"/>
          </a:xfrm>
          <a:prstGeom prst="rect">
            <a:avLst/>
          </a:prstGeom>
        </p:spPr>
        <p:txBody>
          <a:bodyPr anchor="t">
            <a:normAutofit/>
          </a:bodyPr>
          <a:lstStyle>
            <a:lvl1pPr algn="l">
              <a:defRPr sz="2200" b="1" cap="a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580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82C2D9-AF08-405C-99D2-4303AAB7379D}" type="datetimeFigureOut">
              <a:rPr lang="en-IN" smtClean="0"/>
              <a:t>02-08-2018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AE46A2-8C96-40F9-87C4-D3A8D3A748A4}" type="slidenum">
              <a:rPr lang="en-IN" smtClean="0"/>
              <a:t>‹#›</a:t>
            </a:fld>
            <a:endParaRPr lang="en-IN"/>
          </a:p>
        </p:txBody>
      </p:sp>
      <p:sp>
        <p:nvSpPr>
          <p:cNvPr id="7" name="Rectangle 6"/>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42992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76459"/>
            <a:ext cx="6624084" cy="499722"/>
          </a:xfrm>
          <a:prstGeom prst="rect">
            <a:avLst/>
          </a:prstGeom>
        </p:spPr>
        <p:txBody>
          <a:bodyPr anchor="t">
            <a:normAutofit/>
          </a:bodyPr>
          <a:lstStyle>
            <a:lvl1pPr algn="l">
              <a:defRPr sz="2400" b="1" cap="all">
                <a:latin typeface="Myriad Pro"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ABD4FD8-5E96-4EF7-BC97-EB2B9BCFEE32}" type="datetimeFigureOut">
              <a:rPr lang="en-US"/>
              <a:pPr>
                <a:defRPr/>
              </a:pPr>
              <a:t>8/2/2018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669DABA-1B9C-413D-8353-A85162833908}" type="slidenum">
              <a:rPr lang="en-US"/>
              <a:pPr>
                <a:defRPr/>
              </a:pPr>
              <a:t>‹#›</a:t>
            </a:fld>
            <a:endParaRPr lang="en-US"/>
          </a:p>
        </p:txBody>
      </p:sp>
    </p:spTree>
    <p:extLst>
      <p:ext uri="{BB962C8B-B14F-4D97-AF65-F5344CB8AC3E}">
        <p14:creationId xmlns:p14="http://schemas.microsoft.com/office/powerpoint/2010/main" val="2001947270"/>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2C2D9-AF08-405C-99D2-4303AAB7379D}" type="datetimeFigureOut">
              <a:rPr lang="en-IN" smtClean="0"/>
              <a:t>02-08-2018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E46A2-8C96-40F9-87C4-D3A8D3A748A4}" type="slidenum">
              <a:rPr lang="en-IN" smtClean="0"/>
              <a:t>‹#›</a:t>
            </a:fld>
            <a:endParaRPr lang="en-IN"/>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2070801919"/>
      </p:ext>
    </p:extLst>
  </p:cSld>
  <p:clrMap bg1="lt1" tx1="dk1" bg2="lt2" tx2="dk2" accent1="accent1" accent2="accent2" accent3="accent3" accent4="accent4" accent5="accent5" accent6="accent6" hlink="hlink" folHlink="folHlink"/>
  <p:sldLayoutIdLst>
    <p:sldLayoutId id="2147485604" r:id="rId1"/>
    <p:sldLayoutId id="2147485605" r:id="rId2"/>
    <p:sldLayoutId id="2147485606" r:id="rId3"/>
    <p:sldLayoutId id="2147485607" r:id="rId4"/>
    <p:sldLayoutId id="2147485608" r:id="rId5"/>
    <p:sldLayoutId id="2147485610" r:id="rId6"/>
    <p:sldLayoutId id="2147485613" r:id="rId7"/>
    <p:sldLayoutId id="2147485614" r:id="rId8"/>
    <p:sldLayoutId id="2147485618" r:id="rId9"/>
    <p:sldLayoutId id="214748561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824" y="5131236"/>
            <a:ext cx="3578352" cy="670560"/>
          </a:xfrm>
          <a:prstGeom prst="rect">
            <a:avLst/>
          </a:prstGeom>
        </p:spPr>
      </p:pic>
      <p:sp>
        <p:nvSpPr>
          <p:cNvPr id="4" name="TextBox 3"/>
          <p:cNvSpPr txBox="1"/>
          <p:nvPr/>
        </p:nvSpPr>
        <p:spPr>
          <a:xfrm>
            <a:off x="179099" y="538084"/>
            <a:ext cx="8876347" cy="954107"/>
          </a:xfrm>
          <a:prstGeom prst="rect">
            <a:avLst/>
          </a:prstGeom>
          <a:noFill/>
        </p:spPr>
        <p:txBody>
          <a:bodyPr wrap="square" rtlCol="0">
            <a:spAutoFit/>
          </a:bodyPr>
          <a:lstStyle/>
          <a:p>
            <a:pPr algn="ctr"/>
            <a:r>
              <a:rPr lang="en-IN" altLang="en-US" sz="2800" b="1" dirty="0" smtClean="0">
                <a:solidFill>
                  <a:srgbClr val="002060"/>
                </a:solidFill>
              </a:rPr>
              <a:t>MCX Options </a:t>
            </a:r>
            <a:r>
              <a:rPr lang="en-IN" altLang="en-US" sz="2800" b="1" dirty="0">
                <a:solidFill>
                  <a:srgbClr val="002060"/>
                </a:solidFill>
              </a:rPr>
              <a:t>- </a:t>
            </a:r>
            <a:r>
              <a:rPr lang="en-IN" altLang="en-US" sz="2800" b="1" dirty="0" smtClean="0">
                <a:solidFill>
                  <a:srgbClr val="002060"/>
                </a:solidFill>
              </a:rPr>
              <a:t>Hedging Instruments for </a:t>
            </a:r>
          </a:p>
          <a:p>
            <a:pPr algn="ctr"/>
            <a:r>
              <a:rPr lang="en-IN" altLang="en-US" sz="2800" b="1" dirty="0" smtClean="0">
                <a:solidFill>
                  <a:srgbClr val="002060"/>
                </a:solidFill>
              </a:rPr>
              <a:t>Bullion &amp; Jewellery industry</a:t>
            </a:r>
            <a:endParaRPr lang="en-IN" sz="1800" dirty="0"/>
          </a:p>
        </p:txBody>
      </p:sp>
      <p:cxnSp>
        <p:nvCxnSpPr>
          <p:cNvPr id="6" name="Straight Connector 5"/>
          <p:cNvCxnSpPr/>
          <p:nvPr/>
        </p:nvCxnSpPr>
        <p:spPr>
          <a:xfrm>
            <a:off x="626165" y="4919864"/>
            <a:ext cx="816002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989786" y="1842296"/>
            <a:ext cx="5164428" cy="2886075"/>
          </a:xfrm>
          <a:prstGeom prst="rect">
            <a:avLst/>
          </a:prstGeom>
        </p:spPr>
      </p:pic>
    </p:spTree>
    <p:extLst>
      <p:ext uri="{BB962C8B-B14F-4D97-AF65-F5344CB8AC3E}">
        <p14:creationId xmlns:p14="http://schemas.microsoft.com/office/powerpoint/2010/main" val="252792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43854" y="144379"/>
            <a:ext cx="7203425" cy="499722"/>
          </a:xfrm>
          <a:prstGeom prst="rect">
            <a:avLst/>
          </a:prstGeom>
        </p:spPr>
        <p:txBody>
          <a:bodyPr>
            <a:normAutofit fontScale="90000"/>
          </a:bodyPr>
          <a:lstStyle/>
          <a:p>
            <a:r>
              <a:rPr lang="en-US" altLang="en-US" sz="1800" dirty="0">
                <a:solidFill>
                  <a:srgbClr val="002060"/>
                </a:solidFill>
              </a:rPr>
              <a:t>Options Strategy for Jewelers: </a:t>
            </a:r>
            <a:r>
              <a:rPr lang="en-US" altLang="en-US" sz="1800" dirty="0" smtClean="0">
                <a:solidFill>
                  <a:srgbClr val="002060"/>
                </a:solidFill>
              </a:rPr>
              <a:t/>
            </a:r>
            <a:br>
              <a:rPr lang="en-US" altLang="en-US" sz="1800" dirty="0" smtClean="0">
                <a:solidFill>
                  <a:srgbClr val="002060"/>
                </a:solidFill>
              </a:rPr>
            </a:br>
            <a:r>
              <a:rPr lang="en-US" altLang="en-US" sz="1800" dirty="0" smtClean="0">
                <a:solidFill>
                  <a:srgbClr val="002060"/>
                </a:solidFill>
              </a:rPr>
              <a:t>Buying </a:t>
            </a:r>
            <a:r>
              <a:rPr lang="en-US" altLang="en-US" sz="1800" dirty="0">
                <a:solidFill>
                  <a:srgbClr val="002060"/>
                </a:solidFill>
              </a:rPr>
              <a:t>Unfixed Gold</a:t>
            </a:r>
          </a:p>
        </p:txBody>
      </p:sp>
      <p:grpSp>
        <p:nvGrpSpPr>
          <p:cNvPr id="2" name="Group 1"/>
          <p:cNvGrpSpPr/>
          <p:nvPr/>
        </p:nvGrpSpPr>
        <p:grpSpPr>
          <a:xfrm>
            <a:off x="1855305" y="1294932"/>
            <a:ext cx="5668617" cy="4268135"/>
            <a:chOff x="1676400" y="1371600"/>
            <a:chExt cx="6477000" cy="4876800"/>
          </a:xfrm>
        </p:grpSpPr>
        <p:sp>
          <p:nvSpPr>
            <p:cNvPr id="4" name="Oval 3"/>
            <p:cNvSpPr/>
            <p:nvPr/>
          </p:nvSpPr>
          <p:spPr>
            <a:xfrm>
              <a:off x="2514600" y="1371600"/>
              <a:ext cx="3962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Exporter : Risk of appreciation in Gold post receiving order </a:t>
              </a:r>
            </a:p>
            <a:p>
              <a:pPr algn="ctr">
                <a:defRPr/>
              </a:pPr>
              <a:r>
                <a:rPr lang="en-US" sz="1800" dirty="0"/>
                <a:t>(CMP </a:t>
              </a:r>
              <a:r>
                <a:rPr lang="en-US" sz="1800" dirty="0" smtClean="0"/>
                <a:t>30000</a:t>
              </a:r>
              <a:r>
                <a:rPr lang="en-US" sz="1800" dirty="0"/>
                <a:t>)</a:t>
              </a:r>
            </a:p>
          </p:txBody>
        </p:sp>
        <p:sp>
          <p:nvSpPr>
            <p:cNvPr id="5" name="Rounded Rectangle 4"/>
            <p:cNvSpPr/>
            <p:nvPr/>
          </p:nvSpPr>
          <p:spPr>
            <a:xfrm>
              <a:off x="3429000" y="3352800"/>
              <a:ext cx="2438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Buy Call option </a:t>
              </a:r>
            </a:p>
            <a:p>
              <a:pPr algn="ctr">
                <a:defRPr/>
              </a:pPr>
              <a:r>
                <a:rPr lang="en-US" sz="1800" dirty="0"/>
                <a:t> Strike price 30000 </a:t>
              </a:r>
            </a:p>
            <a:p>
              <a:pPr algn="ctr">
                <a:defRPr/>
              </a:pPr>
              <a:r>
                <a:rPr lang="en-US" sz="1800" dirty="0"/>
                <a:t> Premium Rs.300</a:t>
              </a:r>
            </a:p>
          </p:txBody>
        </p:sp>
        <p:sp>
          <p:nvSpPr>
            <p:cNvPr id="6" name="Rectangle 5"/>
            <p:cNvSpPr/>
            <p:nvPr/>
          </p:nvSpPr>
          <p:spPr>
            <a:xfrm>
              <a:off x="1676400" y="4953000"/>
              <a:ext cx="228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Loss: Maximum up to Rs.300</a:t>
              </a:r>
            </a:p>
          </p:txBody>
        </p:sp>
        <p:sp>
          <p:nvSpPr>
            <p:cNvPr id="7" name="Rectangle 6"/>
            <p:cNvSpPr/>
            <p:nvPr/>
          </p:nvSpPr>
          <p:spPr>
            <a:xfrm>
              <a:off x="5257800" y="50292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Profit: Actual loss is Compensated by appreciation in the premium price</a:t>
              </a:r>
            </a:p>
          </p:txBody>
        </p:sp>
        <p:sp>
          <p:nvSpPr>
            <p:cNvPr id="9" name="Down Arrow 8"/>
            <p:cNvSpPr/>
            <p:nvPr/>
          </p:nvSpPr>
          <p:spPr>
            <a:xfrm flipH="1">
              <a:off x="4495800" y="26670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ight Arrow 11"/>
            <p:cNvSpPr/>
            <p:nvPr/>
          </p:nvSpPr>
          <p:spPr>
            <a:xfrm rot="10960338" flipV="1">
              <a:off x="2749550" y="3748088"/>
              <a:ext cx="60483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a:off x="2590800" y="41148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6553200" y="4038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a:off x="5943600" y="37338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TextBox 12"/>
          <p:cNvSpPr txBox="1"/>
          <p:nvPr/>
        </p:nvSpPr>
        <p:spPr>
          <a:xfrm>
            <a:off x="468276" y="5682214"/>
            <a:ext cx="8460580" cy="307777"/>
          </a:xfrm>
          <a:prstGeom prst="rect">
            <a:avLst/>
          </a:prstGeom>
          <a:noFill/>
        </p:spPr>
        <p:txBody>
          <a:bodyPr wrap="square" rtlCol="0">
            <a:spAutoFit/>
          </a:bodyPr>
          <a:lstStyle/>
          <a:p>
            <a:r>
              <a:rPr lang="en-IN" sz="1400" dirty="0" smtClean="0"/>
              <a:t>The loss is limited to the extend of the premium paid i.e. </a:t>
            </a:r>
            <a:r>
              <a:rPr lang="en-IN" sz="1400" dirty="0" err="1" smtClean="0"/>
              <a:t>Rs</a:t>
            </a:r>
            <a:r>
              <a:rPr lang="en-IN" sz="1400" dirty="0" smtClean="0"/>
              <a:t>. 300/- &amp; no MTM</a:t>
            </a:r>
            <a:endParaRPr lang="en-IN" sz="1400" dirty="0"/>
          </a:p>
        </p:txBody>
      </p:sp>
      <p:sp>
        <p:nvSpPr>
          <p:cNvPr id="15" name="TextBox 14"/>
          <p:cNvSpPr txBox="1"/>
          <p:nvPr/>
        </p:nvSpPr>
        <p:spPr>
          <a:xfrm>
            <a:off x="6639339" y="3379638"/>
            <a:ext cx="884583" cy="707886"/>
          </a:xfrm>
          <a:prstGeom prst="rect">
            <a:avLst/>
          </a:prstGeom>
          <a:noFill/>
        </p:spPr>
        <p:txBody>
          <a:bodyPr wrap="square" rtlCol="0">
            <a:spAutoFit/>
          </a:bodyPr>
          <a:lstStyle/>
          <a:p>
            <a:r>
              <a:rPr lang="en-US" dirty="0" smtClean="0"/>
              <a:t>Prices go up</a:t>
            </a:r>
            <a:endParaRPr lang="en-IN" dirty="0"/>
          </a:p>
        </p:txBody>
      </p:sp>
      <p:sp>
        <p:nvSpPr>
          <p:cNvPr id="16" name="TextBox 15"/>
          <p:cNvSpPr txBox="1"/>
          <p:nvPr/>
        </p:nvSpPr>
        <p:spPr>
          <a:xfrm>
            <a:off x="1288734" y="3516730"/>
            <a:ext cx="1133142" cy="707886"/>
          </a:xfrm>
          <a:prstGeom prst="rect">
            <a:avLst/>
          </a:prstGeom>
          <a:noFill/>
        </p:spPr>
        <p:txBody>
          <a:bodyPr wrap="square" rtlCol="0">
            <a:spAutoFit/>
          </a:bodyPr>
          <a:lstStyle/>
          <a:p>
            <a:r>
              <a:rPr lang="en-US" dirty="0" smtClean="0"/>
              <a:t>Prices go down</a:t>
            </a:r>
            <a:endParaRPr lang="en-IN" dirty="0"/>
          </a:p>
        </p:txBody>
      </p:sp>
    </p:spTree>
    <p:extLst>
      <p:ext uri="{BB962C8B-B14F-4D97-AF65-F5344CB8AC3E}">
        <p14:creationId xmlns:p14="http://schemas.microsoft.com/office/powerpoint/2010/main" val="1792095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781" y="276459"/>
            <a:ext cx="6624084" cy="499722"/>
          </a:xfrm>
          <a:prstGeom prst="rect">
            <a:avLst/>
          </a:prstGeom>
        </p:spPr>
        <p:txBody>
          <a:bodyPr>
            <a:normAutofit/>
          </a:bodyPr>
          <a:lstStyle/>
          <a:p>
            <a:r>
              <a:rPr lang="en-US" altLang="en-US" sz="2200" dirty="0" smtClean="0">
                <a:solidFill>
                  <a:srgbClr val="002060"/>
                </a:solidFill>
              </a:rPr>
              <a:t>Example : Buying Unfixed Gold</a:t>
            </a:r>
            <a:endParaRPr lang="en-US" altLang="en-US" sz="2200" dirty="0">
              <a:solidFill>
                <a:srgbClr val="002060"/>
              </a:solidFill>
            </a:endParaRPr>
          </a:p>
        </p:txBody>
      </p:sp>
      <p:sp>
        <p:nvSpPr>
          <p:cNvPr id="20527" name="Rectangle 4"/>
          <p:cNvSpPr>
            <a:spLocks noChangeArrowheads="1"/>
          </p:cNvSpPr>
          <p:nvPr/>
        </p:nvSpPr>
        <p:spPr bwMode="auto">
          <a:xfrm>
            <a:off x="276665" y="5465917"/>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solidFill>
                  <a:srgbClr val="002060"/>
                </a:solidFill>
                <a:latin typeface="+mj-lt"/>
              </a:rPr>
              <a:t>Having hedge through options </a:t>
            </a:r>
            <a:r>
              <a:rPr lang="en-US" altLang="en-US" sz="1400" dirty="0" err="1">
                <a:solidFill>
                  <a:srgbClr val="002060"/>
                </a:solidFill>
                <a:latin typeface="+mj-lt"/>
              </a:rPr>
              <a:t>Jeweller</a:t>
            </a:r>
            <a:r>
              <a:rPr lang="en-US" altLang="en-US" sz="1400" dirty="0">
                <a:solidFill>
                  <a:srgbClr val="002060"/>
                </a:solidFill>
                <a:latin typeface="+mj-lt"/>
              </a:rPr>
              <a:t> protect himself against upside risk and also avails opportunity profit if prices break below 29700 in physical markets </a:t>
            </a:r>
          </a:p>
        </p:txBody>
      </p:sp>
      <p:sp>
        <p:nvSpPr>
          <p:cNvPr id="7" name="Rectangle 6"/>
          <p:cNvSpPr/>
          <p:nvPr/>
        </p:nvSpPr>
        <p:spPr>
          <a:xfrm>
            <a:off x="187191" y="963501"/>
            <a:ext cx="7073118" cy="369332"/>
          </a:xfrm>
          <a:prstGeom prst="rect">
            <a:avLst/>
          </a:prstGeom>
        </p:spPr>
        <p:txBody>
          <a:bodyPr wrap="square">
            <a:spAutoFit/>
          </a:bodyPr>
          <a:lstStyle/>
          <a:p>
            <a:pPr>
              <a:defRPr/>
            </a:pPr>
            <a:r>
              <a:rPr lang="en-US" sz="1800" b="1" dirty="0"/>
              <a:t>Buy Call option </a:t>
            </a:r>
            <a:r>
              <a:rPr lang="en-US" sz="1800" b="1" dirty="0" smtClean="0"/>
              <a:t>Strike </a:t>
            </a:r>
            <a:r>
              <a:rPr lang="en-US" sz="1800" b="1" dirty="0"/>
              <a:t>price 30000 </a:t>
            </a:r>
            <a:r>
              <a:rPr lang="en-US" sz="1800" b="1" dirty="0" smtClean="0"/>
              <a:t>Premium </a:t>
            </a:r>
            <a:r>
              <a:rPr lang="en-US" sz="1800" b="1" dirty="0"/>
              <a:t>Rs.300</a:t>
            </a:r>
          </a:p>
        </p:txBody>
      </p:sp>
      <p:graphicFrame>
        <p:nvGraphicFramePr>
          <p:cNvPr id="2" name="Table 1"/>
          <p:cNvGraphicFramePr>
            <a:graphicFrameLocks noGrp="1"/>
          </p:cNvGraphicFramePr>
          <p:nvPr>
            <p:extLst/>
          </p:nvPr>
        </p:nvGraphicFramePr>
        <p:xfrm>
          <a:off x="488121" y="1400175"/>
          <a:ext cx="4408659" cy="4057650"/>
        </p:xfrm>
        <a:graphic>
          <a:graphicData uri="http://schemas.openxmlformats.org/drawingml/2006/table">
            <a:tbl>
              <a:tblPr>
                <a:tableStyleId>{5C22544A-7EE6-4342-B048-85BDC9FD1C3A}</a:tableStyleId>
              </a:tblPr>
              <a:tblGrid>
                <a:gridCol w="1114549"/>
                <a:gridCol w="1133812"/>
                <a:gridCol w="1111797"/>
                <a:gridCol w="1048501"/>
              </a:tblGrid>
              <a:tr h="476250">
                <a:tc gridSpan="4">
                  <a:txBody>
                    <a:bodyPr/>
                    <a:lstStyle/>
                    <a:p>
                      <a:pPr algn="ctr" rtl="0" fontAlgn="b"/>
                      <a:r>
                        <a:rPr lang="en-IN" sz="1400" b="1" u="none" strike="noStrike" dirty="0">
                          <a:effectLst/>
                        </a:rPr>
                        <a:t>P&amp;L Payoff at Expiration Matrix (</a:t>
                      </a:r>
                      <a:r>
                        <a:rPr lang="en-IN" sz="1400" b="1" u="none" strike="noStrike" dirty="0" smtClean="0">
                          <a:effectLst/>
                        </a:rPr>
                        <a:t>Premium:</a:t>
                      </a:r>
                      <a:r>
                        <a:rPr lang="en-IN" sz="1400" b="1" u="none" strike="noStrike" baseline="0" dirty="0" smtClean="0">
                          <a:effectLst/>
                        </a:rPr>
                        <a:t> </a:t>
                      </a:r>
                      <a:r>
                        <a:rPr lang="en-IN" sz="1400" b="1" u="none" strike="noStrike" dirty="0" smtClean="0">
                          <a:effectLst/>
                        </a:rPr>
                        <a:t>300</a:t>
                      </a:r>
                      <a:r>
                        <a:rPr lang="en-IN" sz="1400" b="1" u="none" strike="noStrike" dirty="0">
                          <a:effectLst/>
                        </a:rPr>
                        <a:t>)</a:t>
                      </a: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tr>
              <a:tr h="542925">
                <a:tc>
                  <a:txBody>
                    <a:bodyPr/>
                    <a:lstStyle/>
                    <a:p>
                      <a:pPr algn="ctr" rtl="0" fontAlgn="b"/>
                      <a:r>
                        <a:rPr lang="en-IN" sz="1400" b="1" u="none" strike="noStrike">
                          <a:effectLst/>
                        </a:rPr>
                        <a:t>Underlying Price At Expiry</a:t>
                      </a:r>
                      <a:endParaRPr lang="en-IN"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b"/>
                      <a:r>
                        <a:rPr lang="en-IN" sz="1400" b="1" u="none" strike="noStrike" dirty="0">
                          <a:effectLst/>
                        </a:rPr>
                        <a:t>Payoff from options</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en-IN" sz="1400" b="1" u="none" strike="noStrike" dirty="0">
                          <a:effectLst/>
                        </a:rPr>
                        <a:t>Physical Stock</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b"/>
                      <a:r>
                        <a:rPr lang="en-IN" sz="1400" b="1" u="none" strike="noStrike" dirty="0">
                          <a:effectLst/>
                        </a:rPr>
                        <a:t>Net Profit/Loss</a:t>
                      </a:r>
                      <a:endParaRPr lang="en-IN" sz="1400" b="1" i="0" u="none" strike="noStrike" dirty="0">
                        <a:solidFill>
                          <a:srgbClr val="000000"/>
                        </a:solidFill>
                        <a:effectLst/>
                        <a:latin typeface="Calibri" panose="020F0502020204030204" pitchFamily="34" charset="0"/>
                      </a:endParaRPr>
                    </a:p>
                  </a:txBody>
                  <a:tcPr marL="9525" marR="9525" marT="9525" marB="0" anchor="ctr"/>
                </a:tc>
              </a:tr>
              <a:tr h="276225">
                <a:tc>
                  <a:txBody>
                    <a:bodyPr/>
                    <a:lstStyle/>
                    <a:p>
                      <a:pPr algn="ctr" rtl="0" fontAlgn="b"/>
                      <a:r>
                        <a:rPr lang="en-IN" sz="1400" u="none" strike="noStrike">
                          <a:effectLst/>
                        </a:rPr>
                        <a:t>29500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500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29600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400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29700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29800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29900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30000</a:t>
                      </a:r>
                    </a:p>
                  </a:txBody>
                  <a:tcPr marL="9525" marR="9525" marT="9525" marB="0" anchor="ctr"/>
                </a:tc>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-300</a:t>
                      </a:r>
                    </a:p>
                  </a:txBody>
                  <a:tcPr marL="9525" marR="9525" marT="9525" marB="0" anchor="ctr"/>
                </a:tc>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0</a:t>
                      </a:r>
                    </a:p>
                  </a:txBody>
                  <a:tcPr marL="9525" marR="9525" marT="9525" marB="0" anchor="ctr"/>
                </a:tc>
                <a:tc>
                  <a:txBody>
                    <a:bodyPr/>
                    <a:lstStyle/>
                    <a:p>
                      <a:pPr marL="0" algn="ctr" defTabSz="914400" rtl="0" eaLnBrk="1" fontAlgn="b" latinLnBrk="0" hangingPunct="1"/>
                      <a:r>
                        <a:rPr lang="en-IN" sz="1400" u="none" strike="noStrike" kern="1200" dirty="0">
                          <a:solidFill>
                            <a:schemeClr val="dk1"/>
                          </a:solidFill>
                          <a:effectLst>
                            <a:outerShdw blurRad="38100" dist="38100" dir="2700000" algn="tl">
                              <a:srgbClr val="000000">
                                <a:alpha val="43137"/>
                              </a:srgbClr>
                            </a:outerShdw>
                          </a:effectLst>
                          <a:latin typeface="+mn-lt"/>
                          <a:ea typeface="+mn-ea"/>
                          <a:cs typeface="+mn-cs"/>
                        </a:rPr>
                        <a:t>-300</a:t>
                      </a:r>
                    </a:p>
                  </a:txBody>
                  <a:tcPr marL="9525" marR="9525" marT="9525" marB="0" anchor="ctr"/>
                </a:tc>
              </a:tr>
              <a:tr h="276225">
                <a:tc>
                  <a:txBody>
                    <a:bodyPr/>
                    <a:lstStyle/>
                    <a:p>
                      <a:pPr algn="ctr" rtl="0" fontAlgn="b"/>
                      <a:r>
                        <a:rPr lang="en-IN" sz="1400" u="none" strike="noStrike">
                          <a:effectLst/>
                        </a:rPr>
                        <a:t>30100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30200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30300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a:effectLst/>
                        </a:rPr>
                        <a:t>-300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a:effectLst/>
                        </a:rPr>
                        <a:t>-300</a:t>
                      </a:r>
                      <a:endParaRPr lang="en-IN" sz="1400" b="0" i="0" u="none" strike="noStrike">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30400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100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-400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-300</a:t>
                      </a:r>
                      <a:endParaRPr lang="en-IN" sz="1400" b="0" i="0" u="none" strike="noStrike" dirty="0">
                        <a:solidFill>
                          <a:srgbClr val="000000"/>
                        </a:solidFill>
                        <a:effectLst/>
                        <a:latin typeface="Verdana" panose="020B0604030504040204" pitchFamily="34" charset="0"/>
                      </a:endParaRPr>
                    </a:p>
                  </a:txBody>
                  <a:tcPr marL="9525" marR="9525" marT="9525" marB="0" anchor="ctr"/>
                </a:tc>
              </a:tr>
              <a:tr h="276225">
                <a:tc>
                  <a:txBody>
                    <a:bodyPr/>
                    <a:lstStyle/>
                    <a:p>
                      <a:pPr algn="ctr" rtl="0" fontAlgn="b"/>
                      <a:r>
                        <a:rPr lang="en-IN" sz="1400" u="none" strike="noStrike">
                          <a:effectLst/>
                        </a:rPr>
                        <a:t>30500</a:t>
                      </a:r>
                      <a:endParaRPr lang="en-IN"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u="none" strike="noStrike">
                          <a:effectLst/>
                        </a:rPr>
                        <a:t>200</a:t>
                      </a:r>
                      <a:endParaRPr lang="en-IN"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-500</a:t>
                      </a:r>
                      <a:endParaRPr lang="en-IN"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rtl="0" fontAlgn="b"/>
                      <a:r>
                        <a:rPr lang="en-IN" sz="1400" u="none" strike="noStrike" dirty="0" smtClean="0">
                          <a:effectLst/>
                        </a:rPr>
                        <a:t>-300</a:t>
                      </a:r>
                      <a:endParaRPr lang="en-IN" sz="1400" b="0" i="0" u="none" strike="noStrike" dirty="0">
                        <a:solidFill>
                          <a:srgbClr val="000000"/>
                        </a:solidFill>
                        <a:effectLst/>
                        <a:latin typeface="Verdana" panose="020B0604030504040204" pitchFamily="34" charset="0"/>
                      </a:endParaRPr>
                    </a:p>
                  </a:txBody>
                  <a:tcPr marL="9525" marR="9525" marT="9525" marB="0" anchor="ctr"/>
                </a:tc>
              </a:tr>
            </a:tbl>
          </a:graphicData>
        </a:graphic>
      </p:graphicFrame>
      <p:graphicFrame>
        <p:nvGraphicFramePr>
          <p:cNvPr id="8" name="Chart 7"/>
          <p:cNvGraphicFramePr>
            <a:graphicFrameLocks/>
          </p:cNvGraphicFramePr>
          <p:nvPr>
            <p:extLst/>
          </p:nvPr>
        </p:nvGraphicFramePr>
        <p:xfrm>
          <a:off x="4959626" y="1365871"/>
          <a:ext cx="3959292" cy="3802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8417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2381877"/>
            <a:ext cx="8525022" cy="499722"/>
          </a:xfrm>
        </p:spPr>
        <p:txBody>
          <a:bodyPr>
            <a:noAutofit/>
          </a:bodyPr>
          <a:lstStyle/>
          <a:p>
            <a:r>
              <a:rPr lang="en-US" dirty="0">
                <a:solidFill>
                  <a:srgbClr val="002060"/>
                </a:solidFill>
              </a:rPr>
              <a:t>Theoretical Examples of </a:t>
            </a:r>
            <a:r>
              <a:rPr lang="en-US" dirty="0" smtClean="0">
                <a:solidFill>
                  <a:srgbClr val="002060"/>
                </a:solidFill>
              </a:rPr>
              <a:t>Other Hedging </a:t>
            </a:r>
            <a:r>
              <a:rPr lang="en-US" dirty="0">
                <a:solidFill>
                  <a:srgbClr val="002060"/>
                </a:solidFill>
              </a:rPr>
              <a:t>Strategies</a:t>
            </a:r>
          </a:p>
        </p:txBody>
      </p:sp>
    </p:spTree>
    <p:extLst>
      <p:ext uri="{BB962C8B-B14F-4D97-AF65-F5344CB8AC3E}">
        <p14:creationId xmlns:p14="http://schemas.microsoft.com/office/powerpoint/2010/main" val="174736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781" y="276459"/>
            <a:ext cx="6624084" cy="499722"/>
          </a:xfrm>
          <a:prstGeom prst="rect">
            <a:avLst/>
          </a:prstGeom>
        </p:spPr>
        <p:txBody>
          <a:bodyPr>
            <a:normAutofit/>
          </a:bodyPr>
          <a:lstStyle/>
          <a:p>
            <a:r>
              <a:rPr lang="en-US" altLang="en-US" sz="2200" dirty="0" smtClean="0">
                <a:solidFill>
                  <a:srgbClr val="002060"/>
                </a:solidFill>
              </a:rPr>
              <a:t>Example : SHORT STRANGLE</a:t>
            </a:r>
            <a:endParaRPr lang="en-US" altLang="en-US" sz="2200" dirty="0">
              <a:solidFill>
                <a:srgbClr val="002060"/>
              </a:solidFill>
            </a:endParaRPr>
          </a:p>
        </p:txBody>
      </p:sp>
      <p:sp>
        <p:nvSpPr>
          <p:cNvPr id="7" name="Rectangle 6"/>
          <p:cNvSpPr/>
          <p:nvPr/>
        </p:nvSpPr>
        <p:spPr>
          <a:xfrm>
            <a:off x="187191" y="963501"/>
            <a:ext cx="7073118" cy="369332"/>
          </a:xfrm>
          <a:prstGeom prst="rect">
            <a:avLst/>
          </a:prstGeom>
        </p:spPr>
        <p:txBody>
          <a:bodyPr wrap="square">
            <a:spAutoFit/>
          </a:bodyPr>
          <a:lstStyle/>
          <a:p>
            <a:pPr>
              <a:defRPr/>
            </a:pPr>
            <a:r>
              <a:rPr lang="en-US" sz="1800" b="1" dirty="0" smtClean="0"/>
              <a:t>Gold CMP 29800. Strategy: Sell 29400 PE @200 and Sell 30200 CE @300</a:t>
            </a:r>
            <a:endParaRPr lang="en-US" sz="1800" b="1" dirty="0"/>
          </a:p>
        </p:txBody>
      </p:sp>
      <p:graphicFrame>
        <p:nvGraphicFramePr>
          <p:cNvPr id="2" name="Table 1"/>
          <p:cNvGraphicFramePr>
            <a:graphicFrameLocks noGrp="1"/>
          </p:cNvGraphicFramePr>
          <p:nvPr>
            <p:extLst/>
          </p:nvPr>
        </p:nvGraphicFramePr>
        <p:xfrm>
          <a:off x="488121" y="1400175"/>
          <a:ext cx="4408659" cy="4057650"/>
        </p:xfrm>
        <a:graphic>
          <a:graphicData uri="http://schemas.openxmlformats.org/drawingml/2006/table">
            <a:tbl>
              <a:tblPr>
                <a:tableStyleId>{5C22544A-7EE6-4342-B048-85BDC9FD1C3A}</a:tableStyleId>
              </a:tblPr>
              <a:tblGrid>
                <a:gridCol w="1114549"/>
                <a:gridCol w="1133812"/>
                <a:gridCol w="1111797"/>
                <a:gridCol w="1048501"/>
              </a:tblGrid>
              <a:tr h="476250">
                <a:tc gridSpan="4">
                  <a:txBody>
                    <a:bodyPr/>
                    <a:lstStyle/>
                    <a:p>
                      <a:pPr algn="ctr" rtl="0" fontAlgn="b"/>
                      <a:r>
                        <a:rPr lang="en-IN" sz="1400" b="1" u="none" strike="noStrike" dirty="0">
                          <a:effectLst/>
                        </a:rPr>
                        <a:t>P&amp;L Payoff at Expiration Matrix (</a:t>
                      </a:r>
                      <a:r>
                        <a:rPr lang="en-IN" sz="1400" b="1" u="none" strike="noStrike" dirty="0" smtClean="0">
                          <a:effectLst/>
                        </a:rPr>
                        <a:t>Premium:</a:t>
                      </a:r>
                      <a:r>
                        <a:rPr lang="en-IN" sz="1400" b="1" u="none" strike="noStrike" baseline="0" dirty="0" smtClean="0">
                          <a:effectLst/>
                        </a:rPr>
                        <a:t> 500</a:t>
                      </a:r>
                      <a:r>
                        <a:rPr lang="en-IN" sz="1400" b="1" u="none" strike="noStrike" dirty="0" smtClean="0">
                          <a:effectLst/>
                        </a:rPr>
                        <a:t>)</a:t>
                      </a: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tr>
              <a:tr h="542925">
                <a:tc>
                  <a:txBody>
                    <a:bodyPr/>
                    <a:lstStyle/>
                    <a:p>
                      <a:pPr algn="ctr" rtl="0" fontAlgn="b"/>
                      <a:r>
                        <a:rPr lang="en-IN" sz="1400" b="1" u="none" strike="noStrike" dirty="0">
                          <a:effectLst/>
                        </a:rPr>
                        <a:t>Underlying Price At Expiry</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b="1" u="none" strike="noStrike" dirty="0">
                          <a:effectLst/>
                        </a:rPr>
                        <a:t>Payoff from </a:t>
                      </a:r>
                      <a:r>
                        <a:rPr lang="en-IN" sz="1400" b="1" u="none" strike="noStrike" dirty="0" smtClean="0">
                          <a:effectLst/>
                        </a:rPr>
                        <a:t>29800</a:t>
                      </a:r>
                      <a:r>
                        <a:rPr lang="en-IN" sz="1400" b="1" u="none" strike="noStrike" baseline="0" dirty="0" smtClean="0">
                          <a:effectLst/>
                        </a:rPr>
                        <a:t> PE Sell</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b="1" u="none" strike="noStrike" dirty="0" smtClean="0">
                          <a:effectLst/>
                        </a:rPr>
                        <a:t>Payoff from 30200</a:t>
                      </a:r>
                      <a:r>
                        <a:rPr lang="en-IN" sz="1400" b="1" u="none" strike="noStrike" baseline="0" dirty="0" smtClean="0">
                          <a:effectLst/>
                        </a:rPr>
                        <a:t> CE Sell</a:t>
                      </a:r>
                      <a:endParaRPr lang="en-IN"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b"/>
                      <a:r>
                        <a:rPr lang="en-IN" sz="1400" b="1" u="none" strike="noStrike" dirty="0">
                          <a:effectLst/>
                        </a:rPr>
                        <a:t>Net Profit/Loss</a:t>
                      </a:r>
                      <a:endParaRPr lang="en-IN" sz="1400" b="1" i="0" u="none" strike="noStrike" dirty="0">
                        <a:solidFill>
                          <a:srgbClr val="000000"/>
                        </a:solidFill>
                        <a:effectLst/>
                        <a:latin typeface="Calibri" panose="020F0502020204030204" pitchFamily="34" charset="0"/>
                      </a:endParaRPr>
                    </a:p>
                  </a:txBody>
                  <a:tcPr marL="9525" marR="9525" marT="9525" marB="0" anchor="ctr"/>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28800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-400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29000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29400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29600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29800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30400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30600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30800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r>
            </a:tbl>
          </a:graphicData>
        </a:graphic>
      </p:graphicFrame>
      <p:graphicFrame>
        <p:nvGraphicFramePr>
          <p:cNvPr id="6" name="Chart 5"/>
          <p:cNvGraphicFramePr>
            <a:graphicFrameLocks/>
          </p:cNvGraphicFramePr>
          <p:nvPr>
            <p:extLst/>
          </p:nvPr>
        </p:nvGraphicFramePr>
        <p:xfrm>
          <a:off x="4929186" y="1857374"/>
          <a:ext cx="4014787" cy="3586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6733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781" y="276459"/>
            <a:ext cx="6624084" cy="499722"/>
          </a:xfrm>
          <a:prstGeom prst="rect">
            <a:avLst/>
          </a:prstGeom>
        </p:spPr>
        <p:txBody>
          <a:bodyPr>
            <a:normAutofit/>
          </a:bodyPr>
          <a:lstStyle/>
          <a:p>
            <a:r>
              <a:rPr lang="en-US" altLang="en-US" sz="2200" dirty="0" smtClean="0">
                <a:solidFill>
                  <a:srgbClr val="002060"/>
                </a:solidFill>
              </a:rPr>
              <a:t>Example : </a:t>
            </a:r>
            <a:r>
              <a:rPr lang="en-US" altLang="en-US" dirty="0" smtClean="0">
                <a:solidFill>
                  <a:srgbClr val="002060"/>
                </a:solidFill>
              </a:rPr>
              <a:t>LONG</a:t>
            </a:r>
            <a:r>
              <a:rPr lang="en-US" altLang="en-US" sz="2200" dirty="0" smtClean="0">
                <a:solidFill>
                  <a:srgbClr val="002060"/>
                </a:solidFill>
              </a:rPr>
              <a:t> STRANGLE</a:t>
            </a:r>
            <a:endParaRPr lang="en-US" altLang="en-US" sz="2200" dirty="0">
              <a:solidFill>
                <a:srgbClr val="002060"/>
              </a:solidFill>
            </a:endParaRPr>
          </a:p>
        </p:txBody>
      </p:sp>
      <p:sp>
        <p:nvSpPr>
          <p:cNvPr id="7" name="Rectangle 6"/>
          <p:cNvSpPr/>
          <p:nvPr/>
        </p:nvSpPr>
        <p:spPr>
          <a:xfrm>
            <a:off x="187191" y="963501"/>
            <a:ext cx="7073118" cy="369332"/>
          </a:xfrm>
          <a:prstGeom prst="rect">
            <a:avLst/>
          </a:prstGeom>
        </p:spPr>
        <p:txBody>
          <a:bodyPr wrap="square">
            <a:spAutoFit/>
          </a:bodyPr>
          <a:lstStyle/>
          <a:p>
            <a:pPr>
              <a:defRPr/>
            </a:pPr>
            <a:r>
              <a:rPr lang="en-US" sz="1800" b="1" dirty="0" smtClean="0"/>
              <a:t>Gold CMP 29800. Strategy: Buy 29400 PE @200 and Buy 30200 CE @300</a:t>
            </a:r>
            <a:endParaRPr lang="en-US" sz="1800" b="1" dirty="0"/>
          </a:p>
        </p:txBody>
      </p:sp>
      <p:graphicFrame>
        <p:nvGraphicFramePr>
          <p:cNvPr id="2" name="Table 1"/>
          <p:cNvGraphicFramePr>
            <a:graphicFrameLocks noGrp="1"/>
          </p:cNvGraphicFramePr>
          <p:nvPr>
            <p:extLst/>
          </p:nvPr>
        </p:nvGraphicFramePr>
        <p:xfrm>
          <a:off x="488121" y="1400175"/>
          <a:ext cx="4408659" cy="4057650"/>
        </p:xfrm>
        <a:graphic>
          <a:graphicData uri="http://schemas.openxmlformats.org/drawingml/2006/table">
            <a:tbl>
              <a:tblPr>
                <a:tableStyleId>{5C22544A-7EE6-4342-B048-85BDC9FD1C3A}</a:tableStyleId>
              </a:tblPr>
              <a:tblGrid>
                <a:gridCol w="1114549"/>
                <a:gridCol w="1133812"/>
                <a:gridCol w="1111797"/>
                <a:gridCol w="1048501"/>
              </a:tblGrid>
              <a:tr h="476250">
                <a:tc gridSpan="4">
                  <a:txBody>
                    <a:bodyPr/>
                    <a:lstStyle/>
                    <a:p>
                      <a:pPr algn="ctr" rtl="0" fontAlgn="b"/>
                      <a:r>
                        <a:rPr lang="en-IN" sz="1400" b="1" u="none" strike="noStrike" dirty="0">
                          <a:effectLst/>
                        </a:rPr>
                        <a:t>P&amp;L Payoff at Expiration Matrix (</a:t>
                      </a:r>
                      <a:r>
                        <a:rPr lang="en-IN" sz="1400" b="1" u="none" strike="noStrike" dirty="0" smtClean="0">
                          <a:effectLst/>
                        </a:rPr>
                        <a:t>Premium:</a:t>
                      </a:r>
                      <a:r>
                        <a:rPr lang="en-IN" sz="1400" b="1" u="none" strike="noStrike" baseline="0" dirty="0" smtClean="0">
                          <a:effectLst/>
                        </a:rPr>
                        <a:t> -500</a:t>
                      </a:r>
                      <a:r>
                        <a:rPr lang="en-IN" sz="1400" b="1" u="none" strike="noStrike" dirty="0" smtClean="0">
                          <a:effectLst/>
                        </a:rPr>
                        <a:t>)</a:t>
                      </a: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tr>
              <a:tr h="542925">
                <a:tc>
                  <a:txBody>
                    <a:bodyPr/>
                    <a:lstStyle/>
                    <a:p>
                      <a:pPr algn="ctr" rtl="0" fontAlgn="b"/>
                      <a:r>
                        <a:rPr lang="en-IN" sz="1400" b="1" i="0" u="none" strike="noStrike">
                          <a:solidFill>
                            <a:srgbClr val="000000"/>
                          </a:solidFill>
                          <a:effectLst/>
                          <a:latin typeface="Calibri"/>
                        </a:rPr>
                        <a:t>Underlying Price At Expiry</a:t>
                      </a:r>
                    </a:p>
                  </a:txBody>
                  <a:tcPr marL="9525" marR="9525" marT="9525" marB="0" anchor="b"/>
                </a:tc>
                <a:tc>
                  <a:txBody>
                    <a:bodyPr/>
                    <a:lstStyle/>
                    <a:p>
                      <a:pPr algn="l" rtl="0" fontAlgn="b"/>
                      <a:r>
                        <a:rPr lang="en-IN" sz="1400" b="1" i="0" u="none" strike="noStrike">
                          <a:solidFill>
                            <a:srgbClr val="000000"/>
                          </a:solidFill>
                          <a:effectLst/>
                          <a:latin typeface="Calibri"/>
                        </a:rPr>
                        <a:t>Payoff from 29800 PE Buy</a:t>
                      </a:r>
                    </a:p>
                  </a:txBody>
                  <a:tcPr marL="9525" marR="9525" marT="9525" marB="0" anchor="b"/>
                </a:tc>
                <a:tc>
                  <a:txBody>
                    <a:bodyPr/>
                    <a:lstStyle/>
                    <a:p>
                      <a:pPr algn="l" rtl="0" fontAlgn="b"/>
                      <a:r>
                        <a:rPr lang="en-IN" sz="1400" b="1" i="0" u="none" strike="noStrike">
                          <a:solidFill>
                            <a:srgbClr val="000000"/>
                          </a:solidFill>
                          <a:effectLst/>
                          <a:latin typeface="Calibri"/>
                        </a:rPr>
                        <a:t>Payoff from 30200 CE Buy</a:t>
                      </a:r>
                    </a:p>
                  </a:txBody>
                  <a:tcPr marL="9525" marR="9525" marT="9525" marB="0" anchor="b"/>
                </a:tc>
                <a:tc>
                  <a:txBody>
                    <a:bodyPr/>
                    <a:lstStyle/>
                    <a:p>
                      <a:pPr algn="l" rtl="0" fontAlgn="b"/>
                      <a:r>
                        <a:rPr lang="en-IN" sz="1400" b="1" i="0" u="none" strike="noStrike">
                          <a:solidFill>
                            <a:srgbClr val="000000"/>
                          </a:solidFill>
                          <a:effectLst/>
                          <a:latin typeface="Calibri"/>
                        </a:rPr>
                        <a:t>Net Profit/Loss</a:t>
                      </a:r>
                    </a:p>
                  </a:txBody>
                  <a:tcPr marL="9525" marR="9525" marT="9525" marB="0" anchor="b"/>
                </a:tc>
              </a:tr>
              <a:tr h="276225">
                <a:tc>
                  <a:txBody>
                    <a:bodyPr/>
                    <a:lstStyle/>
                    <a:p>
                      <a:pPr algn="ctr" rtl="0" fontAlgn="b"/>
                      <a:r>
                        <a:rPr lang="en-IN" sz="1400" b="0" i="0" u="none" strike="noStrike" dirty="0">
                          <a:solidFill>
                            <a:srgbClr val="000000"/>
                          </a:solidFill>
                          <a:effectLst/>
                          <a:latin typeface="Calibri"/>
                        </a:rPr>
                        <a:t>28800</a:t>
                      </a:r>
                    </a:p>
                  </a:txBody>
                  <a:tcPr marL="9525" marR="9525" marT="9525" marB="0" anchor="b"/>
                </a:tc>
                <a:tc>
                  <a:txBody>
                    <a:bodyPr/>
                    <a:lstStyle/>
                    <a:p>
                      <a:pPr algn="ctr" rtl="0" fontAlgn="b"/>
                      <a:r>
                        <a:rPr lang="en-IN" sz="1400" b="0" i="0" u="none" strike="noStrike" dirty="0">
                          <a:solidFill>
                            <a:srgbClr val="000000"/>
                          </a:solidFill>
                          <a:effectLst/>
                          <a:latin typeface="Calibri"/>
                        </a:rPr>
                        <a:t>400</a:t>
                      </a:r>
                    </a:p>
                  </a:txBody>
                  <a:tcPr marL="9525" marR="9525" marT="9525" marB="0" anchor="b"/>
                </a:tc>
                <a:tc>
                  <a:txBody>
                    <a:bodyPr/>
                    <a:lstStyle/>
                    <a:p>
                      <a:pPr algn="ctr" rtl="0" fontAlgn="b"/>
                      <a:r>
                        <a:rPr lang="en-IN" sz="1400" b="0" i="0" u="none" strike="noStrike" dirty="0">
                          <a:solidFill>
                            <a:srgbClr val="000000"/>
                          </a:solidFill>
                          <a:effectLst/>
                          <a:latin typeface="Calibri"/>
                        </a:rPr>
                        <a:t>-300</a:t>
                      </a:r>
                    </a:p>
                  </a:txBody>
                  <a:tcPr marL="9525" marR="9525" marT="9525" marB="0" anchor="b"/>
                </a:tc>
                <a:tc>
                  <a:txBody>
                    <a:bodyPr/>
                    <a:lstStyle/>
                    <a:p>
                      <a:pPr algn="ctr" rtl="0" fontAlgn="b"/>
                      <a:r>
                        <a:rPr lang="en-IN" sz="1400" b="0" i="0" u="none" strike="noStrike" dirty="0">
                          <a:solidFill>
                            <a:srgbClr val="000000"/>
                          </a:solidFill>
                          <a:effectLst/>
                          <a:latin typeface="Calibri"/>
                        </a:rPr>
                        <a:t>100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29000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29400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29600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29800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30400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30600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30800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r>
            </a:tbl>
          </a:graphicData>
        </a:graphic>
      </p:graphicFrame>
      <p:graphicFrame>
        <p:nvGraphicFramePr>
          <p:cNvPr id="6" name="Chart 5"/>
          <p:cNvGraphicFramePr>
            <a:graphicFrameLocks/>
          </p:cNvGraphicFramePr>
          <p:nvPr>
            <p:extLst/>
          </p:nvPr>
        </p:nvGraphicFramePr>
        <p:xfrm>
          <a:off x="4914899" y="1814513"/>
          <a:ext cx="4043364" cy="3643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266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781" y="276459"/>
            <a:ext cx="6624084" cy="499722"/>
          </a:xfrm>
          <a:prstGeom prst="rect">
            <a:avLst/>
          </a:prstGeom>
        </p:spPr>
        <p:txBody>
          <a:bodyPr>
            <a:normAutofit/>
          </a:bodyPr>
          <a:lstStyle/>
          <a:p>
            <a:r>
              <a:rPr lang="en-US" altLang="en-US" sz="2200" dirty="0" smtClean="0">
                <a:solidFill>
                  <a:srgbClr val="002060"/>
                </a:solidFill>
              </a:rPr>
              <a:t>Example : </a:t>
            </a:r>
            <a:r>
              <a:rPr lang="en-US" altLang="en-US" dirty="0" smtClean="0">
                <a:solidFill>
                  <a:srgbClr val="002060"/>
                </a:solidFill>
              </a:rPr>
              <a:t>CALL WRITTING</a:t>
            </a:r>
            <a:endParaRPr lang="en-US" altLang="en-US" sz="2200" dirty="0">
              <a:solidFill>
                <a:srgbClr val="002060"/>
              </a:solidFill>
            </a:endParaRPr>
          </a:p>
        </p:txBody>
      </p:sp>
      <p:sp>
        <p:nvSpPr>
          <p:cNvPr id="7" name="Rectangle 6"/>
          <p:cNvSpPr/>
          <p:nvPr/>
        </p:nvSpPr>
        <p:spPr>
          <a:xfrm>
            <a:off x="187191" y="963501"/>
            <a:ext cx="7073118" cy="369332"/>
          </a:xfrm>
          <a:prstGeom prst="rect">
            <a:avLst/>
          </a:prstGeom>
        </p:spPr>
        <p:txBody>
          <a:bodyPr wrap="square">
            <a:spAutoFit/>
          </a:bodyPr>
          <a:lstStyle/>
          <a:p>
            <a:pPr>
              <a:defRPr/>
            </a:pPr>
            <a:r>
              <a:rPr lang="en-US" sz="1800" b="1" dirty="0" smtClean="0"/>
              <a:t>Gold CMP 29800. Strategy : Sell 30200 CE @300</a:t>
            </a:r>
            <a:endParaRPr lang="en-US" sz="1800" b="1" dirty="0"/>
          </a:p>
        </p:txBody>
      </p:sp>
      <p:graphicFrame>
        <p:nvGraphicFramePr>
          <p:cNvPr id="2" name="Table 1"/>
          <p:cNvGraphicFramePr>
            <a:graphicFrameLocks noGrp="1"/>
          </p:cNvGraphicFramePr>
          <p:nvPr>
            <p:extLst/>
          </p:nvPr>
        </p:nvGraphicFramePr>
        <p:xfrm>
          <a:off x="488121" y="1400175"/>
          <a:ext cx="4408659" cy="4057650"/>
        </p:xfrm>
        <a:graphic>
          <a:graphicData uri="http://schemas.openxmlformats.org/drawingml/2006/table">
            <a:tbl>
              <a:tblPr>
                <a:tableStyleId>{5C22544A-7EE6-4342-B048-85BDC9FD1C3A}</a:tableStyleId>
              </a:tblPr>
              <a:tblGrid>
                <a:gridCol w="1114549"/>
                <a:gridCol w="1133812"/>
                <a:gridCol w="1111797"/>
                <a:gridCol w="1048501"/>
              </a:tblGrid>
              <a:tr h="476250">
                <a:tc gridSpan="4">
                  <a:txBody>
                    <a:bodyPr/>
                    <a:lstStyle/>
                    <a:p>
                      <a:pPr algn="ctr" rtl="0" fontAlgn="b"/>
                      <a:r>
                        <a:rPr lang="en-IN" sz="1400" b="1" u="none" strike="noStrike" dirty="0">
                          <a:effectLst/>
                        </a:rPr>
                        <a:t>P&amp;L Payoff at Expiration Matrix (</a:t>
                      </a:r>
                      <a:r>
                        <a:rPr lang="en-IN" sz="1400" b="1" u="none" strike="noStrike" dirty="0" smtClean="0">
                          <a:effectLst/>
                        </a:rPr>
                        <a:t>Premium:</a:t>
                      </a:r>
                      <a:r>
                        <a:rPr lang="en-IN" sz="1400" b="1" u="none" strike="noStrike" baseline="0" dirty="0" smtClean="0">
                          <a:effectLst/>
                        </a:rPr>
                        <a:t> 300</a:t>
                      </a:r>
                      <a:r>
                        <a:rPr lang="en-IN" sz="1400" b="1" u="none" strike="noStrike" dirty="0" smtClean="0">
                          <a:effectLst/>
                        </a:rPr>
                        <a:t>)</a:t>
                      </a: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tr>
              <a:tr h="542925">
                <a:tc>
                  <a:txBody>
                    <a:bodyPr/>
                    <a:lstStyle/>
                    <a:p>
                      <a:pPr algn="ctr" rtl="0" fontAlgn="b"/>
                      <a:r>
                        <a:rPr lang="en-IN" sz="1400" b="1" i="0" u="none" strike="noStrike">
                          <a:solidFill>
                            <a:srgbClr val="000000"/>
                          </a:solidFill>
                          <a:effectLst/>
                          <a:latin typeface="Calibri"/>
                        </a:rPr>
                        <a:t>Underlying Price At Expiry</a:t>
                      </a:r>
                    </a:p>
                  </a:txBody>
                  <a:tcPr marL="9525" marR="9525" marT="9525" marB="0" anchor="b"/>
                </a:tc>
                <a:tc>
                  <a:txBody>
                    <a:bodyPr/>
                    <a:lstStyle/>
                    <a:p>
                      <a:pPr algn="l" rtl="0" fontAlgn="b"/>
                      <a:endParaRPr lang="en-IN" sz="1400" b="1" i="0" u="none" strike="noStrike" dirty="0">
                        <a:solidFill>
                          <a:srgbClr val="000000"/>
                        </a:solidFill>
                        <a:effectLst/>
                        <a:latin typeface="Calibri"/>
                      </a:endParaRPr>
                    </a:p>
                  </a:txBody>
                  <a:tcPr marL="9525" marR="9525" marT="9525" marB="0" anchor="b"/>
                </a:tc>
                <a:tc>
                  <a:txBody>
                    <a:bodyPr/>
                    <a:lstStyle/>
                    <a:p>
                      <a:pPr algn="l" rtl="0" fontAlgn="b"/>
                      <a:r>
                        <a:rPr lang="en-IN" sz="1400" b="1" i="0" u="none" strike="noStrike" dirty="0">
                          <a:solidFill>
                            <a:srgbClr val="000000"/>
                          </a:solidFill>
                          <a:effectLst/>
                          <a:latin typeface="Calibri"/>
                        </a:rPr>
                        <a:t>Payoff from 30200 CE </a:t>
                      </a:r>
                      <a:r>
                        <a:rPr lang="en-IN" sz="1400" b="1" i="0" u="none" strike="noStrike" dirty="0" smtClean="0">
                          <a:solidFill>
                            <a:srgbClr val="000000"/>
                          </a:solidFill>
                          <a:effectLst/>
                          <a:latin typeface="Calibri"/>
                        </a:rPr>
                        <a:t>Sell</a:t>
                      </a:r>
                      <a:endParaRPr lang="en-IN" sz="1400" b="1" i="0" u="none" strike="noStrike" dirty="0">
                        <a:solidFill>
                          <a:srgbClr val="000000"/>
                        </a:solidFill>
                        <a:effectLst/>
                        <a:latin typeface="Calibri"/>
                      </a:endParaRPr>
                    </a:p>
                  </a:txBody>
                  <a:tcPr marL="9525" marR="9525" marT="9525" marB="0" anchor="b"/>
                </a:tc>
                <a:tc>
                  <a:txBody>
                    <a:bodyPr/>
                    <a:lstStyle/>
                    <a:p>
                      <a:pPr algn="l" rtl="0" fontAlgn="b"/>
                      <a:r>
                        <a:rPr lang="en-IN" sz="1400" b="1" i="0" u="none" strike="noStrike">
                          <a:solidFill>
                            <a:srgbClr val="000000"/>
                          </a:solidFill>
                          <a:effectLst/>
                          <a:latin typeface="Calibri"/>
                        </a:rPr>
                        <a:t>Net Profit/Loss</a:t>
                      </a:r>
                    </a:p>
                  </a:txBody>
                  <a:tcPr marL="9525" marR="9525" marT="9525" marB="0" anchor="b"/>
                </a:tc>
              </a:tr>
              <a:tr h="276225">
                <a:tc>
                  <a:txBody>
                    <a:bodyPr/>
                    <a:lstStyle/>
                    <a:p>
                      <a:pPr algn="ctr" rtl="0" fontAlgn="b"/>
                      <a:r>
                        <a:rPr lang="en-IN" sz="1400" b="0" i="0" u="none" strike="noStrike" dirty="0">
                          <a:solidFill>
                            <a:srgbClr val="000000"/>
                          </a:solidFill>
                          <a:effectLst/>
                          <a:latin typeface="Calibri"/>
                        </a:rPr>
                        <a:t>28800</a:t>
                      </a:r>
                    </a:p>
                  </a:txBody>
                  <a:tcPr marL="9525" marR="9525" marT="9525" marB="0" anchor="b"/>
                </a:tc>
                <a:tc>
                  <a:txBody>
                    <a:bodyPr/>
                    <a:lstStyle/>
                    <a:p>
                      <a:pPr algn="ctr" rtl="0" fontAlgn="b"/>
                      <a:r>
                        <a:rPr lang="en-IN" sz="1400" b="0" i="0" u="none" strike="noStrike" dirty="0">
                          <a:solidFill>
                            <a:srgbClr val="000000"/>
                          </a:solidFill>
                          <a:effectLst/>
                          <a:latin typeface="Calibri"/>
                        </a:rPr>
                        <a:t> </a:t>
                      </a:r>
                    </a:p>
                  </a:txBody>
                  <a:tcPr marL="9525" marR="9525" marT="9525" marB="0" anchor="b"/>
                </a:tc>
                <a:tc>
                  <a:txBody>
                    <a:bodyPr/>
                    <a:lstStyle/>
                    <a:p>
                      <a:pPr algn="ctr" rtl="0" fontAlgn="b"/>
                      <a:r>
                        <a:rPr lang="en-IN" sz="1400" b="0" i="0" u="none" strike="noStrike" dirty="0">
                          <a:solidFill>
                            <a:srgbClr val="000000"/>
                          </a:solidFill>
                          <a:effectLst/>
                          <a:latin typeface="Calibri"/>
                        </a:rPr>
                        <a:t>300</a:t>
                      </a:r>
                    </a:p>
                  </a:txBody>
                  <a:tcPr marL="9525" marR="9525" marT="9525" marB="0" anchor="b"/>
                </a:tc>
                <a:tc>
                  <a:txBody>
                    <a:bodyPr/>
                    <a:lstStyle/>
                    <a:p>
                      <a:pPr algn="ctr" rtl="0" fontAlgn="b"/>
                      <a:r>
                        <a:rPr lang="en-IN" sz="1400" b="0" i="0" u="none" strike="noStrike" dirty="0">
                          <a:solidFill>
                            <a:srgbClr val="000000"/>
                          </a:solidFill>
                          <a:effectLst/>
                          <a:latin typeface="Calibri"/>
                        </a:rPr>
                        <a:t>300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29000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29400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29600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29800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30400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30600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30800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 </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r>
            </a:tbl>
          </a:graphicData>
        </a:graphic>
      </p:graphicFrame>
      <p:graphicFrame>
        <p:nvGraphicFramePr>
          <p:cNvPr id="8" name="Chart 7"/>
          <p:cNvGraphicFramePr>
            <a:graphicFrameLocks/>
          </p:cNvGraphicFramePr>
          <p:nvPr>
            <p:extLst/>
          </p:nvPr>
        </p:nvGraphicFramePr>
        <p:xfrm>
          <a:off x="4914900" y="1885951"/>
          <a:ext cx="4000500" cy="3571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1927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781" y="276459"/>
            <a:ext cx="6624084" cy="499722"/>
          </a:xfrm>
          <a:prstGeom prst="rect">
            <a:avLst/>
          </a:prstGeom>
        </p:spPr>
        <p:txBody>
          <a:bodyPr>
            <a:normAutofit/>
          </a:bodyPr>
          <a:lstStyle/>
          <a:p>
            <a:r>
              <a:rPr lang="en-US" altLang="en-US" sz="2200" dirty="0" smtClean="0">
                <a:solidFill>
                  <a:srgbClr val="002060"/>
                </a:solidFill>
              </a:rPr>
              <a:t>Example : </a:t>
            </a:r>
            <a:r>
              <a:rPr lang="en-US" altLang="en-US" dirty="0" smtClean="0">
                <a:solidFill>
                  <a:srgbClr val="002060"/>
                </a:solidFill>
              </a:rPr>
              <a:t>COLLAR</a:t>
            </a:r>
            <a:endParaRPr lang="en-US" altLang="en-US" sz="2200" dirty="0">
              <a:solidFill>
                <a:srgbClr val="002060"/>
              </a:solidFill>
            </a:endParaRPr>
          </a:p>
        </p:txBody>
      </p:sp>
      <p:sp>
        <p:nvSpPr>
          <p:cNvPr id="7" name="Rectangle 6"/>
          <p:cNvSpPr/>
          <p:nvPr/>
        </p:nvSpPr>
        <p:spPr>
          <a:xfrm>
            <a:off x="187191" y="963501"/>
            <a:ext cx="7073118" cy="369332"/>
          </a:xfrm>
          <a:prstGeom prst="rect">
            <a:avLst/>
          </a:prstGeom>
        </p:spPr>
        <p:txBody>
          <a:bodyPr wrap="square">
            <a:spAutoFit/>
          </a:bodyPr>
          <a:lstStyle/>
          <a:p>
            <a:pPr>
              <a:defRPr/>
            </a:pPr>
            <a:r>
              <a:rPr lang="en-US" sz="1800" b="1" dirty="0" smtClean="0"/>
              <a:t>Gold CMP 29800. Strategy : Buy 29400 PE @200 and Sell 30200 CE @300</a:t>
            </a:r>
            <a:endParaRPr lang="en-US" sz="1800" b="1" dirty="0"/>
          </a:p>
        </p:txBody>
      </p:sp>
      <p:graphicFrame>
        <p:nvGraphicFramePr>
          <p:cNvPr id="2" name="Table 1"/>
          <p:cNvGraphicFramePr>
            <a:graphicFrameLocks noGrp="1"/>
          </p:cNvGraphicFramePr>
          <p:nvPr>
            <p:extLst/>
          </p:nvPr>
        </p:nvGraphicFramePr>
        <p:xfrm>
          <a:off x="488121" y="1400175"/>
          <a:ext cx="4408659" cy="4057650"/>
        </p:xfrm>
        <a:graphic>
          <a:graphicData uri="http://schemas.openxmlformats.org/drawingml/2006/table">
            <a:tbl>
              <a:tblPr>
                <a:tableStyleId>{5C22544A-7EE6-4342-B048-85BDC9FD1C3A}</a:tableStyleId>
              </a:tblPr>
              <a:tblGrid>
                <a:gridCol w="1114549"/>
                <a:gridCol w="1133812"/>
                <a:gridCol w="1111797"/>
                <a:gridCol w="1048501"/>
              </a:tblGrid>
              <a:tr h="476250">
                <a:tc gridSpan="4">
                  <a:txBody>
                    <a:bodyPr/>
                    <a:lstStyle/>
                    <a:p>
                      <a:pPr algn="ctr" rtl="0" fontAlgn="b"/>
                      <a:r>
                        <a:rPr lang="en-IN" sz="1400" b="1" u="none" strike="noStrike" dirty="0">
                          <a:effectLst/>
                        </a:rPr>
                        <a:t>P&amp;L Payoff at Expiration Matrix (</a:t>
                      </a:r>
                      <a:r>
                        <a:rPr lang="en-IN" sz="1400" b="1" u="none" strike="noStrike" dirty="0" smtClean="0">
                          <a:effectLst/>
                        </a:rPr>
                        <a:t>Premium:</a:t>
                      </a:r>
                      <a:r>
                        <a:rPr lang="en-IN" sz="1400" b="1" u="none" strike="noStrike" baseline="0" dirty="0" smtClean="0">
                          <a:effectLst/>
                        </a:rPr>
                        <a:t> 100</a:t>
                      </a:r>
                      <a:r>
                        <a:rPr lang="en-IN" sz="1400" b="1" u="none" strike="noStrike" dirty="0" smtClean="0">
                          <a:effectLst/>
                        </a:rPr>
                        <a:t>)</a:t>
                      </a:r>
                      <a:endParaRPr lang="en-IN"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IN"/>
                    </a:p>
                  </a:txBody>
                  <a:tcPr/>
                </a:tc>
                <a:tc hMerge="1">
                  <a:txBody>
                    <a:bodyPr/>
                    <a:lstStyle/>
                    <a:p>
                      <a:endParaRPr lang="en-IN"/>
                    </a:p>
                  </a:txBody>
                  <a:tcPr/>
                </a:tc>
                <a:tc hMerge="1">
                  <a:txBody>
                    <a:bodyPr/>
                    <a:lstStyle/>
                    <a:p>
                      <a:endParaRPr lang="en-IN"/>
                    </a:p>
                  </a:txBody>
                  <a:tcPr/>
                </a:tc>
              </a:tr>
              <a:tr h="542925">
                <a:tc>
                  <a:txBody>
                    <a:bodyPr/>
                    <a:lstStyle/>
                    <a:p>
                      <a:pPr algn="ctr" rtl="0" fontAlgn="b"/>
                      <a:r>
                        <a:rPr lang="en-IN" sz="1400" b="1" i="0" u="none" strike="noStrike">
                          <a:solidFill>
                            <a:srgbClr val="000000"/>
                          </a:solidFill>
                          <a:effectLst/>
                          <a:latin typeface="Calibri"/>
                        </a:rPr>
                        <a:t>Underlying Price At Expiry</a:t>
                      </a:r>
                    </a:p>
                  </a:txBody>
                  <a:tcPr marL="9525" marR="9525" marT="9525" marB="0" anchor="b"/>
                </a:tc>
                <a:tc>
                  <a:txBody>
                    <a:bodyPr/>
                    <a:lstStyle/>
                    <a:p>
                      <a:pPr algn="l" rtl="0" fontAlgn="b"/>
                      <a:r>
                        <a:rPr lang="en-IN" sz="1400" b="1" i="0" u="none" strike="noStrike">
                          <a:solidFill>
                            <a:srgbClr val="000000"/>
                          </a:solidFill>
                          <a:effectLst/>
                          <a:latin typeface="Calibri"/>
                        </a:rPr>
                        <a:t>Payoff from 29400 PE Buy</a:t>
                      </a:r>
                    </a:p>
                  </a:txBody>
                  <a:tcPr marL="9525" marR="9525" marT="9525" marB="0" anchor="b"/>
                </a:tc>
                <a:tc>
                  <a:txBody>
                    <a:bodyPr/>
                    <a:lstStyle/>
                    <a:p>
                      <a:pPr algn="l" rtl="0" fontAlgn="b"/>
                      <a:r>
                        <a:rPr lang="en-IN" sz="1400" b="1" i="0" u="none" strike="noStrike">
                          <a:solidFill>
                            <a:srgbClr val="000000"/>
                          </a:solidFill>
                          <a:effectLst/>
                          <a:latin typeface="Calibri"/>
                        </a:rPr>
                        <a:t>Payoff from 30200 CE Sell</a:t>
                      </a:r>
                    </a:p>
                  </a:txBody>
                  <a:tcPr marL="9525" marR="9525" marT="9525" marB="0" anchor="b"/>
                </a:tc>
                <a:tc>
                  <a:txBody>
                    <a:bodyPr/>
                    <a:lstStyle/>
                    <a:p>
                      <a:pPr algn="l" rtl="0" fontAlgn="b"/>
                      <a:r>
                        <a:rPr lang="en-IN" sz="1400" b="1" i="0" u="none" strike="noStrike">
                          <a:solidFill>
                            <a:srgbClr val="000000"/>
                          </a:solidFill>
                          <a:effectLst/>
                          <a:latin typeface="Calibri"/>
                        </a:rPr>
                        <a:t>Net Profit/Loss</a:t>
                      </a:r>
                    </a:p>
                  </a:txBody>
                  <a:tcPr marL="9525" marR="9525" marT="9525" marB="0" anchor="b"/>
                </a:tc>
              </a:tr>
              <a:tr h="276225">
                <a:tc>
                  <a:txBody>
                    <a:bodyPr/>
                    <a:lstStyle/>
                    <a:p>
                      <a:pPr algn="ctr" rtl="0" fontAlgn="b"/>
                      <a:r>
                        <a:rPr lang="en-IN" sz="1400" b="0" i="0" u="none" strike="noStrike" dirty="0">
                          <a:solidFill>
                            <a:srgbClr val="000000"/>
                          </a:solidFill>
                          <a:effectLst/>
                          <a:latin typeface="Calibri"/>
                        </a:rPr>
                        <a:t>28800</a:t>
                      </a:r>
                    </a:p>
                  </a:txBody>
                  <a:tcPr marL="9525" marR="9525" marT="9525" marB="0" anchor="b"/>
                </a:tc>
                <a:tc>
                  <a:txBody>
                    <a:bodyPr/>
                    <a:lstStyle/>
                    <a:p>
                      <a:pPr algn="ctr" rtl="0" fontAlgn="b"/>
                      <a:r>
                        <a:rPr lang="en-IN" sz="1400" b="0" i="0" u="none" strike="noStrike" dirty="0">
                          <a:solidFill>
                            <a:srgbClr val="000000"/>
                          </a:solidFill>
                          <a:effectLst/>
                          <a:latin typeface="Calibri"/>
                        </a:rPr>
                        <a:t>400</a:t>
                      </a:r>
                    </a:p>
                  </a:txBody>
                  <a:tcPr marL="9525" marR="9525" marT="9525" marB="0" anchor="b"/>
                </a:tc>
                <a:tc>
                  <a:txBody>
                    <a:bodyPr/>
                    <a:lstStyle/>
                    <a:p>
                      <a:pPr algn="ctr" rtl="0" fontAlgn="b"/>
                      <a:r>
                        <a:rPr lang="en-IN" sz="1400" b="0" i="0" u="none" strike="noStrike" dirty="0">
                          <a:solidFill>
                            <a:srgbClr val="000000"/>
                          </a:solidFill>
                          <a:effectLst/>
                          <a:latin typeface="Calibri"/>
                        </a:rPr>
                        <a:t>300</a:t>
                      </a:r>
                    </a:p>
                  </a:txBody>
                  <a:tcPr marL="9525" marR="9525" marT="9525" marB="0" anchor="b"/>
                </a:tc>
                <a:tc>
                  <a:txBody>
                    <a:bodyPr/>
                    <a:lstStyle/>
                    <a:p>
                      <a:pPr algn="ctr" rtl="0" fontAlgn="b"/>
                      <a:r>
                        <a:rPr lang="en-IN" sz="1400" b="0" i="0" u="none" strike="noStrike" dirty="0">
                          <a:solidFill>
                            <a:srgbClr val="000000"/>
                          </a:solidFill>
                          <a:effectLst/>
                          <a:latin typeface="Calibri"/>
                        </a:rPr>
                        <a:t>700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29000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500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29400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29600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29800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30400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-100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30600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-100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r>
              <a:tr h="276225">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30800</a:t>
                      </a:r>
                    </a:p>
                  </a:txBody>
                  <a:tcPr marL="9525" marR="9525" marT="9525" marB="0" anchor="b"/>
                </a:tc>
                <a:tc>
                  <a:txBody>
                    <a:bodyPr/>
                    <a:lstStyle/>
                    <a:p>
                      <a:pPr marL="0" algn="ctr" defTabSz="914400" rtl="0" eaLnBrk="1" fontAlgn="b" latinLnBrk="0" hangingPunct="1"/>
                      <a:r>
                        <a:rPr lang="en-IN" sz="1400" b="0" i="0" u="none" strike="noStrike" kern="1200">
                          <a:solidFill>
                            <a:srgbClr val="000000"/>
                          </a:solidFill>
                          <a:effectLst/>
                          <a:latin typeface="Calibri"/>
                          <a:ea typeface="+mn-ea"/>
                          <a:cs typeface="+mn-cs"/>
                        </a:rPr>
                        <a:t>-200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-300</a:t>
                      </a:r>
                    </a:p>
                  </a:txBody>
                  <a:tcPr marL="9525" marR="9525" marT="9525" marB="0" anchor="b"/>
                </a:tc>
                <a:tc>
                  <a:txBody>
                    <a:bodyPr/>
                    <a:lstStyle/>
                    <a:p>
                      <a:pPr marL="0" algn="ctr" defTabSz="914400" rtl="0" eaLnBrk="1" fontAlgn="b" latinLnBrk="0" hangingPunct="1"/>
                      <a:r>
                        <a:rPr lang="en-IN" sz="1400" b="0" i="0" u="none" strike="noStrike" kern="1200" dirty="0">
                          <a:solidFill>
                            <a:srgbClr val="000000"/>
                          </a:solidFill>
                          <a:effectLst/>
                          <a:latin typeface="Calibri"/>
                          <a:ea typeface="+mn-ea"/>
                          <a:cs typeface="+mn-cs"/>
                        </a:rPr>
                        <a:t>-500</a:t>
                      </a:r>
                    </a:p>
                  </a:txBody>
                  <a:tcPr marL="9525" marR="9525" marT="9525" marB="0" anchor="b"/>
                </a:tc>
              </a:tr>
            </a:tbl>
          </a:graphicData>
        </a:graphic>
      </p:graphicFrame>
      <p:graphicFrame>
        <p:nvGraphicFramePr>
          <p:cNvPr id="6" name="Chart 5"/>
          <p:cNvGraphicFramePr>
            <a:graphicFrameLocks/>
          </p:cNvGraphicFramePr>
          <p:nvPr>
            <p:extLst/>
          </p:nvPr>
        </p:nvGraphicFramePr>
        <p:xfrm>
          <a:off x="4914900" y="1771650"/>
          <a:ext cx="3943350" cy="3686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3921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13" y="174030"/>
            <a:ext cx="6624084" cy="499722"/>
          </a:xfrm>
          <a:prstGeom prst="rect">
            <a:avLst/>
          </a:prstGeom>
        </p:spPr>
        <p:txBody>
          <a:bodyPr>
            <a:noAutofit/>
          </a:bodyPr>
          <a:lstStyle/>
          <a:p>
            <a:r>
              <a:rPr lang="en-IN" sz="1400" dirty="0" smtClean="0">
                <a:solidFill>
                  <a:srgbClr val="002060"/>
                </a:solidFill>
              </a:rPr>
              <a:t>Taxation </a:t>
            </a:r>
            <a:r>
              <a:rPr lang="en-US" sz="1400" dirty="0" smtClean="0">
                <a:solidFill>
                  <a:srgbClr val="002060"/>
                </a:solidFill>
              </a:rPr>
              <a:t>upon exercise of Gold options</a:t>
            </a:r>
            <a:endParaRPr lang="en-IN" sz="1400" b="1" dirty="0">
              <a:solidFill>
                <a:srgbClr val="00206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29123815"/>
              </p:ext>
            </p:extLst>
          </p:nvPr>
        </p:nvGraphicFramePr>
        <p:xfrm>
          <a:off x="228600" y="914401"/>
          <a:ext cx="8735367" cy="5261319"/>
        </p:xfrm>
        <a:graphic>
          <a:graphicData uri="http://schemas.openxmlformats.org/drawingml/2006/table">
            <a:tbl>
              <a:tblPr firstRow="1" bandRow="1">
                <a:tableStyleId>{5C22544A-7EE6-4342-B048-85BDC9FD1C3A}</a:tableStyleId>
              </a:tblPr>
              <a:tblGrid>
                <a:gridCol w="5534967"/>
                <a:gridCol w="838200"/>
                <a:gridCol w="762000"/>
                <a:gridCol w="838200"/>
                <a:gridCol w="762000"/>
              </a:tblGrid>
              <a:tr h="73413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t>Transaction</a:t>
                      </a:r>
                      <a:r>
                        <a:rPr lang="en-IN" sz="1400" baseline="0" dirty="0" smtClean="0"/>
                        <a:t> Taxes on </a:t>
                      </a:r>
                      <a:r>
                        <a:rPr lang="en-IN" sz="1400" dirty="0" smtClean="0"/>
                        <a:t>Gold 1 kg Options contract with a notional value of Rs 30 lakh and option premium</a:t>
                      </a:r>
                      <a:r>
                        <a:rPr lang="en-IN" sz="1400" baseline="0" dirty="0" smtClean="0"/>
                        <a:t> of Rs 30,000 (@ 1% of notional value)</a:t>
                      </a:r>
                      <a:endParaRPr lang="en-IN" sz="1400" dirty="0" smtClean="0"/>
                    </a:p>
                  </a:txBody>
                  <a:tcPr/>
                </a:tc>
                <a:tc hMerge="1">
                  <a:txBody>
                    <a:bodyPr/>
                    <a:lstStyle/>
                    <a:p>
                      <a:pPr algn="ctr"/>
                      <a:endParaRPr lang="en-IN" dirty="0"/>
                    </a:p>
                  </a:txBody>
                  <a:tcPr/>
                </a:tc>
                <a:tc hMerge="1">
                  <a:txBody>
                    <a:bodyPr/>
                    <a:lstStyle/>
                    <a:p>
                      <a:endParaRPr lang="en-IN"/>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dirty="0" smtClean="0"/>
                    </a:p>
                  </a:txBody>
                  <a:tcPr/>
                </a:tc>
                <a:tc hMerge="1">
                  <a:txBody>
                    <a:bodyPr/>
                    <a:lstStyle/>
                    <a:p>
                      <a:endParaRPr lang="en-IN"/>
                    </a:p>
                  </a:txBody>
                  <a:tcPr/>
                </a:tc>
              </a:tr>
              <a:tr h="431845">
                <a:tc rowSpan="2">
                  <a:txBody>
                    <a:bodyPr/>
                    <a:lstStyle/>
                    <a:p>
                      <a:pPr algn="ctr"/>
                      <a:r>
                        <a:rPr lang="en-IN" sz="1400" b="0" dirty="0" smtClean="0">
                          <a:solidFill>
                            <a:schemeClr val="bg1"/>
                          </a:solidFill>
                        </a:rPr>
                        <a:t>Particulars </a:t>
                      </a:r>
                      <a:endParaRPr lang="en-IN" sz="1400" b="0" dirty="0">
                        <a:solidFill>
                          <a:schemeClr val="bg1"/>
                        </a:solidFill>
                      </a:endParaRPr>
                    </a:p>
                  </a:txBody>
                  <a:tcPr>
                    <a:solidFill>
                      <a:schemeClr val="accent1"/>
                    </a:solidFill>
                  </a:tcPr>
                </a:tc>
                <a:tc gridSpan="2">
                  <a:txBody>
                    <a:bodyPr/>
                    <a:lstStyle/>
                    <a:p>
                      <a:pPr algn="ctr"/>
                      <a:r>
                        <a:rPr lang="en-IN" sz="1400" b="1" dirty="0" smtClean="0">
                          <a:solidFill>
                            <a:schemeClr val="bg1"/>
                          </a:solidFill>
                        </a:rPr>
                        <a:t>Call Option</a:t>
                      </a:r>
                      <a:endParaRPr lang="en-IN" sz="1400" b="1" dirty="0">
                        <a:solidFill>
                          <a:schemeClr val="bg1"/>
                        </a:solidFill>
                      </a:endParaRPr>
                    </a:p>
                  </a:txBody>
                  <a:tcPr>
                    <a:solidFill>
                      <a:schemeClr val="accent1"/>
                    </a:solidFill>
                  </a:tcPr>
                </a:tc>
                <a:tc hMerge="1">
                  <a:txBody>
                    <a:bodyPr/>
                    <a:lstStyle/>
                    <a:p>
                      <a:endParaRPr lang="en-IN"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1" dirty="0" smtClean="0">
                          <a:solidFill>
                            <a:schemeClr val="bg1"/>
                          </a:solidFill>
                        </a:rPr>
                        <a:t>Put Option</a:t>
                      </a:r>
                    </a:p>
                  </a:txBody>
                  <a:tcPr>
                    <a:solidFill>
                      <a:schemeClr val="accent1"/>
                    </a:solidFill>
                  </a:tcPr>
                </a:tc>
                <a:tc hMerge="1">
                  <a:txBody>
                    <a:bodyPr/>
                    <a:lstStyle/>
                    <a:p>
                      <a:endParaRPr lang="en-IN" dirty="0"/>
                    </a:p>
                  </a:txBody>
                  <a:tcPr/>
                </a:tc>
              </a:tr>
              <a:tr h="525412">
                <a:tc vMerge="1">
                  <a:txBody>
                    <a:bodyPr/>
                    <a:lstStyle/>
                    <a:p>
                      <a:endParaRPr lang="en-IN" dirty="0"/>
                    </a:p>
                  </a:txBody>
                  <a:tcPr/>
                </a:tc>
                <a:tc>
                  <a:txBody>
                    <a:bodyPr/>
                    <a:lstStyle/>
                    <a:p>
                      <a:pPr algn="ctr"/>
                      <a:r>
                        <a:rPr lang="en-IN" sz="1400" b="0" dirty="0" smtClean="0">
                          <a:solidFill>
                            <a:schemeClr val="bg1"/>
                          </a:solidFill>
                        </a:rPr>
                        <a:t>Buyer</a:t>
                      </a:r>
                      <a:endParaRPr lang="en-IN" sz="1400" b="0" dirty="0">
                        <a:solidFill>
                          <a:schemeClr val="bg1"/>
                        </a:solidFill>
                      </a:endParaRPr>
                    </a:p>
                  </a:txBody>
                  <a:tcPr>
                    <a:solidFill>
                      <a:schemeClr val="accent1"/>
                    </a:solidFill>
                  </a:tcPr>
                </a:tc>
                <a:tc>
                  <a:txBody>
                    <a:bodyPr/>
                    <a:lstStyle/>
                    <a:p>
                      <a:pPr algn="ctr"/>
                      <a:r>
                        <a:rPr lang="en-IN" sz="1400" b="0" dirty="0" smtClean="0">
                          <a:solidFill>
                            <a:schemeClr val="bg1"/>
                          </a:solidFill>
                        </a:rPr>
                        <a:t>Seller</a:t>
                      </a:r>
                      <a:endParaRPr lang="en-IN" sz="1400" b="0" dirty="0">
                        <a:solidFill>
                          <a:schemeClr val="bg1"/>
                        </a:solidFill>
                      </a:endParaRPr>
                    </a:p>
                  </a:txBody>
                  <a:tcPr>
                    <a:solidFill>
                      <a:schemeClr val="accent1"/>
                    </a:solidFill>
                  </a:tcPr>
                </a:tc>
                <a:tc>
                  <a:txBody>
                    <a:bodyPr/>
                    <a:lstStyle/>
                    <a:p>
                      <a:pPr algn="ctr"/>
                      <a:r>
                        <a:rPr lang="en-IN" sz="1400" b="0" dirty="0" smtClean="0">
                          <a:solidFill>
                            <a:schemeClr val="bg1"/>
                          </a:solidFill>
                        </a:rPr>
                        <a:t>Buyer</a:t>
                      </a:r>
                      <a:endParaRPr lang="en-IN" sz="1400" b="0" dirty="0">
                        <a:solidFill>
                          <a:schemeClr val="bg1"/>
                        </a:solidFill>
                      </a:endParaRPr>
                    </a:p>
                  </a:txBody>
                  <a:tcPr>
                    <a:solidFill>
                      <a:schemeClr val="accent1"/>
                    </a:solidFill>
                  </a:tcPr>
                </a:tc>
                <a:tc>
                  <a:txBody>
                    <a:bodyPr/>
                    <a:lstStyle/>
                    <a:p>
                      <a:pPr algn="ctr"/>
                      <a:r>
                        <a:rPr lang="en-IN" sz="1400" b="0" dirty="0" smtClean="0">
                          <a:solidFill>
                            <a:schemeClr val="bg1"/>
                          </a:solidFill>
                        </a:rPr>
                        <a:t>Seller</a:t>
                      </a:r>
                      <a:endParaRPr lang="en-IN" sz="1400" b="0" dirty="0">
                        <a:solidFill>
                          <a:schemeClr val="bg1"/>
                        </a:solidFill>
                      </a:endParaRPr>
                    </a:p>
                  </a:txBody>
                  <a:tcPr>
                    <a:solidFill>
                      <a:schemeClr val="accent1"/>
                    </a:solidFill>
                  </a:tcPr>
                </a:tc>
              </a:tr>
              <a:tr h="525412">
                <a:tc>
                  <a:txBody>
                    <a:bodyPr/>
                    <a:lstStyle/>
                    <a:p>
                      <a:pPr algn="l"/>
                      <a:r>
                        <a:rPr lang="en-IN" sz="1400" dirty="0" smtClean="0"/>
                        <a:t>CTT on premium (@ 0.05% of premium</a:t>
                      </a:r>
                      <a:r>
                        <a:rPr lang="en-IN" sz="1400" baseline="0" dirty="0" smtClean="0"/>
                        <a:t> – Seller)</a:t>
                      </a:r>
                      <a:endParaRPr lang="en-IN" sz="1400" dirty="0"/>
                    </a:p>
                  </a:txBody>
                  <a:tcPr/>
                </a:tc>
                <a:tc>
                  <a:txBody>
                    <a:bodyPr/>
                    <a:lstStyle/>
                    <a:p>
                      <a:pPr algn="r"/>
                      <a:endParaRPr lang="en-IN" sz="1400" dirty="0"/>
                    </a:p>
                  </a:txBody>
                  <a:tcPr anchor="ctr"/>
                </a:tc>
                <a:tc>
                  <a:txBody>
                    <a:bodyPr/>
                    <a:lstStyle/>
                    <a:p>
                      <a:pPr algn="r"/>
                      <a:r>
                        <a:rPr lang="en-IN" sz="1400" dirty="0" smtClean="0"/>
                        <a:t>15</a:t>
                      </a:r>
                      <a:endParaRPr lang="en-IN" sz="1400" dirty="0"/>
                    </a:p>
                  </a:txBody>
                  <a:tcPr anchor="ctr"/>
                </a:tc>
                <a:tc>
                  <a:txBody>
                    <a:bodyPr/>
                    <a:lstStyle/>
                    <a:p>
                      <a:pPr algn="r"/>
                      <a:endParaRPr lang="en-IN" sz="1400" dirty="0"/>
                    </a:p>
                  </a:txBody>
                  <a:tcPr anchor="ctr"/>
                </a:tc>
                <a:tc>
                  <a:txBody>
                    <a:bodyPr/>
                    <a:lstStyle/>
                    <a:p>
                      <a:pPr algn="r"/>
                      <a:r>
                        <a:rPr lang="en-IN" sz="1400" dirty="0" smtClean="0"/>
                        <a:t>15</a:t>
                      </a:r>
                      <a:endParaRPr lang="en-IN" sz="1400" dirty="0"/>
                    </a:p>
                  </a:txBody>
                  <a:tcPr anchor="ctr"/>
                </a:tc>
              </a:tr>
              <a:tr h="525412">
                <a:tc>
                  <a:txBody>
                    <a:bodyPr/>
                    <a:lstStyle/>
                    <a:p>
                      <a:pPr algn="l"/>
                      <a:r>
                        <a:rPr lang="en-IN" sz="1400" dirty="0" smtClean="0"/>
                        <a:t>CTT on exercise </a:t>
                      </a:r>
                      <a:r>
                        <a:rPr lang="en-IN" sz="1400" b="1" dirty="0" smtClean="0"/>
                        <a:t>(@ 0.0001% of FSP –</a:t>
                      </a:r>
                      <a:r>
                        <a:rPr lang="en-IN" sz="1400" b="1" baseline="0" dirty="0" smtClean="0"/>
                        <a:t> Buyer)</a:t>
                      </a:r>
                      <a:endParaRPr lang="en-IN" sz="1400" b="1" dirty="0"/>
                    </a:p>
                  </a:txBody>
                  <a:tcPr/>
                </a:tc>
                <a:tc>
                  <a:txBody>
                    <a:bodyPr/>
                    <a:lstStyle/>
                    <a:p>
                      <a:pPr algn="r"/>
                      <a:r>
                        <a:rPr lang="en-IN" sz="1400" dirty="0" smtClean="0"/>
                        <a:t>3</a:t>
                      </a:r>
                      <a:endParaRPr lang="en-IN" sz="1400" dirty="0"/>
                    </a:p>
                  </a:txBody>
                  <a:tcPr anchor="ctr"/>
                </a:tc>
                <a:tc>
                  <a:txBody>
                    <a:bodyPr/>
                    <a:lstStyle/>
                    <a:p>
                      <a:pPr algn="r"/>
                      <a:endParaRPr lang="en-IN" sz="1400" dirty="0"/>
                    </a:p>
                  </a:txBody>
                  <a:tcPr anchor="ctr"/>
                </a:tc>
                <a:tc>
                  <a:txBody>
                    <a:bodyPr/>
                    <a:lstStyle/>
                    <a:p>
                      <a:pPr algn="r"/>
                      <a:r>
                        <a:rPr lang="en-IN" sz="1400" dirty="0" smtClean="0"/>
                        <a:t>3</a:t>
                      </a:r>
                      <a:endParaRPr lang="en-IN" sz="1400" dirty="0"/>
                    </a:p>
                  </a:txBody>
                  <a:tcPr anchor="ctr"/>
                </a:tc>
                <a:tc>
                  <a:txBody>
                    <a:bodyPr/>
                    <a:lstStyle/>
                    <a:p>
                      <a:pPr algn="r"/>
                      <a:endParaRPr lang="en-IN" sz="1400" dirty="0"/>
                    </a:p>
                  </a:txBody>
                  <a:tcPr anchor="ctr"/>
                </a:tc>
              </a:tr>
              <a:tr h="734138">
                <a:tc>
                  <a:txBody>
                    <a:bodyPr/>
                    <a:lstStyle/>
                    <a:p>
                      <a:pPr marL="0" marR="0" algn="l"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Transaction Fees on Options #</a:t>
                      </a:r>
                      <a:endParaRPr lang="en-US" sz="1400" kern="1200" dirty="0">
                        <a:solidFill>
                          <a:schemeClr val="dk1"/>
                        </a:solidFill>
                        <a:latin typeface="+mn-lt"/>
                        <a:ea typeface="+mn-ea"/>
                        <a:cs typeface="+mn-cs"/>
                      </a:endParaRPr>
                    </a:p>
                  </a:txBody>
                  <a:tcP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r>
              <a:tr h="734138">
                <a:tc>
                  <a:txBody>
                    <a:bodyPr/>
                    <a:lstStyle/>
                    <a:p>
                      <a:pPr algn="l"/>
                      <a:r>
                        <a:rPr lang="en-IN" sz="1100" i="1" dirty="0" smtClean="0"/>
                        <a:t>On conversion of option position to futures position on exercise (@ 0.01% on futures position – Seller)</a:t>
                      </a:r>
                      <a:endParaRPr lang="en-IN" sz="1100" i="1" dirty="0"/>
                    </a:p>
                  </a:txBody>
                  <a:tcPr/>
                </a:tc>
                <a:tc>
                  <a:txBody>
                    <a:bodyPr/>
                    <a:lstStyle/>
                    <a:p>
                      <a:pPr algn="r"/>
                      <a:r>
                        <a:rPr lang="en-IN" sz="1100" i="1" dirty="0" smtClean="0"/>
                        <a:t>-</a:t>
                      </a:r>
                      <a:endParaRPr lang="en-IN" sz="1100" i="1" dirty="0"/>
                    </a:p>
                  </a:txBody>
                  <a:tcPr anchor="ctr"/>
                </a:tc>
                <a:tc>
                  <a:txBody>
                    <a:bodyPr/>
                    <a:lstStyle/>
                    <a:p>
                      <a:pPr algn="r"/>
                      <a:r>
                        <a:rPr lang="en-IN" sz="1100" i="1" dirty="0" smtClean="0"/>
                        <a:t>300</a:t>
                      </a:r>
                      <a:endParaRPr lang="en-IN" sz="1100" i="1" dirty="0"/>
                    </a:p>
                  </a:txBody>
                  <a:tcPr anchor="ctr"/>
                </a:tc>
                <a:tc>
                  <a:txBody>
                    <a:bodyPr/>
                    <a:lstStyle/>
                    <a:p>
                      <a:pPr algn="r"/>
                      <a:r>
                        <a:rPr lang="en-IN" sz="1100" i="1" dirty="0" smtClean="0"/>
                        <a:t>300</a:t>
                      </a:r>
                      <a:endParaRPr lang="en-IN" sz="1100" i="1" dirty="0"/>
                    </a:p>
                  </a:txBody>
                  <a:tcPr anchor="ctr"/>
                </a:tc>
                <a:tc>
                  <a:txBody>
                    <a:bodyPr/>
                    <a:lstStyle/>
                    <a:p>
                      <a:pPr algn="r"/>
                      <a:r>
                        <a:rPr lang="en-IN" sz="1100" i="1" dirty="0" smtClean="0"/>
                        <a:t>-</a:t>
                      </a:r>
                      <a:endParaRPr lang="en-IN" sz="1100" i="1" dirty="0"/>
                    </a:p>
                  </a:txBody>
                  <a:tcPr anchor="ctr"/>
                </a:tc>
              </a:tr>
              <a:tr h="525412">
                <a:tc>
                  <a:txBody>
                    <a:bodyPr/>
                    <a:lstStyle/>
                    <a:p>
                      <a:pPr algn="l"/>
                      <a:r>
                        <a:rPr lang="en-IN" sz="1100" i="1" dirty="0" smtClean="0"/>
                        <a:t>If chooses not to take physical delivery, but squares position in futures</a:t>
                      </a:r>
                      <a:endParaRPr lang="en-IN" sz="1100" i="1" dirty="0"/>
                    </a:p>
                  </a:txBody>
                  <a:tcPr/>
                </a:tc>
                <a:tc>
                  <a:txBody>
                    <a:bodyPr/>
                    <a:lstStyle/>
                    <a:p>
                      <a:pPr algn="r"/>
                      <a:r>
                        <a:rPr lang="en-IN" sz="1100" i="1" dirty="0" smtClean="0"/>
                        <a:t>300</a:t>
                      </a:r>
                      <a:endParaRPr lang="en-IN" sz="1100" i="1" dirty="0"/>
                    </a:p>
                  </a:txBody>
                  <a:tcPr anchor="ctr"/>
                </a:tc>
                <a:tc>
                  <a:txBody>
                    <a:bodyPr/>
                    <a:lstStyle/>
                    <a:p>
                      <a:pPr algn="r"/>
                      <a:r>
                        <a:rPr lang="en-IN" sz="1100" i="1" dirty="0" smtClean="0"/>
                        <a:t>-</a:t>
                      </a:r>
                      <a:endParaRPr lang="en-IN" sz="1100" i="1" dirty="0"/>
                    </a:p>
                  </a:txBody>
                  <a:tcPr anchor="ctr"/>
                </a:tc>
                <a:tc>
                  <a:txBody>
                    <a:bodyPr/>
                    <a:lstStyle/>
                    <a:p>
                      <a:pPr algn="r"/>
                      <a:r>
                        <a:rPr lang="en-IN" sz="1100" i="1" dirty="0" smtClean="0"/>
                        <a:t>-</a:t>
                      </a:r>
                      <a:endParaRPr lang="en-IN" sz="1100" i="1" dirty="0"/>
                    </a:p>
                  </a:txBody>
                  <a:tcPr anchor="ctr"/>
                </a:tc>
                <a:tc>
                  <a:txBody>
                    <a:bodyPr/>
                    <a:lstStyle/>
                    <a:p>
                      <a:pPr algn="r"/>
                      <a:r>
                        <a:rPr lang="en-IN" sz="1100" i="1" dirty="0" smtClean="0"/>
                        <a:t>300</a:t>
                      </a:r>
                      <a:endParaRPr lang="en-IN" sz="1100" i="1" dirty="0"/>
                    </a:p>
                  </a:txBody>
                  <a:tcPr anchor="ctr"/>
                </a:tc>
              </a:tr>
              <a:tr h="525412">
                <a:tc>
                  <a:txBody>
                    <a:bodyPr/>
                    <a:lstStyle/>
                    <a:p>
                      <a:pPr algn="ctr"/>
                      <a:r>
                        <a:rPr lang="en-IN" sz="1400" b="1" dirty="0" smtClean="0"/>
                        <a:t>Total Transaction</a:t>
                      </a:r>
                      <a:r>
                        <a:rPr lang="en-IN" sz="1400" b="1" baseline="0" dirty="0" smtClean="0"/>
                        <a:t> </a:t>
                      </a:r>
                      <a:r>
                        <a:rPr lang="en-IN" sz="1400" b="1" dirty="0" smtClean="0"/>
                        <a:t>Taxes</a:t>
                      </a:r>
                      <a:endParaRPr lang="en-IN" sz="1400" b="1" dirty="0"/>
                    </a:p>
                  </a:txBody>
                  <a:tcPr/>
                </a:tc>
                <a:tc>
                  <a:txBody>
                    <a:bodyPr/>
                    <a:lstStyle/>
                    <a:p>
                      <a:pPr algn="r"/>
                      <a:r>
                        <a:rPr lang="en-IN" sz="1400" b="1" dirty="0" smtClean="0"/>
                        <a:t>303</a:t>
                      </a:r>
                      <a:endParaRPr lang="en-IN" sz="1400" b="1" dirty="0"/>
                    </a:p>
                  </a:txBody>
                  <a:tcPr/>
                </a:tc>
                <a:tc>
                  <a:txBody>
                    <a:bodyPr/>
                    <a:lstStyle/>
                    <a:p>
                      <a:pPr algn="r"/>
                      <a:r>
                        <a:rPr lang="en-IN" sz="1400" b="1" dirty="0" smtClean="0"/>
                        <a:t>315</a:t>
                      </a:r>
                      <a:endParaRPr lang="en-IN" sz="1400" b="1" dirty="0"/>
                    </a:p>
                  </a:txBody>
                  <a:tcPr/>
                </a:tc>
                <a:tc>
                  <a:txBody>
                    <a:bodyPr/>
                    <a:lstStyle/>
                    <a:p>
                      <a:pPr algn="r"/>
                      <a:r>
                        <a:rPr lang="en-IN" sz="1400" b="1" dirty="0" smtClean="0"/>
                        <a:t>303</a:t>
                      </a:r>
                      <a:endParaRPr lang="en-IN" sz="1400" b="1" dirty="0"/>
                    </a:p>
                  </a:txBody>
                  <a:tcPr/>
                </a:tc>
                <a:tc>
                  <a:txBody>
                    <a:bodyPr/>
                    <a:lstStyle/>
                    <a:p>
                      <a:pPr algn="r"/>
                      <a:r>
                        <a:rPr lang="en-IN" sz="1400" b="1" dirty="0" smtClean="0"/>
                        <a:t>315</a:t>
                      </a:r>
                      <a:endParaRPr lang="en-IN" sz="1400" b="1" dirty="0"/>
                    </a:p>
                  </a:txBody>
                  <a:tcPr/>
                </a:tc>
              </a:tr>
            </a:tbl>
          </a:graphicData>
        </a:graphic>
      </p:graphicFrame>
    </p:spTree>
    <p:extLst>
      <p:ext uri="{BB962C8B-B14F-4D97-AF65-F5344CB8AC3E}">
        <p14:creationId xmlns:p14="http://schemas.microsoft.com/office/powerpoint/2010/main" val="1581562208"/>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1400" dirty="0">
                <a:solidFill>
                  <a:srgbClr val="002060"/>
                </a:solidFill>
              </a:rPr>
              <a:t>Taxation </a:t>
            </a:r>
            <a:r>
              <a:rPr lang="en-US" sz="1400" dirty="0">
                <a:solidFill>
                  <a:srgbClr val="002060"/>
                </a:solidFill>
              </a:rPr>
              <a:t>upon exercise of Silver options</a:t>
            </a:r>
          </a:p>
        </p:txBody>
      </p:sp>
      <p:graphicFrame>
        <p:nvGraphicFramePr>
          <p:cNvPr id="3" name="Table 2"/>
          <p:cNvGraphicFramePr>
            <a:graphicFrameLocks noGrp="1"/>
          </p:cNvGraphicFramePr>
          <p:nvPr>
            <p:extLst>
              <p:ext uri="{D42A27DB-BD31-4B8C-83A1-F6EECF244321}">
                <p14:modId xmlns:p14="http://schemas.microsoft.com/office/powerpoint/2010/main" val="3433208517"/>
              </p:ext>
            </p:extLst>
          </p:nvPr>
        </p:nvGraphicFramePr>
        <p:xfrm>
          <a:off x="337625" y="900333"/>
          <a:ext cx="8384343" cy="5289449"/>
        </p:xfrm>
        <a:graphic>
          <a:graphicData uri="http://schemas.openxmlformats.org/drawingml/2006/table">
            <a:tbl>
              <a:tblPr firstRow="1" bandRow="1"/>
              <a:tblGrid>
                <a:gridCol w="5274515"/>
                <a:gridCol w="792701"/>
                <a:gridCol w="792701"/>
                <a:gridCol w="792701"/>
                <a:gridCol w="731725"/>
              </a:tblGrid>
              <a:tr h="613733">
                <a:tc gridSpan="5">
                  <a:txBody>
                    <a:bodyPr/>
                    <a:lstStyle/>
                    <a:p>
                      <a:pPr marL="0" marR="0" algn="ctr" defTabSz="914400" rtl="0" eaLnBrk="1" latinLnBrk="0" hangingPunct="1">
                        <a:lnSpc>
                          <a:spcPct val="107000"/>
                        </a:lnSpc>
                        <a:spcBef>
                          <a:spcPts val="0"/>
                        </a:spcBef>
                        <a:spcAft>
                          <a:spcPts val="800"/>
                        </a:spcAft>
                      </a:pPr>
                      <a:r>
                        <a:rPr lang="en-IN" sz="1400" b="0" kern="1200" dirty="0">
                          <a:solidFill>
                            <a:schemeClr val="bg1"/>
                          </a:solidFill>
                          <a:latin typeface="+mn-lt"/>
                          <a:ea typeface="+mn-ea"/>
                          <a:cs typeface="+mn-cs"/>
                        </a:rPr>
                        <a:t>TRANSACTION TAXES ON SILVER 30 KG OPTIONS CONTRACT WITH A NOTIONAL VALUE OF RS 12 LAKHS AND OPTION PREMIUM OF RS 12,000 (@ 1% OF NOTIONAL VALUE)</a:t>
                      </a:r>
                      <a:endParaRPr lang="en-US" sz="1400" b="0"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193">
                <a:tc rowSpan="2">
                  <a:txBody>
                    <a:bodyPr/>
                    <a:lstStyle/>
                    <a:p>
                      <a:pPr marL="0" marR="0" algn="ctr" defTabSz="914400" rtl="0" eaLnBrk="1" latinLnBrk="0" hangingPunct="1">
                        <a:lnSpc>
                          <a:spcPct val="107000"/>
                        </a:lnSpc>
                        <a:spcBef>
                          <a:spcPts val="0"/>
                        </a:spcBef>
                        <a:spcAft>
                          <a:spcPts val="800"/>
                        </a:spcAft>
                      </a:pPr>
                      <a:r>
                        <a:rPr lang="en-IN" sz="1400" b="0" kern="1200" dirty="0">
                          <a:solidFill>
                            <a:schemeClr val="bg1"/>
                          </a:solidFill>
                          <a:latin typeface="+mn-lt"/>
                          <a:ea typeface="+mn-ea"/>
                          <a:cs typeface="+mn-cs"/>
                        </a:rPr>
                        <a:t>PARTICULARS </a:t>
                      </a:r>
                      <a:endParaRPr lang="en-US" sz="1400" b="0"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gridSpan="2">
                  <a:txBody>
                    <a:bodyPr/>
                    <a:lstStyle/>
                    <a:p>
                      <a:pPr marL="0" marR="0" algn="ctr" defTabSz="914400" rtl="0" eaLnBrk="1" latinLnBrk="0" hangingPunct="1">
                        <a:lnSpc>
                          <a:spcPct val="107000"/>
                        </a:lnSpc>
                        <a:spcBef>
                          <a:spcPts val="0"/>
                        </a:spcBef>
                        <a:spcAft>
                          <a:spcPts val="800"/>
                        </a:spcAft>
                      </a:pPr>
                      <a:r>
                        <a:rPr lang="en-IN" sz="1400" b="0" kern="1200" dirty="0">
                          <a:solidFill>
                            <a:schemeClr val="bg1"/>
                          </a:solidFill>
                          <a:latin typeface="+mn-lt"/>
                          <a:ea typeface="+mn-ea"/>
                          <a:cs typeface="+mn-cs"/>
                        </a:rPr>
                        <a:t>CALL OPTION</a:t>
                      </a:r>
                      <a:endParaRPr lang="en-US" sz="1400" b="0"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gridSpan="2">
                  <a:txBody>
                    <a:bodyPr/>
                    <a:lstStyle/>
                    <a:p>
                      <a:pPr marL="0" marR="0" algn="ctr" defTabSz="914400" rtl="0" eaLnBrk="1" latinLnBrk="0" hangingPunct="1">
                        <a:lnSpc>
                          <a:spcPct val="107000"/>
                        </a:lnSpc>
                        <a:spcBef>
                          <a:spcPts val="0"/>
                        </a:spcBef>
                        <a:spcAft>
                          <a:spcPts val="800"/>
                        </a:spcAft>
                      </a:pPr>
                      <a:r>
                        <a:rPr lang="en-IN" sz="1400" b="0" kern="1200" dirty="0">
                          <a:solidFill>
                            <a:schemeClr val="bg1"/>
                          </a:solidFill>
                          <a:latin typeface="+mn-lt"/>
                          <a:ea typeface="+mn-ea"/>
                          <a:cs typeface="+mn-cs"/>
                        </a:rPr>
                        <a:t>PUT OPTION</a:t>
                      </a:r>
                      <a:endParaRPr lang="en-US" sz="1400" b="0"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r>
              <a:tr h="369193">
                <a:tc vMerge="1">
                  <a:txBody>
                    <a:bodyPr/>
                    <a:lstStyle/>
                    <a:p>
                      <a:endParaRPr lang="en-US"/>
                    </a:p>
                  </a:txBody>
                  <a:tcPr/>
                </a:tc>
                <a:tc>
                  <a:txBody>
                    <a:bodyPr/>
                    <a:lstStyle/>
                    <a:p>
                      <a:pPr marL="0" marR="0" algn="ctr" defTabSz="914400" rtl="0" eaLnBrk="1" latinLnBrk="0" hangingPunct="1">
                        <a:lnSpc>
                          <a:spcPct val="107000"/>
                        </a:lnSpc>
                        <a:spcBef>
                          <a:spcPts val="0"/>
                        </a:spcBef>
                        <a:spcAft>
                          <a:spcPts val="800"/>
                        </a:spcAft>
                      </a:pPr>
                      <a:r>
                        <a:rPr lang="en-IN" sz="1400" b="0" kern="1200">
                          <a:solidFill>
                            <a:schemeClr val="bg1"/>
                          </a:solidFill>
                          <a:latin typeface="+mn-lt"/>
                          <a:ea typeface="+mn-ea"/>
                          <a:cs typeface="+mn-cs"/>
                        </a:rPr>
                        <a:t>BUYER</a:t>
                      </a:r>
                      <a:endParaRPr lang="en-US" sz="1400" b="0" kern="120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defTabSz="914400" rtl="0" eaLnBrk="1" latinLnBrk="0" hangingPunct="1">
                        <a:lnSpc>
                          <a:spcPct val="107000"/>
                        </a:lnSpc>
                        <a:spcBef>
                          <a:spcPts val="0"/>
                        </a:spcBef>
                        <a:spcAft>
                          <a:spcPts val="800"/>
                        </a:spcAft>
                      </a:pPr>
                      <a:r>
                        <a:rPr lang="en-IN" sz="1400" b="0" kern="1200">
                          <a:solidFill>
                            <a:schemeClr val="bg1"/>
                          </a:solidFill>
                          <a:latin typeface="+mn-lt"/>
                          <a:ea typeface="+mn-ea"/>
                          <a:cs typeface="+mn-cs"/>
                        </a:rPr>
                        <a:t>SELLER</a:t>
                      </a:r>
                      <a:endParaRPr lang="en-US" sz="1400" b="0" kern="120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defTabSz="914400" rtl="0" eaLnBrk="1" latinLnBrk="0" hangingPunct="1">
                        <a:lnSpc>
                          <a:spcPct val="107000"/>
                        </a:lnSpc>
                        <a:spcBef>
                          <a:spcPts val="0"/>
                        </a:spcBef>
                        <a:spcAft>
                          <a:spcPts val="800"/>
                        </a:spcAft>
                      </a:pPr>
                      <a:r>
                        <a:rPr lang="en-IN" sz="1400" b="0" kern="1200" dirty="0">
                          <a:solidFill>
                            <a:schemeClr val="bg1"/>
                          </a:solidFill>
                          <a:latin typeface="+mn-lt"/>
                          <a:ea typeface="+mn-ea"/>
                          <a:cs typeface="+mn-cs"/>
                        </a:rPr>
                        <a:t>BUYER</a:t>
                      </a:r>
                      <a:endParaRPr lang="en-US" sz="1400" b="0"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marR="0" algn="ctr" defTabSz="914400" rtl="0" eaLnBrk="1" latinLnBrk="0" hangingPunct="1">
                        <a:lnSpc>
                          <a:spcPct val="107000"/>
                        </a:lnSpc>
                        <a:spcBef>
                          <a:spcPts val="0"/>
                        </a:spcBef>
                        <a:spcAft>
                          <a:spcPts val="800"/>
                        </a:spcAft>
                      </a:pPr>
                      <a:r>
                        <a:rPr lang="en-IN" sz="1400" b="0" kern="1200" dirty="0">
                          <a:solidFill>
                            <a:schemeClr val="bg1"/>
                          </a:solidFill>
                          <a:latin typeface="+mn-lt"/>
                          <a:ea typeface="+mn-ea"/>
                          <a:cs typeface="+mn-cs"/>
                        </a:rPr>
                        <a:t>SELLER</a:t>
                      </a:r>
                      <a:endParaRPr lang="en-US" sz="1400" b="0" kern="1200" dirty="0">
                        <a:solidFill>
                          <a:schemeClr val="bg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369193">
                <a:tc>
                  <a:txBody>
                    <a:bodyPr/>
                    <a:lstStyle/>
                    <a:p>
                      <a:pPr marL="0" marR="0" algn="l"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CTT on premium (@ 0.05% of premium – Seller)</a:t>
                      </a:r>
                      <a:endParaRPr lang="en-US" sz="14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r" defTabSz="914400" rtl="0" eaLnBrk="1" latinLnBrk="0" hangingPunct="1">
                        <a:lnSpc>
                          <a:spcPct val="107000"/>
                        </a:lnSpc>
                      </a:pPr>
                      <a:endParaRPr lang="en-US" sz="1400"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6</a:t>
                      </a:r>
                      <a:endParaRPr lang="en-US" sz="1400"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algn="r" defTabSz="914400" rtl="0" eaLnBrk="1" latinLnBrk="0" hangingPunct="1">
                        <a:lnSpc>
                          <a:spcPct val="107000"/>
                        </a:lnSpc>
                      </a:pPr>
                      <a:endParaRPr lang="en-US" sz="1400"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400" kern="1200">
                          <a:solidFill>
                            <a:schemeClr val="dk1"/>
                          </a:solidFill>
                          <a:latin typeface="+mn-lt"/>
                          <a:ea typeface="+mn-ea"/>
                          <a:cs typeface="+mn-cs"/>
                        </a:rPr>
                        <a:t>6</a:t>
                      </a:r>
                      <a:endParaRPr lang="en-US" sz="1400"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69193">
                <a:tc>
                  <a:txBody>
                    <a:bodyPr/>
                    <a:lstStyle/>
                    <a:p>
                      <a:pPr marL="0" marR="0" algn="l"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CTT on exercise </a:t>
                      </a:r>
                      <a:r>
                        <a:rPr lang="en-IN" sz="1400" b="1" kern="1200" dirty="0">
                          <a:solidFill>
                            <a:schemeClr val="dk1"/>
                          </a:solidFill>
                          <a:latin typeface="+mn-lt"/>
                          <a:ea typeface="+mn-ea"/>
                          <a:cs typeface="+mn-cs"/>
                        </a:rPr>
                        <a:t>(@ 0.0001% of FSP – Purchaser)</a:t>
                      </a:r>
                      <a:endParaRPr lang="en-US" sz="1400" b="1"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defTabSz="914400" rtl="0" eaLnBrk="1" latinLnBrk="0" hangingPunct="1">
                        <a:lnSpc>
                          <a:spcPct val="107000"/>
                        </a:lnSpc>
                        <a:spcBef>
                          <a:spcPts val="0"/>
                        </a:spcBef>
                        <a:spcAft>
                          <a:spcPts val="800"/>
                        </a:spcAft>
                      </a:pPr>
                      <a:r>
                        <a:rPr lang="en-IN" sz="1400" kern="1200">
                          <a:solidFill>
                            <a:schemeClr val="dk1"/>
                          </a:solidFill>
                          <a:latin typeface="+mn-lt"/>
                          <a:ea typeface="+mn-ea"/>
                          <a:cs typeface="+mn-cs"/>
                        </a:rPr>
                        <a:t>1.2</a:t>
                      </a:r>
                      <a:endParaRPr lang="en-US" sz="1400"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r" defTabSz="914400" rtl="0" eaLnBrk="1" latinLnBrk="0" hangingPunct="1">
                        <a:lnSpc>
                          <a:spcPct val="107000"/>
                        </a:lnSpc>
                      </a:pPr>
                      <a:endParaRPr lang="en-US" sz="1400"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1.2</a:t>
                      </a:r>
                      <a:endParaRPr lang="en-US" sz="1400"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algn="r" defTabSz="914400" rtl="0" eaLnBrk="1" latinLnBrk="0" hangingPunct="1">
                        <a:lnSpc>
                          <a:spcPct val="107000"/>
                        </a:lnSpc>
                      </a:pPr>
                      <a:endParaRPr lang="en-US" sz="1400"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613733">
                <a:tc>
                  <a:txBody>
                    <a:bodyPr/>
                    <a:lstStyle/>
                    <a:p>
                      <a:pPr marL="0" marR="0" algn="l"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On conversion of option position to futures position on exercise (@ 0.01% on futures position – Seller)</a:t>
                      </a:r>
                      <a:endParaRPr lang="en-US" sz="1200" i="1"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a:solidFill>
                            <a:schemeClr val="dk1"/>
                          </a:solidFill>
                          <a:latin typeface="+mn-lt"/>
                          <a:ea typeface="+mn-ea"/>
                          <a:cs typeface="+mn-cs"/>
                        </a:rPr>
                        <a:t>-</a:t>
                      </a:r>
                      <a:endParaRPr lang="en-US" sz="1200" i="1"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a:solidFill>
                            <a:schemeClr val="dk1"/>
                          </a:solidFill>
                          <a:latin typeface="+mn-lt"/>
                          <a:ea typeface="+mn-ea"/>
                          <a:cs typeface="+mn-cs"/>
                        </a:rPr>
                        <a:t>120</a:t>
                      </a:r>
                      <a:endParaRPr lang="en-US" sz="1200" i="1"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120</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a:solidFill>
                            <a:schemeClr val="dk1"/>
                          </a:solidFill>
                          <a:latin typeface="+mn-lt"/>
                          <a:ea typeface="+mn-ea"/>
                          <a:cs typeface="+mn-cs"/>
                        </a:rPr>
                        <a:t>-</a:t>
                      </a:r>
                      <a:endParaRPr lang="en-US" sz="1200" i="1"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56601">
                <a:tc>
                  <a:txBody>
                    <a:bodyPr/>
                    <a:lstStyle/>
                    <a:p>
                      <a:pPr marL="0" marR="0" algn="l"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Transaction Fees on Options #</a:t>
                      </a:r>
                      <a:endParaRPr lang="en-US" sz="1200" i="1"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556601">
                <a:tc>
                  <a:txBody>
                    <a:bodyPr/>
                    <a:lstStyle/>
                    <a:p>
                      <a:pPr marL="0" marR="0" algn="l"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If chooses not to take physical delivery, but squares position in futures</a:t>
                      </a:r>
                      <a:endParaRPr lang="en-US" sz="1200" i="1"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defTabSz="914400" rtl="0" eaLnBrk="1" latinLnBrk="0" hangingPunct="1">
                        <a:lnSpc>
                          <a:spcPct val="107000"/>
                        </a:lnSpc>
                        <a:spcBef>
                          <a:spcPts val="0"/>
                        </a:spcBef>
                        <a:spcAft>
                          <a:spcPts val="800"/>
                        </a:spcAft>
                      </a:pPr>
                      <a:r>
                        <a:rPr lang="en-IN" sz="1200" i="1" kern="1200">
                          <a:solidFill>
                            <a:schemeClr val="dk1"/>
                          </a:solidFill>
                          <a:latin typeface="+mn-lt"/>
                          <a:ea typeface="+mn-ea"/>
                          <a:cs typeface="+mn-cs"/>
                        </a:rPr>
                        <a:t>120</a:t>
                      </a:r>
                      <a:endParaRPr lang="en-US" sz="1200" i="1" kern="120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r" defTabSz="914400" rtl="0" eaLnBrk="1" latinLnBrk="0" hangingPunct="1">
                        <a:lnSpc>
                          <a:spcPct val="107000"/>
                        </a:lnSpc>
                        <a:spcBef>
                          <a:spcPts val="0"/>
                        </a:spcBef>
                        <a:spcAft>
                          <a:spcPts val="800"/>
                        </a:spcAft>
                      </a:pPr>
                      <a:r>
                        <a:rPr lang="en-IN" sz="1200" i="1" kern="1200" dirty="0">
                          <a:solidFill>
                            <a:schemeClr val="dk1"/>
                          </a:solidFill>
                          <a:latin typeface="+mn-lt"/>
                          <a:ea typeface="+mn-ea"/>
                          <a:cs typeface="+mn-cs"/>
                        </a:rPr>
                        <a:t>120</a:t>
                      </a:r>
                      <a:endParaRPr lang="en-US" sz="1200" i="1" kern="1200" dirty="0">
                        <a:solidFill>
                          <a:schemeClr val="dk1"/>
                        </a:solidFill>
                        <a:latin typeface="+mn-lt"/>
                        <a:ea typeface="+mn-ea"/>
                        <a:cs typeface="+mn-c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69193">
                <a:tc>
                  <a:txBody>
                    <a:bodyPr/>
                    <a:lstStyle/>
                    <a:p>
                      <a:pPr marL="0" marR="0" algn="l"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Total Transaction Taxes (</a:t>
                      </a:r>
                      <a:r>
                        <a:rPr lang="en-IN" sz="1400" kern="1200" dirty="0" err="1">
                          <a:solidFill>
                            <a:schemeClr val="dk1"/>
                          </a:solidFill>
                          <a:latin typeface="+mn-lt"/>
                          <a:ea typeface="+mn-ea"/>
                          <a:cs typeface="+mn-cs"/>
                        </a:rPr>
                        <a:t>Rs</a:t>
                      </a:r>
                      <a:r>
                        <a:rPr lang="en-IN" sz="1400" kern="1200" dirty="0">
                          <a:solidFill>
                            <a:schemeClr val="dk1"/>
                          </a:solidFill>
                          <a:latin typeface="+mn-lt"/>
                          <a:ea typeface="+mn-ea"/>
                          <a:cs typeface="+mn-cs"/>
                        </a:rPr>
                        <a:t>./lot)</a:t>
                      </a:r>
                      <a:endParaRPr lang="en-US" sz="14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121.2</a:t>
                      </a:r>
                      <a:endParaRPr lang="en-US" sz="14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126</a:t>
                      </a:r>
                      <a:endParaRPr lang="en-US" sz="14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400" kern="1200">
                          <a:solidFill>
                            <a:schemeClr val="dk1"/>
                          </a:solidFill>
                          <a:latin typeface="+mn-lt"/>
                          <a:ea typeface="+mn-ea"/>
                          <a:cs typeface="+mn-cs"/>
                        </a:rPr>
                        <a:t>121.2</a:t>
                      </a:r>
                      <a:endParaRPr lang="en-US" sz="1400" kern="120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r" defTabSz="914400" rtl="0" eaLnBrk="1" latinLnBrk="0" hangingPunct="1">
                        <a:lnSpc>
                          <a:spcPct val="107000"/>
                        </a:lnSpc>
                        <a:spcBef>
                          <a:spcPts val="0"/>
                        </a:spcBef>
                        <a:spcAft>
                          <a:spcPts val="800"/>
                        </a:spcAft>
                      </a:pPr>
                      <a:r>
                        <a:rPr lang="en-IN" sz="1400" kern="1200" dirty="0">
                          <a:solidFill>
                            <a:schemeClr val="dk1"/>
                          </a:solidFill>
                          <a:latin typeface="+mn-lt"/>
                          <a:ea typeface="+mn-ea"/>
                          <a:cs typeface="+mn-cs"/>
                        </a:rPr>
                        <a:t>126</a:t>
                      </a:r>
                      <a:endParaRPr lang="en-US" sz="1400" kern="1200" dirty="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102816">
                <a:tc gridSpan="5">
                  <a:txBody>
                    <a:bodyPr/>
                    <a:lstStyle/>
                    <a:p>
                      <a:pPr marL="342900" marR="0" lvl="0" indent="-342900" algn="l">
                        <a:lnSpc>
                          <a:spcPct val="107000"/>
                        </a:lnSpc>
                        <a:spcBef>
                          <a:spcPts val="0"/>
                        </a:spcBef>
                        <a:spcAft>
                          <a:spcPts val="0"/>
                        </a:spcAft>
                        <a:buFont typeface="Symbol" panose="05050102010706020507" pitchFamily="18" charset="2"/>
                        <a:buChar char=""/>
                      </a:pPr>
                      <a:r>
                        <a:rPr lang="en-IN" sz="1400" b="1" dirty="0">
                          <a:effectLst/>
                          <a:latin typeface="Calibri" panose="020F0502020204030204" pitchFamily="34" charset="0"/>
                          <a:ea typeface="Calibri" panose="020F0502020204030204" pitchFamily="34" charset="0"/>
                          <a:cs typeface="Times New Roman" panose="02020603050405020304" pitchFamily="18" charset="0"/>
                        </a:rPr>
                        <a:t>Final Settlement Price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#Transaction fees on Options Contracts are waived till September 30,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80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Note : For detailed contract specifications, kindly refer exchange Circular No. MCX/TRD/185/2018, dated 18</a:t>
                      </a:r>
                      <a:r>
                        <a:rPr lang="en-IN" sz="1400" b="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N" sz="1400" b="1" dirty="0">
                          <a:effectLst/>
                          <a:latin typeface="Calibri" panose="020F0502020204030204" pitchFamily="34" charset="0"/>
                          <a:ea typeface="Calibri" panose="020F0502020204030204" pitchFamily="34" charset="0"/>
                          <a:cs typeface="Times New Roman" panose="02020603050405020304" pitchFamily="18" charset="0"/>
                        </a:rPr>
                        <a:t> May,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800397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2241"/>
            <a:ext cx="5585792" cy="499722"/>
          </a:xfrm>
        </p:spPr>
        <p:txBody>
          <a:bodyPr>
            <a:normAutofit fontScale="90000"/>
          </a:bodyPr>
          <a:lstStyle/>
          <a:p>
            <a:r>
              <a:rPr lang="en-IN" dirty="0">
                <a:solidFill>
                  <a:srgbClr val="002060"/>
                </a:solidFill>
                <a:latin typeface="+mj-lt"/>
              </a:rPr>
              <a:t>Benefits - Amendments to section 43(5)</a:t>
            </a:r>
            <a:endParaRPr lang="en-IN" sz="1800" b="0" dirty="0">
              <a:solidFill>
                <a:srgbClr val="002060"/>
              </a:solidFill>
              <a:latin typeface="+mj-lt"/>
            </a:endParaRPr>
          </a:p>
        </p:txBody>
      </p:sp>
      <p:sp>
        <p:nvSpPr>
          <p:cNvPr id="5" name="Content Placeholder 2"/>
          <p:cNvSpPr txBox="1">
            <a:spLocks/>
          </p:cNvSpPr>
          <p:nvPr/>
        </p:nvSpPr>
        <p:spPr>
          <a:xfrm>
            <a:off x="304800" y="1600200"/>
            <a:ext cx="8534400" cy="51054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000" dirty="0">
                <a:solidFill>
                  <a:srgbClr val="003366"/>
                </a:solidFill>
                <a:latin typeface="Calibri"/>
              </a:rPr>
              <a:t>The Finance Act, 2013 has removed this anomaly and provided for coverage of commodity derivatives transactions undertaken in recognized commodity exchanges too under the ambit of Section 43(5) of the Income Tax Act, 1961, on the lines of the benefit available to transactions undertaken in recognized stock exchanges. </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2000" b="0" i="0" u="none" strike="noStrike" kern="1200" cap="none" spc="0" normalizeH="0" baseline="0" noProof="0" dirty="0" smtClean="0">
              <a:ln>
                <a:noFill/>
              </a:ln>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2000" b="0" i="0" u="none" strike="noStrike" kern="1200" cap="none" spc="0" normalizeH="0" baseline="0" noProof="0" dirty="0" smtClean="0">
                <a:ln>
                  <a:noFill/>
                </a:ln>
                <a:solidFill>
                  <a:srgbClr val="003366"/>
                </a:solidFill>
                <a:effectLst/>
                <a:uLnTx/>
                <a:uFillTx/>
                <a:latin typeface="Calibri"/>
                <a:ea typeface="+mn-ea"/>
                <a:cs typeface="+mn-cs"/>
              </a:rPr>
              <a:t>Hedgers are no longer forced to undertake physical delivery of commodities in order to prove that their transactions are in the nature of hedging and not ‘speculation’. This is clearly a great impetus for the growth of the commodity derivatives market in India.</a:t>
            </a:r>
            <a:endParaRPr kumimoji="0" lang="en-US" sz="2000" b="0" i="0" u="none" strike="noStrike" kern="1200" cap="none" spc="0" normalizeH="0" baseline="0" noProof="0" dirty="0" smtClean="0">
              <a:ln>
                <a:noFill/>
              </a:ln>
              <a:solidFill>
                <a:srgbClr val="003366"/>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GB" sz="2000" b="0" i="0" u="none" strike="noStrike" kern="1200" cap="none" spc="0" normalizeH="0" baseline="0" noProof="0" dirty="0" smtClean="0">
              <a:ln>
                <a:noFill/>
              </a:ln>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013432277"/>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60341" y="980064"/>
            <a:ext cx="8883659" cy="6370975"/>
          </a:xfrm>
          <a:prstGeom prst="rect">
            <a:avLst/>
          </a:prstGeom>
        </p:spPr>
        <p:txBody>
          <a:bodyPr vert="horz" wrap="square" lIns="0" tIns="0" rIns="0" bIns="0" rtlCol="0">
            <a:spAutoFit/>
          </a:bodyPr>
          <a:lstStyle/>
          <a:p>
            <a:pPr lvl="1"/>
            <a:r>
              <a:rPr lang="en-US" sz="1400" spc="-20" dirty="0" smtClean="0">
                <a:solidFill>
                  <a:srgbClr val="002060"/>
                </a:solidFill>
                <a:latin typeface="Calibri"/>
                <a:cs typeface="Calibri"/>
              </a:rPr>
              <a:t> </a:t>
            </a:r>
          </a:p>
          <a:p>
            <a:pPr marL="298450" indent="-285750">
              <a:lnSpc>
                <a:spcPct val="100000"/>
              </a:lnSpc>
              <a:buClr>
                <a:srgbClr val="002060"/>
              </a:buClr>
              <a:buFont typeface="Arial" panose="020B0604020202020204" pitchFamily="34" charset="0"/>
              <a:buChar char="•"/>
              <a:tabLst>
                <a:tab pos="355600" algn="l"/>
              </a:tabLst>
            </a:pPr>
            <a:r>
              <a:rPr lang="en-IN" sz="1600" spc="-20" dirty="0" smtClean="0">
                <a:solidFill>
                  <a:srgbClr val="002060"/>
                </a:solidFill>
                <a:latin typeface="Calibri"/>
                <a:cs typeface="Calibri"/>
              </a:rPr>
              <a:t>MCX Price is the benchmark for value-chain and end-consumers alike: Most Pricing is done MCX(+/-)</a:t>
            </a:r>
            <a:endParaRPr lang="en-US" sz="1600" spc="-20" dirty="0">
              <a:solidFill>
                <a:srgbClr val="002060"/>
              </a:solidFill>
              <a:latin typeface="Calibri"/>
              <a:cs typeface="Calibri"/>
            </a:endParaRPr>
          </a:p>
          <a:p>
            <a:pPr marL="285750" indent="-285750" fontAlgn="t">
              <a:buFont typeface="Arial" panose="020B0604020202020204" pitchFamily="34" charset="0"/>
              <a:buChar char="•"/>
            </a:pPr>
            <a:endParaRPr lang="en-US" sz="1600" dirty="0" smtClean="0"/>
          </a:p>
          <a:p>
            <a:pPr marL="285750" indent="-285750" fontAlgn="t">
              <a:buFont typeface="Arial" panose="020B0604020202020204" pitchFamily="34" charset="0"/>
              <a:buChar char="•"/>
            </a:pPr>
            <a:r>
              <a:rPr lang="en-US" sz="1600" dirty="0" smtClean="0"/>
              <a:t>MCX Bullion prices in-build: Hedge for: </a:t>
            </a:r>
            <a:r>
              <a:rPr lang="en-US" sz="1600" dirty="0"/>
              <a:t>Gold </a:t>
            </a:r>
            <a:r>
              <a:rPr lang="en-US" sz="1600" dirty="0" smtClean="0"/>
              <a:t>price, USD-INR, Import </a:t>
            </a:r>
            <a:r>
              <a:rPr lang="en-US" sz="1600" dirty="0"/>
              <a:t>duty </a:t>
            </a:r>
            <a:r>
              <a:rPr lang="en-US" sz="1600" dirty="0" smtClean="0"/>
              <a:t>changes, prevailing premium/discount; which enables all </a:t>
            </a:r>
            <a:r>
              <a:rPr lang="en-US" sz="1600" dirty="0"/>
              <a:t>major value-chain </a:t>
            </a:r>
            <a:r>
              <a:rPr lang="en-US" sz="1600" dirty="0" smtClean="0"/>
              <a:t>participants:</a:t>
            </a:r>
            <a:endParaRPr lang="en-IN" sz="16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a:solidFill>
                <a:srgbClr val="002060"/>
              </a:solidFill>
              <a:latin typeface="Calibri"/>
              <a:cs typeface="Calibri"/>
            </a:endParaRPr>
          </a:p>
          <a:p>
            <a:pPr marL="285750" indent="-285750">
              <a:buFont typeface="Arial" panose="020B0604020202020204" pitchFamily="34" charset="0"/>
              <a:buChar char="•"/>
            </a:pPr>
            <a:endParaRPr lang="en-US" sz="14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a:solidFill>
                <a:srgbClr val="002060"/>
              </a:solidFill>
              <a:latin typeface="Calibri"/>
              <a:cs typeface="Calibri"/>
            </a:endParaRPr>
          </a:p>
          <a:p>
            <a:pPr marL="285750" indent="-285750">
              <a:buFont typeface="Arial" panose="020B0604020202020204" pitchFamily="34" charset="0"/>
              <a:buChar char="•"/>
            </a:pPr>
            <a:endParaRPr lang="en-US" sz="1400" spc="-20" dirty="0" smtClean="0">
              <a:solidFill>
                <a:srgbClr val="002060"/>
              </a:solidFill>
              <a:latin typeface="Calibri"/>
              <a:cs typeface="Calibri"/>
            </a:endParaRPr>
          </a:p>
          <a:p>
            <a:pPr marL="285750" indent="-285750">
              <a:buFont typeface="Arial" panose="020B0604020202020204" pitchFamily="34" charset="0"/>
              <a:buChar char="•"/>
            </a:pPr>
            <a:endParaRPr lang="en-US" sz="1400" spc="-20" dirty="0">
              <a:solidFill>
                <a:srgbClr val="002060"/>
              </a:solidFill>
              <a:latin typeface="Calibri"/>
              <a:cs typeface="Calibri"/>
            </a:endParaRPr>
          </a:p>
          <a:p>
            <a:pPr marL="285750" lvl="0" indent="-285750">
              <a:buFont typeface="Arial" panose="020B0604020202020204" pitchFamily="34" charset="0"/>
              <a:buChar char="•"/>
            </a:pPr>
            <a:endParaRPr lang="en-US" sz="1400" spc="-20" dirty="0" smtClean="0">
              <a:solidFill>
                <a:srgbClr val="002060"/>
              </a:solidFill>
              <a:latin typeface="Calibri"/>
              <a:cs typeface="Calibri"/>
            </a:endParaRPr>
          </a:p>
          <a:p>
            <a:pPr marL="285750" lvl="0" indent="-285750">
              <a:buFont typeface="Arial" panose="020B0604020202020204" pitchFamily="34" charset="0"/>
              <a:buChar char="•"/>
            </a:pPr>
            <a:endParaRPr lang="en-US" sz="1400" spc="-20" dirty="0">
              <a:solidFill>
                <a:srgbClr val="002060"/>
              </a:solidFill>
              <a:latin typeface="Calibri"/>
              <a:cs typeface="Calibri"/>
            </a:endParaRPr>
          </a:p>
          <a:p>
            <a:pPr marL="285750" lvl="0" indent="-285750">
              <a:buFont typeface="Arial" panose="020B0604020202020204" pitchFamily="34" charset="0"/>
              <a:buChar char="•"/>
            </a:pPr>
            <a:r>
              <a:rPr lang="en-US" sz="1600" spc="-20" dirty="0" smtClean="0">
                <a:solidFill>
                  <a:srgbClr val="002060"/>
                </a:solidFill>
                <a:latin typeface="Calibri"/>
                <a:cs typeface="Calibri"/>
              </a:rPr>
              <a:t>Strong </a:t>
            </a:r>
            <a:r>
              <a:rPr lang="en-US" sz="1600" spc="-20" dirty="0">
                <a:solidFill>
                  <a:srgbClr val="002060"/>
                </a:solidFill>
                <a:latin typeface="Calibri"/>
                <a:cs typeface="Calibri"/>
              </a:rPr>
              <a:t>correlation with international </a:t>
            </a:r>
            <a:r>
              <a:rPr lang="en-US" sz="1600" spc="-20" dirty="0" smtClean="0">
                <a:solidFill>
                  <a:srgbClr val="002060"/>
                </a:solidFill>
                <a:latin typeface="Calibri"/>
                <a:cs typeface="Calibri"/>
              </a:rPr>
              <a:t>benchmarks as well as Domestic Spot:</a:t>
            </a:r>
            <a:endParaRPr lang="en-US" sz="1600" spc="-20" dirty="0">
              <a:solidFill>
                <a:srgbClr val="002060"/>
              </a:solidFill>
              <a:latin typeface="Calibri"/>
              <a:cs typeface="Calibri"/>
            </a:endParaRPr>
          </a:p>
          <a:p>
            <a:pPr marL="742950" lvl="1" indent="-285750">
              <a:buFont typeface="Arial" panose="020B0604020202020204" pitchFamily="34" charset="0"/>
              <a:buChar char="•"/>
            </a:pPr>
            <a:r>
              <a:rPr lang="en-US" sz="1600" spc="-20" dirty="0" smtClean="0">
                <a:solidFill>
                  <a:srgbClr val="002060"/>
                </a:solidFill>
                <a:latin typeface="Calibri"/>
                <a:cs typeface="Calibri"/>
              </a:rPr>
              <a:t>CME(INR Eq.- Import Parity)-MCX  98.93%; MCX-Domestic Spot 98.02%</a:t>
            </a:r>
          </a:p>
          <a:p>
            <a:pPr lvl="1"/>
            <a:endParaRPr lang="en-US" sz="1600" spc="-20" dirty="0">
              <a:solidFill>
                <a:srgbClr val="002060"/>
              </a:solidFill>
              <a:latin typeface="Calibri"/>
              <a:cs typeface="Calibri"/>
            </a:endParaRPr>
          </a:p>
          <a:p>
            <a:pPr marL="355600" indent="-342900">
              <a:buClr>
                <a:srgbClr val="002060"/>
              </a:buClr>
              <a:buFont typeface="Arial"/>
              <a:buChar char="•"/>
              <a:tabLst>
                <a:tab pos="355600" algn="l"/>
              </a:tabLst>
            </a:pPr>
            <a:r>
              <a:rPr lang="en-US" sz="1600" spc="-20" dirty="0" smtClean="0">
                <a:solidFill>
                  <a:srgbClr val="002060"/>
                </a:solidFill>
                <a:latin typeface="Calibri"/>
                <a:cs typeface="Calibri"/>
              </a:rPr>
              <a:t>Trading </a:t>
            </a:r>
            <a:r>
              <a:rPr lang="en-US" sz="1600" spc="-20" dirty="0">
                <a:solidFill>
                  <a:srgbClr val="002060"/>
                </a:solidFill>
                <a:latin typeface="Calibri"/>
                <a:cs typeface="Calibri"/>
              </a:rPr>
              <a:t>hours on MCX gold futures market are stretched till almost midnight to match trading time in the global </a:t>
            </a:r>
            <a:r>
              <a:rPr lang="en-US" sz="1600" spc="-20" dirty="0" smtClean="0">
                <a:solidFill>
                  <a:srgbClr val="002060"/>
                </a:solidFill>
                <a:latin typeface="Calibri"/>
                <a:cs typeface="Calibri"/>
              </a:rPr>
              <a:t>markets. So, Indian </a:t>
            </a:r>
            <a:r>
              <a:rPr lang="en-US" sz="1600" spc="-20" dirty="0">
                <a:solidFill>
                  <a:srgbClr val="002060"/>
                </a:solidFill>
                <a:latin typeface="Calibri"/>
                <a:cs typeface="Calibri"/>
              </a:rPr>
              <a:t>participants are able to manage </a:t>
            </a:r>
            <a:r>
              <a:rPr lang="en-US" sz="1600" spc="-20" dirty="0" smtClean="0">
                <a:solidFill>
                  <a:srgbClr val="002060"/>
                </a:solidFill>
                <a:latin typeface="Calibri"/>
                <a:cs typeface="Calibri"/>
              </a:rPr>
              <a:t>price </a:t>
            </a:r>
            <a:r>
              <a:rPr lang="en-US" sz="1600" spc="-20" dirty="0">
                <a:solidFill>
                  <a:srgbClr val="002060"/>
                </a:solidFill>
                <a:latin typeface="Calibri"/>
                <a:cs typeface="Calibri"/>
              </a:rPr>
              <a:t>risks </a:t>
            </a:r>
            <a:r>
              <a:rPr lang="en-US" sz="1600" spc="-20" dirty="0" smtClean="0">
                <a:solidFill>
                  <a:srgbClr val="002060"/>
                </a:solidFill>
                <a:latin typeface="Calibri"/>
                <a:cs typeface="Calibri"/>
              </a:rPr>
              <a:t>as efficiently </a:t>
            </a:r>
            <a:r>
              <a:rPr lang="en-US" sz="1600" spc="-20" dirty="0">
                <a:solidFill>
                  <a:srgbClr val="002060"/>
                </a:solidFill>
                <a:latin typeface="Calibri"/>
                <a:cs typeface="Calibri"/>
              </a:rPr>
              <a:t>as </a:t>
            </a:r>
            <a:r>
              <a:rPr lang="en-US" sz="1600" spc="-20" dirty="0" smtClean="0">
                <a:solidFill>
                  <a:srgbClr val="002060"/>
                </a:solidFill>
                <a:latin typeface="Calibri"/>
                <a:cs typeface="Calibri"/>
              </a:rPr>
              <a:t>global </a:t>
            </a:r>
            <a:r>
              <a:rPr lang="en-US" sz="1600" spc="-20" dirty="0">
                <a:solidFill>
                  <a:srgbClr val="002060"/>
                </a:solidFill>
                <a:latin typeface="Calibri"/>
                <a:cs typeface="Calibri"/>
              </a:rPr>
              <a:t>counterparts</a:t>
            </a:r>
            <a:r>
              <a:rPr lang="en-US" sz="1600" spc="-20" dirty="0" smtClean="0">
                <a:solidFill>
                  <a:srgbClr val="002060"/>
                </a:solidFill>
                <a:latin typeface="Calibri"/>
                <a:cs typeface="Calibri"/>
              </a:rPr>
              <a:t>.</a:t>
            </a:r>
            <a:r>
              <a:rPr lang="en-US" spc="-55" dirty="0">
                <a:solidFill>
                  <a:schemeClr val="accent1">
                    <a:lumMod val="75000"/>
                  </a:schemeClr>
                </a:solidFill>
                <a:latin typeface="Calibri"/>
                <a:cs typeface="Calibri"/>
              </a:rPr>
              <a:t> </a:t>
            </a:r>
            <a:endParaRPr lang="en-US" spc="-55" dirty="0" smtClean="0">
              <a:solidFill>
                <a:schemeClr val="accent1">
                  <a:lumMod val="75000"/>
                </a:schemeClr>
              </a:solidFill>
              <a:latin typeface="Calibri"/>
              <a:cs typeface="Calibri"/>
            </a:endParaRPr>
          </a:p>
          <a:p>
            <a:pPr marL="355600" indent="-342900">
              <a:buClr>
                <a:srgbClr val="002060"/>
              </a:buClr>
              <a:buFont typeface="Arial"/>
              <a:buChar char="•"/>
              <a:tabLst>
                <a:tab pos="355600" algn="l"/>
              </a:tabLst>
            </a:pPr>
            <a:endParaRPr lang="en-US" sz="1000" spc="-55" dirty="0" smtClean="0">
              <a:solidFill>
                <a:schemeClr val="accent1">
                  <a:lumMod val="75000"/>
                </a:schemeClr>
              </a:solidFill>
              <a:latin typeface="Calibri"/>
              <a:cs typeface="Calibri"/>
            </a:endParaRPr>
          </a:p>
          <a:p>
            <a:pPr marL="355600" indent="-342900">
              <a:buClr>
                <a:srgbClr val="002060"/>
              </a:buClr>
              <a:buFont typeface="Arial"/>
              <a:buChar char="•"/>
              <a:tabLst>
                <a:tab pos="355600" algn="l"/>
              </a:tabLst>
            </a:pPr>
            <a:r>
              <a:rPr lang="en-US" sz="1600" spc="-20" dirty="0">
                <a:solidFill>
                  <a:srgbClr val="002060"/>
                </a:solidFill>
                <a:latin typeface="Calibri"/>
                <a:cs typeface="Calibri"/>
              </a:rPr>
              <a:t>Quality benchmark:  London Bullion Markets Association(LBMA) approved Refiners’ Bars &amp; coins with tamper proof packing</a:t>
            </a:r>
          </a:p>
          <a:p>
            <a:pPr marL="355600" indent="-342900">
              <a:buClr>
                <a:srgbClr val="002060"/>
              </a:buClr>
              <a:buFont typeface="Arial"/>
              <a:buChar char="•"/>
              <a:tabLst>
                <a:tab pos="355600" algn="l"/>
              </a:tabLst>
            </a:pPr>
            <a:endParaRPr lang="en-US" sz="1000" spc="-20" dirty="0">
              <a:solidFill>
                <a:srgbClr val="002060"/>
              </a:solidFill>
              <a:latin typeface="Calibri"/>
              <a:cs typeface="Calibri"/>
            </a:endParaRPr>
          </a:p>
          <a:p>
            <a:pPr marL="355600" indent="-342900">
              <a:buClr>
                <a:srgbClr val="002060"/>
              </a:buClr>
              <a:buFont typeface="Arial"/>
              <a:buChar char="•"/>
              <a:tabLst>
                <a:tab pos="355600" algn="l"/>
              </a:tabLst>
            </a:pPr>
            <a:r>
              <a:rPr lang="en-US" sz="1600" spc="-20" dirty="0">
                <a:solidFill>
                  <a:srgbClr val="002060"/>
                </a:solidFill>
                <a:latin typeface="Calibri"/>
                <a:cs typeface="Calibri"/>
              </a:rPr>
              <a:t>Transparency, Convenience &amp; Assurance of </a:t>
            </a:r>
            <a:r>
              <a:rPr lang="en-US" sz="1600" spc="-20" dirty="0" smtClean="0">
                <a:solidFill>
                  <a:srgbClr val="002060"/>
                </a:solidFill>
                <a:latin typeface="Calibri"/>
                <a:cs typeface="Calibri"/>
              </a:rPr>
              <a:t>Delivery</a:t>
            </a:r>
          </a:p>
          <a:p>
            <a:pPr marL="355600" indent="-342900">
              <a:buClr>
                <a:srgbClr val="002060"/>
              </a:buClr>
              <a:buFont typeface="Arial"/>
              <a:buChar char="•"/>
              <a:tabLst>
                <a:tab pos="355600" algn="l"/>
              </a:tabLst>
            </a:pPr>
            <a:endParaRPr lang="en-US" spc="-55" dirty="0" smtClean="0">
              <a:solidFill>
                <a:schemeClr val="accent1">
                  <a:lumMod val="75000"/>
                </a:schemeClr>
              </a:solidFill>
              <a:latin typeface="Calibri"/>
              <a:cs typeface="Calibri"/>
            </a:endParaRPr>
          </a:p>
          <a:p>
            <a:pPr marL="742950" lvl="1" indent="-285750">
              <a:buFont typeface="Arial" panose="020B0604020202020204" pitchFamily="34" charset="0"/>
              <a:buChar char="•"/>
            </a:pPr>
            <a:endParaRPr lang="en-IN" sz="1600" spc="-20" dirty="0" smtClean="0">
              <a:solidFill>
                <a:srgbClr val="002060"/>
              </a:solidFill>
              <a:latin typeface="Calibri"/>
              <a:cs typeface="Calibri"/>
            </a:endParaRPr>
          </a:p>
          <a:p>
            <a:pPr marL="285750" lvl="0" indent="-285750">
              <a:buFont typeface="Arial" panose="020B0604020202020204" pitchFamily="34" charset="0"/>
              <a:buChar char="•"/>
            </a:pPr>
            <a:endParaRPr lang="en-US" sz="1800" spc="-20" dirty="0">
              <a:solidFill>
                <a:srgbClr val="002060"/>
              </a:solidFill>
              <a:latin typeface="Calibri"/>
              <a:cs typeface="Calibri"/>
            </a:endParaRPr>
          </a:p>
          <a:p>
            <a:pPr marL="355600" indent="-342900">
              <a:lnSpc>
                <a:spcPct val="100000"/>
              </a:lnSpc>
              <a:buClr>
                <a:srgbClr val="002060"/>
              </a:buClr>
              <a:buFont typeface="Arial"/>
              <a:buChar char="•"/>
              <a:tabLst>
                <a:tab pos="355600" algn="l"/>
              </a:tabLst>
            </a:pPr>
            <a:endParaRPr sz="1800" dirty="0">
              <a:latin typeface="Calibri"/>
              <a:cs typeface="Calibri"/>
            </a:endParaRPr>
          </a:p>
        </p:txBody>
      </p:sp>
      <p:sp>
        <p:nvSpPr>
          <p:cNvPr id="7" name="object 7"/>
          <p:cNvSpPr txBox="1">
            <a:spLocks noGrp="1"/>
          </p:cNvSpPr>
          <p:nvPr>
            <p:ph type="title"/>
          </p:nvPr>
        </p:nvSpPr>
        <p:spPr>
          <a:xfrm>
            <a:off x="0" y="101600"/>
            <a:ext cx="7081520" cy="462209"/>
          </a:xfrm>
          <a:prstGeom prst="rect">
            <a:avLst/>
          </a:prstGeom>
        </p:spPr>
        <p:txBody>
          <a:bodyPr vert="horz" wrap="square" lIns="0" tIns="238283" rIns="0" bIns="0" rtlCol="0">
            <a:spAutoFit/>
          </a:bodyPr>
          <a:lstStyle/>
          <a:p>
            <a:pPr marL="50165" algn="l" fontAlgn="base">
              <a:lnSpc>
                <a:spcPct val="80000"/>
              </a:lnSpc>
              <a:spcAft>
                <a:spcPct val="0"/>
              </a:spcAft>
              <a:defRPr/>
            </a:pPr>
            <a:r>
              <a:rPr lang="en-US" sz="1800" b="1" dirty="0" smtClean="0">
                <a:solidFill>
                  <a:srgbClr val="152D65"/>
                </a:solidFill>
                <a:latin typeface="Myriad Pro"/>
                <a:ea typeface="+mn-ea"/>
                <a:cs typeface="Arial" charset="0"/>
              </a:rPr>
              <a:t>MCX GOLD FUTURES: </a:t>
            </a:r>
            <a:r>
              <a:rPr lang="en-US" sz="1600" b="1" dirty="0" smtClean="0">
                <a:solidFill>
                  <a:srgbClr val="152D65"/>
                </a:solidFill>
                <a:latin typeface="Myriad Pro"/>
                <a:ea typeface="+mn-ea"/>
                <a:cs typeface="Arial" charset="0"/>
              </a:rPr>
              <a:t>FEATURES OF</a:t>
            </a:r>
            <a:r>
              <a:rPr lang="en-US" sz="1800" b="1" dirty="0" smtClean="0">
                <a:solidFill>
                  <a:srgbClr val="152D65"/>
                </a:solidFill>
                <a:latin typeface="Myriad Pro"/>
                <a:ea typeface="+mn-ea"/>
                <a:cs typeface="Arial" charset="0"/>
              </a:rPr>
              <a:t> </a:t>
            </a:r>
            <a:r>
              <a:rPr lang="en-US" sz="1600" b="1" dirty="0" smtClean="0">
                <a:solidFill>
                  <a:srgbClr val="152D65"/>
                </a:solidFill>
                <a:latin typeface="Myriad Pro"/>
                <a:ea typeface="+mn-ea"/>
                <a:cs typeface="Arial" charset="0"/>
              </a:rPr>
              <a:t>the</a:t>
            </a:r>
            <a:r>
              <a:rPr lang="en-US" sz="1800" b="1" dirty="0" smtClean="0">
                <a:solidFill>
                  <a:srgbClr val="152D65"/>
                </a:solidFill>
                <a:latin typeface="Myriad Pro"/>
                <a:ea typeface="+mn-ea"/>
                <a:cs typeface="Arial" charset="0"/>
              </a:rPr>
              <a:t> </a:t>
            </a:r>
            <a:r>
              <a:rPr lang="en-US" sz="1600" b="1" dirty="0" smtClean="0">
                <a:solidFill>
                  <a:srgbClr val="152D65"/>
                </a:solidFill>
                <a:latin typeface="Myriad Pro"/>
                <a:ea typeface="+mn-ea"/>
                <a:cs typeface="Arial" charset="0"/>
              </a:rPr>
              <a:t>UNDERLYING</a:t>
            </a:r>
            <a:endParaRPr sz="1600" b="1" dirty="0">
              <a:solidFill>
                <a:srgbClr val="152D65"/>
              </a:solidFill>
              <a:latin typeface="Myriad Pro"/>
              <a:ea typeface="+mn-ea"/>
              <a:cs typeface="Arial" charset="0"/>
            </a:endParaRPr>
          </a:p>
        </p:txBody>
      </p:sp>
      <p:sp>
        <p:nvSpPr>
          <p:cNvPr id="15" name="TextBox 14"/>
          <p:cNvSpPr txBox="1"/>
          <p:nvPr/>
        </p:nvSpPr>
        <p:spPr>
          <a:xfrm>
            <a:off x="942895" y="3113350"/>
            <a:ext cx="1240137" cy="440121"/>
          </a:xfrm>
          <a:prstGeom prst="rect">
            <a:avLst/>
          </a:prstGeom>
          <a:noFill/>
        </p:spPr>
        <p:txBody>
          <a:bodyPr wrap="square" rtlCol="0">
            <a:spAutoFit/>
          </a:bodyPr>
          <a:lstStyle/>
          <a:p>
            <a:pPr fontAlgn="base">
              <a:spcBef>
                <a:spcPct val="0"/>
              </a:spcBef>
              <a:spcAft>
                <a:spcPct val="0"/>
              </a:spcAft>
            </a:pPr>
            <a:r>
              <a:rPr lang="en-US" sz="2000" dirty="0" smtClean="0">
                <a:solidFill>
                  <a:srgbClr val="152D65"/>
                </a:solidFill>
                <a:cs typeface="Arial" charset="0"/>
              </a:rPr>
              <a:t>Importer</a:t>
            </a:r>
            <a:endParaRPr lang="en-IN" sz="2000" dirty="0">
              <a:solidFill>
                <a:srgbClr val="152D65"/>
              </a:solidFill>
              <a:cs typeface="Arial" charset="0"/>
            </a:endParaRPr>
          </a:p>
        </p:txBody>
      </p:sp>
      <p:sp>
        <p:nvSpPr>
          <p:cNvPr id="16" name="TextBox 15"/>
          <p:cNvSpPr txBox="1"/>
          <p:nvPr/>
        </p:nvSpPr>
        <p:spPr>
          <a:xfrm>
            <a:off x="2414643" y="2964883"/>
            <a:ext cx="1045954" cy="778675"/>
          </a:xfrm>
          <a:prstGeom prst="rect">
            <a:avLst/>
          </a:prstGeom>
          <a:noFill/>
        </p:spPr>
        <p:txBody>
          <a:bodyPr wrap="square" rtlCol="0">
            <a:spAutoFit/>
          </a:bodyPr>
          <a:lstStyle/>
          <a:p>
            <a:pPr fontAlgn="base">
              <a:spcBef>
                <a:spcPct val="0"/>
              </a:spcBef>
              <a:spcAft>
                <a:spcPct val="0"/>
              </a:spcAft>
            </a:pPr>
            <a:r>
              <a:rPr lang="en-US" sz="2000" dirty="0" smtClean="0">
                <a:solidFill>
                  <a:srgbClr val="152D65"/>
                </a:solidFill>
                <a:cs typeface="Arial" charset="0"/>
              </a:rPr>
              <a:t>Bullion Trader</a:t>
            </a:r>
            <a:endParaRPr lang="en-IN" sz="2000" dirty="0">
              <a:solidFill>
                <a:srgbClr val="152D65"/>
              </a:solidFill>
              <a:cs typeface="Arial" charset="0"/>
            </a:endParaRPr>
          </a:p>
        </p:txBody>
      </p:sp>
      <p:sp>
        <p:nvSpPr>
          <p:cNvPr id="17" name="TextBox 16"/>
          <p:cNvSpPr txBox="1"/>
          <p:nvPr/>
        </p:nvSpPr>
        <p:spPr>
          <a:xfrm>
            <a:off x="4881495" y="2953926"/>
            <a:ext cx="1257540" cy="778675"/>
          </a:xfrm>
          <a:prstGeom prst="rect">
            <a:avLst/>
          </a:prstGeom>
          <a:noFill/>
        </p:spPr>
        <p:txBody>
          <a:bodyPr wrap="square" rtlCol="0">
            <a:spAutoFit/>
          </a:bodyPr>
          <a:lstStyle/>
          <a:p>
            <a:pPr algn="ctr" fontAlgn="base">
              <a:spcBef>
                <a:spcPct val="0"/>
              </a:spcBef>
              <a:spcAft>
                <a:spcPct val="0"/>
              </a:spcAft>
            </a:pPr>
            <a:r>
              <a:rPr lang="en-US" sz="2000" dirty="0">
                <a:solidFill>
                  <a:srgbClr val="152D65"/>
                </a:solidFill>
                <a:cs typeface="Arial" charset="0"/>
              </a:rPr>
              <a:t> </a:t>
            </a:r>
            <a:r>
              <a:rPr lang="en-US" sz="2000" dirty="0" smtClean="0">
                <a:solidFill>
                  <a:srgbClr val="152D65"/>
                </a:solidFill>
                <a:cs typeface="Arial" charset="0"/>
              </a:rPr>
              <a:t>Retail Jeweler</a:t>
            </a:r>
            <a:endParaRPr lang="en-IN" sz="2000" dirty="0">
              <a:solidFill>
                <a:srgbClr val="152D65"/>
              </a:solidFill>
              <a:cs typeface="Arial" charset="0"/>
            </a:endParaRPr>
          </a:p>
        </p:txBody>
      </p:sp>
      <p:sp>
        <p:nvSpPr>
          <p:cNvPr id="18" name="TextBox 17"/>
          <p:cNvSpPr txBox="1"/>
          <p:nvPr/>
        </p:nvSpPr>
        <p:spPr>
          <a:xfrm>
            <a:off x="6212337" y="3123203"/>
            <a:ext cx="1405322" cy="440121"/>
          </a:xfrm>
          <a:prstGeom prst="rect">
            <a:avLst/>
          </a:prstGeom>
          <a:noFill/>
        </p:spPr>
        <p:txBody>
          <a:bodyPr wrap="square" rtlCol="0">
            <a:spAutoFit/>
          </a:bodyPr>
          <a:lstStyle/>
          <a:p>
            <a:pPr algn="ctr" fontAlgn="base">
              <a:spcBef>
                <a:spcPct val="0"/>
              </a:spcBef>
              <a:spcAft>
                <a:spcPct val="0"/>
              </a:spcAft>
            </a:pPr>
            <a:r>
              <a:rPr lang="en-US" sz="2000" dirty="0">
                <a:solidFill>
                  <a:srgbClr val="152D65"/>
                </a:solidFill>
                <a:cs typeface="Arial" charset="0"/>
              </a:rPr>
              <a:t>  </a:t>
            </a:r>
            <a:r>
              <a:rPr lang="en-US" sz="2000" dirty="0" smtClean="0">
                <a:solidFill>
                  <a:srgbClr val="152D65"/>
                </a:solidFill>
                <a:cs typeface="Arial" charset="0"/>
              </a:rPr>
              <a:t>Exporter</a:t>
            </a:r>
            <a:endParaRPr lang="en-IN" sz="2000" dirty="0">
              <a:solidFill>
                <a:srgbClr val="152D65"/>
              </a:solidFill>
              <a:cs typeface="Arial" charset="0"/>
            </a:endParaRPr>
          </a:p>
        </p:txBody>
      </p:sp>
      <p:sp>
        <p:nvSpPr>
          <p:cNvPr id="19" name="TextBox 18"/>
          <p:cNvSpPr txBox="1"/>
          <p:nvPr/>
        </p:nvSpPr>
        <p:spPr>
          <a:xfrm>
            <a:off x="3559953" y="2953926"/>
            <a:ext cx="1140515" cy="778675"/>
          </a:xfrm>
          <a:prstGeom prst="rect">
            <a:avLst/>
          </a:prstGeom>
          <a:noFill/>
        </p:spPr>
        <p:txBody>
          <a:bodyPr wrap="square" rtlCol="0">
            <a:spAutoFit/>
          </a:bodyPr>
          <a:lstStyle/>
          <a:p>
            <a:pPr fontAlgn="base">
              <a:spcBef>
                <a:spcPct val="0"/>
              </a:spcBef>
              <a:spcAft>
                <a:spcPct val="0"/>
              </a:spcAft>
            </a:pPr>
            <a:r>
              <a:rPr lang="en-US" sz="2000" dirty="0" smtClean="0">
                <a:solidFill>
                  <a:srgbClr val="152D65"/>
                </a:solidFill>
                <a:cs typeface="Arial" charset="0"/>
              </a:rPr>
              <a:t>Branded Jeweler	</a:t>
            </a:r>
            <a:endParaRPr lang="en-IN" sz="2000" dirty="0">
              <a:solidFill>
                <a:srgbClr val="152D65"/>
              </a:solidFill>
              <a:cs typeface="Arial" charset="0"/>
            </a:endParaRPr>
          </a:p>
        </p:txBody>
      </p:sp>
      <p:sp>
        <p:nvSpPr>
          <p:cNvPr id="20" name="Right Arrow 19"/>
          <p:cNvSpPr/>
          <p:nvPr/>
        </p:nvSpPr>
        <p:spPr>
          <a:xfrm>
            <a:off x="942896" y="2347248"/>
            <a:ext cx="6590966" cy="605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14028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51148" y="2487826"/>
            <a:ext cx="7630624" cy="979274"/>
          </a:xfrm>
          <a:prstGeom prst="rect">
            <a:avLst/>
          </a:prstGeom>
        </p:spPr>
        <p:txBody>
          <a:bodyPr vert="horz" wrap="square" lIns="0" tIns="238283" rIns="0" bIns="0" rtlCol="0">
            <a:spAutoFit/>
          </a:bodyPr>
          <a:lstStyle/>
          <a:p>
            <a:pPr marL="50165" algn="ctr" fontAlgn="base">
              <a:lnSpc>
                <a:spcPct val="80000"/>
              </a:lnSpc>
              <a:spcAft>
                <a:spcPct val="0"/>
              </a:spcAft>
              <a:defRPr/>
            </a:pPr>
            <a:r>
              <a:rPr lang="en-US" sz="6000" b="1" dirty="0" smtClean="0">
                <a:solidFill>
                  <a:srgbClr val="152D65"/>
                </a:solidFill>
                <a:latin typeface="Myriad Pro"/>
                <a:ea typeface="+mn-ea"/>
                <a:cs typeface="Arial" charset="0"/>
              </a:rPr>
              <a:t>THANK YOU</a:t>
            </a:r>
            <a:endParaRPr sz="6000" b="1" dirty="0">
              <a:solidFill>
                <a:srgbClr val="152D65"/>
              </a:solidFill>
              <a:latin typeface="Myriad Pro"/>
              <a:ea typeface="+mn-ea"/>
              <a:cs typeface="Arial" charset="0"/>
            </a:endParaRPr>
          </a:p>
        </p:txBody>
      </p:sp>
    </p:spTree>
    <p:extLst>
      <p:ext uri="{BB962C8B-B14F-4D97-AF65-F5344CB8AC3E}">
        <p14:creationId xmlns:p14="http://schemas.microsoft.com/office/powerpoint/2010/main" val="364374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948" y="121714"/>
            <a:ext cx="6624084" cy="499722"/>
          </a:xfrm>
        </p:spPr>
        <p:txBody>
          <a:bodyPr>
            <a:noAutofit/>
          </a:bodyPr>
          <a:lstStyle/>
          <a:p>
            <a:r>
              <a:rPr lang="en-US" sz="2800" cap="none" dirty="0">
                <a:solidFill>
                  <a:srgbClr val="002060"/>
                </a:solidFill>
                <a:latin typeface="+mj-lt"/>
              </a:rPr>
              <a:t>Performance – Bullion contracts</a:t>
            </a:r>
          </a:p>
        </p:txBody>
      </p:sp>
      <p:sp>
        <p:nvSpPr>
          <p:cNvPr id="7" name="TextBox 6"/>
          <p:cNvSpPr txBox="1"/>
          <p:nvPr/>
        </p:nvSpPr>
        <p:spPr>
          <a:xfrm>
            <a:off x="661182" y="1252025"/>
            <a:ext cx="184731" cy="1938992"/>
          </a:xfrm>
          <a:prstGeom prst="rect">
            <a:avLst/>
          </a:prstGeom>
          <a:noFill/>
        </p:spPr>
        <p:txBody>
          <a:bodyPr wrap="non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2" name="Table 1"/>
          <p:cNvGraphicFramePr>
            <a:graphicFrameLocks noGrp="1"/>
          </p:cNvGraphicFramePr>
          <p:nvPr>
            <p:extLst/>
          </p:nvPr>
        </p:nvGraphicFramePr>
        <p:xfrm>
          <a:off x="694006" y="3394611"/>
          <a:ext cx="7493391" cy="1259840"/>
        </p:xfrm>
        <a:graphic>
          <a:graphicData uri="http://schemas.openxmlformats.org/drawingml/2006/table">
            <a:tbl>
              <a:tblPr firstRow="1" bandRow="1">
                <a:tableStyleId>{5C22544A-7EE6-4342-B048-85BDC9FD1C3A}</a:tableStyleId>
              </a:tblPr>
              <a:tblGrid>
                <a:gridCol w="2119532"/>
                <a:gridCol w="2194144"/>
                <a:gridCol w="1536206"/>
                <a:gridCol w="1643509"/>
              </a:tblGrid>
              <a:tr h="370840">
                <a:tc>
                  <a:txBody>
                    <a:bodyPr/>
                    <a:lstStyle/>
                    <a:p>
                      <a:r>
                        <a:rPr lang="en-US" sz="1400" dirty="0" smtClean="0"/>
                        <a:t>Options</a:t>
                      </a:r>
                      <a:endParaRPr lang="en-US" sz="1400" dirty="0"/>
                    </a:p>
                  </a:txBody>
                  <a:tcPr/>
                </a:tc>
                <a:tc>
                  <a:txBody>
                    <a:bodyPr/>
                    <a:lstStyle/>
                    <a:p>
                      <a:r>
                        <a:rPr lang="en-US" sz="1400" dirty="0" smtClean="0"/>
                        <a:t>Avg. Daily Turnover in</a:t>
                      </a:r>
                    </a:p>
                    <a:p>
                      <a:r>
                        <a:rPr lang="en-US" sz="1400" dirty="0" smtClean="0"/>
                        <a:t> ( </a:t>
                      </a:r>
                      <a:r>
                        <a:rPr lang="en-US" sz="1400" dirty="0" err="1" smtClean="0"/>
                        <a:t>Rs</a:t>
                      </a:r>
                      <a:r>
                        <a:rPr lang="en-US" sz="1400" dirty="0" smtClean="0"/>
                        <a:t>. </a:t>
                      </a:r>
                      <a:r>
                        <a:rPr lang="en-US" sz="1400" dirty="0" err="1" smtClean="0"/>
                        <a:t>Crs</a:t>
                      </a:r>
                      <a:r>
                        <a:rPr lang="en-US" sz="1400" dirty="0" smtClean="0"/>
                        <a:t>.)</a:t>
                      </a:r>
                      <a:endParaRPr lang="en-US" sz="1400" dirty="0"/>
                    </a:p>
                  </a:txBody>
                  <a:tcPr/>
                </a:tc>
                <a:tc>
                  <a:txBody>
                    <a:bodyPr/>
                    <a:lstStyle/>
                    <a:p>
                      <a:r>
                        <a:rPr lang="en-US" sz="1400" dirty="0" smtClean="0"/>
                        <a:t>Volumes</a:t>
                      </a:r>
                    </a:p>
                    <a:p>
                      <a:r>
                        <a:rPr lang="en-US" sz="1400" dirty="0" smtClean="0"/>
                        <a:t>(MT)</a:t>
                      </a:r>
                      <a:endParaRPr lang="en-US" sz="1400" dirty="0"/>
                    </a:p>
                  </a:txBody>
                  <a:tcPr/>
                </a:tc>
                <a:tc>
                  <a:txBody>
                    <a:bodyPr/>
                    <a:lstStyle/>
                    <a:p>
                      <a:r>
                        <a:rPr lang="en-US" sz="1400" dirty="0" smtClean="0"/>
                        <a:t>Open Interest</a:t>
                      </a:r>
                    </a:p>
                    <a:p>
                      <a:r>
                        <a:rPr lang="en-US" sz="1400" dirty="0" smtClean="0"/>
                        <a:t>(MT)</a:t>
                      </a:r>
                      <a:endParaRPr lang="en-US" sz="1400" dirty="0"/>
                    </a:p>
                  </a:txBody>
                  <a:tcPr/>
                </a:tc>
              </a:tr>
              <a:tr h="370840">
                <a:tc>
                  <a:txBody>
                    <a:bodyPr/>
                    <a:lstStyle/>
                    <a:p>
                      <a:r>
                        <a:rPr lang="en-US" sz="1400" dirty="0" smtClean="0"/>
                        <a:t>Gold </a:t>
                      </a:r>
                      <a:endParaRPr lang="en-US" sz="1400" dirty="0"/>
                    </a:p>
                  </a:txBody>
                  <a:tcPr/>
                </a:tc>
                <a:tc>
                  <a:txBody>
                    <a:bodyPr/>
                    <a:lstStyle/>
                    <a:p>
                      <a:r>
                        <a:rPr lang="en-US" sz="1400" dirty="0" smtClean="0"/>
                        <a:t>249.02</a:t>
                      </a:r>
                      <a:endParaRPr lang="en-US" sz="1400" dirty="0"/>
                    </a:p>
                  </a:txBody>
                  <a:tcPr/>
                </a:tc>
                <a:tc>
                  <a:txBody>
                    <a:bodyPr/>
                    <a:lstStyle/>
                    <a:p>
                      <a:r>
                        <a:rPr lang="en-US" sz="1400" dirty="0" smtClean="0"/>
                        <a:t>0.815</a:t>
                      </a:r>
                      <a:endParaRPr lang="en-US" sz="1400" dirty="0"/>
                    </a:p>
                  </a:txBody>
                  <a:tcPr/>
                </a:tc>
                <a:tc>
                  <a:txBody>
                    <a:bodyPr/>
                    <a:lstStyle/>
                    <a:p>
                      <a:r>
                        <a:rPr lang="en-US" sz="1400" dirty="0" smtClean="0"/>
                        <a:t>1.433</a:t>
                      </a:r>
                      <a:endParaRPr lang="en-US" sz="1400" dirty="0"/>
                    </a:p>
                  </a:txBody>
                  <a:tcPr/>
                </a:tc>
              </a:tr>
              <a:tr h="370840">
                <a:tc>
                  <a:txBody>
                    <a:bodyPr/>
                    <a:lstStyle/>
                    <a:p>
                      <a:r>
                        <a:rPr lang="en-US" sz="1400" dirty="0" smtClean="0"/>
                        <a:t>Silver</a:t>
                      </a:r>
                      <a:endParaRPr lang="en-US" sz="1400" dirty="0"/>
                    </a:p>
                  </a:txBody>
                  <a:tcPr/>
                </a:tc>
                <a:tc>
                  <a:txBody>
                    <a:bodyPr/>
                    <a:lstStyle/>
                    <a:p>
                      <a:r>
                        <a:rPr lang="en-US" sz="1400" dirty="0" smtClean="0"/>
                        <a:t>40.44</a:t>
                      </a:r>
                      <a:endParaRPr lang="en-US" sz="1400" dirty="0"/>
                    </a:p>
                  </a:txBody>
                  <a:tcPr/>
                </a:tc>
                <a:tc>
                  <a:txBody>
                    <a:bodyPr/>
                    <a:lstStyle/>
                    <a:p>
                      <a:r>
                        <a:rPr lang="en-US" sz="1400" dirty="0" smtClean="0"/>
                        <a:t>9.97</a:t>
                      </a:r>
                      <a:endParaRPr lang="en-US" sz="1400" dirty="0"/>
                    </a:p>
                  </a:txBody>
                  <a:tcPr/>
                </a:tc>
                <a:tc>
                  <a:txBody>
                    <a:bodyPr/>
                    <a:lstStyle/>
                    <a:p>
                      <a:r>
                        <a:rPr lang="en-US" sz="1400" dirty="0" smtClean="0"/>
                        <a:t>23.61</a:t>
                      </a:r>
                      <a:endParaRPr lang="en-US" sz="1400" dirty="0"/>
                    </a:p>
                  </a:txBody>
                  <a:tcPr/>
                </a:tc>
              </a:tr>
            </a:tbl>
          </a:graphicData>
        </a:graphic>
      </p:graphicFrame>
      <p:graphicFrame>
        <p:nvGraphicFramePr>
          <p:cNvPr id="6" name="Table 5"/>
          <p:cNvGraphicFramePr>
            <a:graphicFrameLocks noGrp="1"/>
          </p:cNvGraphicFramePr>
          <p:nvPr>
            <p:extLst/>
          </p:nvPr>
        </p:nvGraphicFramePr>
        <p:xfrm>
          <a:off x="677593" y="2098042"/>
          <a:ext cx="7552005" cy="1259840"/>
        </p:xfrm>
        <a:graphic>
          <a:graphicData uri="http://schemas.openxmlformats.org/drawingml/2006/table">
            <a:tbl>
              <a:tblPr firstRow="1" bandRow="1">
                <a:tableStyleId>{5C22544A-7EE6-4342-B048-85BDC9FD1C3A}</a:tableStyleId>
              </a:tblPr>
              <a:tblGrid>
                <a:gridCol w="2121878"/>
                <a:gridCol w="2264898"/>
                <a:gridCol w="1508864"/>
                <a:gridCol w="1656365"/>
              </a:tblGrid>
              <a:tr h="370840">
                <a:tc>
                  <a:txBody>
                    <a:bodyPr/>
                    <a:lstStyle/>
                    <a:p>
                      <a:r>
                        <a:rPr lang="en-US" sz="1400" dirty="0" smtClean="0"/>
                        <a:t>SILVER FUTURES</a:t>
                      </a:r>
                      <a:endParaRPr lang="en-US" sz="1400" dirty="0"/>
                    </a:p>
                  </a:txBody>
                  <a:tcPr/>
                </a:tc>
                <a:tc>
                  <a:txBody>
                    <a:bodyPr/>
                    <a:lstStyle/>
                    <a:p>
                      <a:r>
                        <a:rPr lang="en-US" sz="1400" dirty="0" smtClean="0"/>
                        <a:t>Avg. Daily Turnover in</a:t>
                      </a:r>
                    </a:p>
                    <a:p>
                      <a:r>
                        <a:rPr lang="en-US" sz="1400" dirty="0" smtClean="0"/>
                        <a:t> ( </a:t>
                      </a:r>
                      <a:r>
                        <a:rPr lang="en-US" sz="1400" dirty="0" err="1" smtClean="0"/>
                        <a:t>Rs</a:t>
                      </a:r>
                      <a:r>
                        <a:rPr lang="en-US" sz="1400" dirty="0" smtClean="0"/>
                        <a:t>. </a:t>
                      </a:r>
                      <a:r>
                        <a:rPr lang="en-US" sz="1400" dirty="0" err="1" smtClean="0"/>
                        <a:t>Crs</a:t>
                      </a:r>
                      <a:r>
                        <a:rPr lang="en-US" sz="1400" dirty="0" smtClean="0"/>
                        <a:t>.)</a:t>
                      </a:r>
                      <a:endParaRPr lang="en-US" sz="1400" dirty="0"/>
                    </a:p>
                  </a:txBody>
                  <a:tcPr/>
                </a:tc>
                <a:tc>
                  <a:txBody>
                    <a:bodyPr/>
                    <a:lstStyle/>
                    <a:p>
                      <a:r>
                        <a:rPr lang="en-US" sz="1400" dirty="0" smtClean="0"/>
                        <a:t>Volumes</a:t>
                      </a:r>
                    </a:p>
                    <a:p>
                      <a:r>
                        <a:rPr lang="en-US" sz="1400" dirty="0" smtClean="0"/>
                        <a:t>(MT)</a:t>
                      </a:r>
                      <a:endParaRPr lang="en-US" sz="1400" dirty="0"/>
                    </a:p>
                  </a:txBody>
                  <a:tcPr/>
                </a:tc>
                <a:tc>
                  <a:txBody>
                    <a:bodyPr/>
                    <a:lstStyle/>
                    <a:p>
                      <a:r>
                        <a:rPr lang="en-US" sz="1400" dirty="0" smtClean="0"/>
                        <a:t>Open Interest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(MT)</a:t>
                      </a:r>
                      <a:endParaRPr lang="en-US" sz="1400" dirty="0"/>
                    </a:p>
                  </a:txBody>
                  <a:tcPr/>
                </a:tc>
              </a:tr>
              <a:tr h="370840">
                <a:tc>
                  <a:txBody>
                    <a:bodyPr/>
                    <a:lstStyle/>
                    <a:p>
                      <a:r>
                        <a:rPr lang="en-US" sz="1400" dirty="0" smtClean="0"/>
                        <a:t>FY</a:t>
                      </a:r>
                      <a:r>
                        <a:rPr lang="en-US" sz="1400" baseline="0" dirty="0" smtClean="0"/>
                        <a:t> 2017-18</a:t>
                      </a:r>
                      <a:endParaRPr lang="en-US" sz="1400" dirty="0"/>
                    </a:p>
                  </a:txBody>
                  <a:tcPr/>
                </a:tc>
                <a:tc>
                  <a:txBody>
                    <a:bodyPr/>
                    <a:lstStyle/>
                    <a:p>
                      <a:pPr marL="0" marR="0" algn="l" defTabSz="914400" rtl="0" eaLnBrk="1" latinLnBrk="0" hangingPunct="1">
                        <a:spcBef>
                          <a:spcPts val="0"/>
                        </a:spcBef>
                        <a:spcAft>
                          <a:spcPts val="0"/>
                        </a:spcAft>
                      </a:pPr>
                      <a:r>
                        <a:rPr lang="en-US" sz="1400" kern="1200" dirty="0">
                          <a:solidFill>
                            <a:schemeClr val="dk1"/>
                          </a:solidFill>
                          <a:latin typeface="+mn-lt"/>
                          <a:ea typeface="+mn-ea"/>
                          <a:cs typeface="+mn-cs"/>
                        </a:rPr>
                        <a:t>2,493</a:t>
                      </a:r>
                    </a:p>
                  </a:txBody>
                  <a:tcPr marL="68580" marR="68580" marT="0" marB="0" anchor="b"/>
                </a:tc>
                <a:tc>
                  <a:txBody>
                    <a:bodyPr/>
                    <a:lstStyle/>
                    <a:p>
                      <a:pPr marL="0" marR="0" algn="l" defTabSz="914400" rtl="0" eaLnBrk="1" latinLnBrk="0" hangingPunct="1">
                        <a:spcBef>
                          <a:spcPts val="0"/>
                        </a:spcBef>
                        <a:spcAft>
                          <a:spcPts val="0"/>
                        </a:spcAft>
                      </a:pPr>
                      <a:r>
                        <a:rPr lang="en-US" sz="1400" kern="1200" dirty="0">
                          <a:solidFill>
                            <a:schemeClr val="dk1"/>
                          </a:solidFill>
                          <a:latin typeface="+mn-lt"/>
                          <a:ea typeface="+mn-ea"/>
                          <a:cs typeface="+mn-cs"/>
                        </a:rPr>
                        <a:t>637.67</a:t>
                      </a:r>
                    </a:p>
                  </a:txBody>
                  <a:tcPr marL="68580" marR="68580" marT="0" marB="0" anchor="b"/>
                </a:tc>
                <a:tc>
                  <a:txBody>
                    <a:bodyPr/>
                    <a:lstStyle/>
                    <a:p>
                      <a:pPr marL="0" marR="0" algn="l" defTabSz="914400" rtl="0" eaLnBrk="1" latinLnBrk="0" hangingPunct="1">
                        <a:spcBef>
                          <a:spcPts val="0"/>
                        </a:spcBef>
                        <a:spcAft>
                          <a:spcPts val="0"/>
                        </a:spcAft>
                      </a:pPr>
                      <a:r>
                        <a:rPr lang="en-US" sz="1400" kern="1200" dirty="0">
                          <a:solidFill>
                            <a:schemeClr val="dk1"/>
                          </a:solidFill>
                          <a:latin typeface="+mn-lt"/>
                          <a:ea typeface="+mn-ea"/>
                          <a:cs typeface="+mn-cs"/>
                        </a:rPr>
                        <a:t>680.92</a:t>
                      </a:r>
                    </a:p>
                  </a:txBody>
                  <a:tcPr marL="68580" marR="68580" marT="0" marB="0" anchor="b"/>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FY 2018-19 (YTD)</a:t>
                      </a:r>
                      <a:endParaRPr lang="en-US" sz="1400" dirty="0"/>
                    </a:p>
                  </a:txBody>
                  <a:tcPr/>
                </a:tc>
                <a:tc>
                  <a:txBody>
                    <a:bodyPr/>
                    <a:lstStyle/>
                    <a:p>
                      <a:pPr marL="0" marR="0" algn="l" defTabSz="914400" rtl="0" eaLnBrk="1" fontAlgn="b" latinLnBrk="0" hangingPunct="1">
                        <a:spcBef>
                          <a:spcPts val="0"/>
                        </a:spcBef>
                        <a:spcAft>
                          <a:spcPts val="0"/>
                        </a:spcAft>
                      </a:pPr>
                      <a:r>
                        <a:rPr lang="en-US" sz="1400" kern="1200" dirty="0" smtClean="0">
                          <a:solidFill>
                            <a:schemeClr val="dk1"/>
                          </a:solidFill>
                          <a:latin typeface="+mn-lt"/>
                          <a:ea typeface="+mn-ea"/>
                          <a:cs typeface="+mn-cs"/>
                        </a:rPr>
                        <a:t> 2,403</a:t>
                      </a:r>
                      <a:endParaRPr lang="en-US" sz="1400" kern="1200" dirty="0">
                        <a:solidFill>
                          <a:schemeClr val="dk1"/>
                        </a:solidFill>
                        <a:latin typeface="+mn-lt"/>
                        <a:ea typeface="+mn-ea"/>
                        <a:cs typeface="+mn-cs"/>
                      </a:endParaRPr>
                    </a:p>
                  </a:txBody>
                  <a:tcPr marL="9525" marR="9525" marT="9525" marB="0" anchor="b"/>
                </a:tc>
                <a:tc>
                  <a:txBody>
                    <a:bodyPr/>
                    <a:lstStyle/>
                    <a:p>
                      <a:pPr marL="0" marR="0" algn="l" defTabSz="914400" rtl="0" eaLnBrk="1" fontAlgn="b" latinLnBrk="0" hangingPunct="1">
                        <a:spcBef>
                          <a:spcPts val="0"/>
                        </a:spcBef>
                        <a:spcAft>
                          <a:spcPts val="0"/>
                        </a:spcAft>
                      </a:pPr>
                      <a:r>
                        <a:rPr lang="en-US" sz="1400" kern="1200" dirty="0" smtClean="0">
                          <a:solidFill>
                            <a:schemeClr val="dk1"/>
                          </a:solidFill>
                          <a:latin typeface="+mn-lt"/>
                          <a:ea typeface="+mn-ea"/>
                          <a:cs typeface="+mn-cs"/>
                        </a:rPr>
                        <a:t> 633.25</a:t>
                      </a:r>
                      <a:endParaRPr lang="en-US" sz="1400" kern="1200" dirty="0">
                        <a:solidFill>
                          <a:schemeClr val="dk1"/>
                        </a:solidFill>
                        <a:latin typeface="+mn-lt"/>
                        <a:ea typeface="+mn-ea"/>
                        <a:cs typeface="+mn-cs"/>
                      </a:endParaRPr>
                    </a:p>
                  </a:txBody>
                  <a:tcPr marL="9525" marR="9525" marT="9525" marB="0" anchor="b"/>
                </a:tc>
                <a:tc>
                  <a:txBody>
                    <a:bodyPr/>
                    <a:lstStyle/>
                    <a:p>
                      <a:pPr marL="0" marR="0" algn="l" defTabSz="914400" rtl="0" eaLnBrk="1" fontAlgn="b" latinLnBrk="0" hangingPunct="1">
                        <a:spcBef>
                          <a:spcPts val="0"/>
                        </a:spcBef>
                        <a:spcAft>
                          <a:spcPts val="0"/>
                        </a:spcAft>
                      </a:pPr>
                      <a:r>
                        <a:rPr lang="en-US" sz="1400" kern="1200" dirty="0" smtClean="0">
                          <a:solidFill>
                            <a:schemeClr val="dk1"/>
                          </a:solidFill>
                          <a:latin typeface="+mn-lt"/>
                          <a:ea typeface="+mn-ea"/>
                          <a:cs typeface="+mn-cs"/>
                        </a:rPr>
                        <a:t> 675.54</a:t>
                      </a:r>
                      <a:endParaRPr lang="en-US" sz="1400" kern="1200" dirty="0">
                        <a:solidFill>
                          <a:schemeClr val="dk1"/>
                        </a:solidFill>
                        <a:latin typeface="+mn-lt"/>
                        <a:ea typeface="+mn-ea"/>
                        <a:cs typeface="+mn-cs"/>
                      </a:endParaRPr>
                    </a:p>
                  </a:txBody>
                  <a:tcPr marL="9525" marR="9525" marT="9525" marB="0" anchor="b"/>
                </a:tc>
              </a:tr>
            </a:tbl>
          </a:graphicData>
        </a:graphic>
      </p:graphicFrame>
      <p:graphicFrame>
        <p:nvGraphicFramePr>
          <p:cNvPr id="8" name="Table 7"/>
          <p:cNvGraphicFramePr>
            <a:graphicFrameLocks noGrp="1"/>
          </p:cNvGraphicFramePr>
          <p:nvPr>
            <p:extLst/>
          </p:nvPr>
        </p:nvGraphicFramePr>
        <p:xfrm>
          <a:off x="675257" y="844061"/>
          <a:ext cx="7554345" cy="1155077"/>
        </p:xfrm>
        <a:graphic>
          <a:graphicData uri="http://schemas.openxmlformats.org/drawingml/2006/table">
            <a:tbl>
              <a:tblPr firstRow="1" bandRow="1">
                <a:tableStyleId>{5C22544A-7EE6-4342-B048-85BDC9FD1C3A}</a:tableStyleId>
              </a:tblPr>
              <a:tblGrid>
                <a:gridCol w="2110146"/>
                <a:gridCol w="2232549"/>
                <a:gridCol w="1554772"/>
                <a:gridCol w="1656878"/>
              </a:tblGrid>
              <a:tr h="464054">
                <a:tc>
                  <a:txBody>
                    <a:bodyPr/>
                    <a:lstStyle/>
                    <a:p>
                      <a:r>
                        <a:rPr lang="en-US" sz="1400" dirty="0" smtClean="0"/>
                        <a:t>GOLD FUTURES</a:t>
                      </a:r>
                      <a:endParaRPr lang="en-US" sz="1400" dirty="0"/>
                    </a:p>
                  </a:txBody>
                  <a:tcPr/>
                </a:tc>
                <a:tc>
                  <a:txBody>
                    <a:bodyPr/>
                    <a:lstStyle/>
                    <a:p>
                      <a:r>
                        <a:rPr lang="en-US" sz="1400" dirty="0" smtClean="0"/>
                        <a:t>Avg. Daily Turnover in</a:t>
                      </a:r>
                    </a:p>
                    <a:p>
                      <a:r>
                        <a:rPr lang="en-US" sz="1400" dirty="0" smtClean="0"/>
                        <a:t> ( </a:t>
                      </a:r>
                      <a:r>
                        <a:rPr lang="en-US" sz="1400" dirty="0" err="1" smtClean="0"/>
                        <a:t>Rs</a:t>
                      </a:r>
                      <a:r>
                        <a:rPr lang="en-US" sz="1400" dirty="0" smtClean="0"/>
                        <a:t>. </a:t>
                      </a:r>
                      <a:r>
                        <a:rPr lang="en-US" sz="1400" dirty="0" err="1" smtClean="0"/>
                        <a:t>Crs</a:t>
                      </a:r>
                      <a:r>
                        <a:rPr lang="en-US" sz="1400" dirty="0" smtClean="0"/>
                        <a:t>.)</a:t>
                      </a:r>
                      <a:endParaRPr lang="en-US" sz="1400" dirty="0"/>
                    </a:p>
                  </a:txBody>
                  <a:tcPr/>
                </a:tc>
                <a:tc>
                  <a:txBody>
                    <a:bodyPr/>
                    <a:lstStyle/>
                    <a:p>
                      <a:r>
                        <a:rPr lang="en-US" sz="1400" dirty="0" smtClean="0"/>
                        <a:t>Volumes</a:t>
                      </a:r>
                    </a:p>
                    <a:p>
                      <a:r>
                        <a:rPr lang="en-US" sz="1400" dirty="0" smtClean="0"/>
                        <a:t>(Kgs)</a:t>
                      </a:r>
                      <a:endParaRPr lang="en-US" sz="1400" dirty="0"/>
                    </a:p>
                  </a:txBody>
                  <a:tcPr/>
                </a:tc>
                <a:tc>
                  <a:txBody>
                    <a:bodyPr/>
                    <a:lstStyle/>
                    <a:p>
                      <a:r>
                        <a:rPr lang="en-US" sz="1400" dirty="0" smtClean="0"/>
                        <a:t>Open Interest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(Kgs)</a:t>
                      </a:r>
                      <a:endParaRPr lang="en-US" sz="1400" dirty="0"/>
                    </a:p>
                  </a:txBody>
                  <a:tcPr/>
                </a:tc>
              </a:tr>
              <a:tr h="332117">
                <a:tc>
                  <a:txBody>
                    <a:bodyPr/>
                    <a:lstStyle/>
                    <a:p>
                      <a:r>
                        <a:rPr lang="en-US" sz="1400" dirty="0" smtClean="0"/>
                        <a:t>FY</a:t>
                      </a:r>
                      <a:r>
                        <a:rPr lang="en-US" sz="1400" baseline="0" dirty="0" smtClean="0"/>
                        <a:t> 2017-18</a:t>
                      </a:r>
                      <a:endParaRPr lang="en-US" sz="1400" dirty="0"/>
                    </a:p>
                  </a:txBody>
                  <a:tcPr/>
                </a:tc>
                <a:tc>
                  <a:txBody>
                    <a:bodyPr/>
                    <a:lstStyle/>
                    <a:p>
                      <a:pPr marL="0" marR="0" algn="l" defTabSz="914400" rtl="0" eaLnBrk="1" latinLnBrk="0" hangingPunct="1">
                        <a:spcBef>
                          <a:spcPts val="0"/>
                        </a:spcBef>
                        <a:spcAft>
                          <a:spcPts val="0"/>
                        </a:spcAft>
                      </a:pPr>
                      <a:r>
                        <a:rPr lang="en-US" sz="1400" kern="1200" dirty="0">
                          <a:solidFill>
                            <a:schemeClr val="dk1"/>
                          </a:solidFill>
                          <a:latin typeface="+mn-lt"/>
                          <a:ea typeface="+mn-ea"/>
                          <a:cs typeface="+mn-cs"/>
                        </a:rPr>
                        <a:t>2,876</a:t>
                      </a:r>
                    </a:p>
                  </a:txBody>
                  <a:tcPr marL="68580" marR="68580" marT="0" marB="0" anchor="b"/>
                </a:tc>
                <a:tc>
                  <a:txBody>
                    <a:bodyPr/>
                    <a:lstStyle/>
                    <a:p>
                      <a:pPr marL="0" marR="0" algn="l" defTabSz="914400" rtl="0" eaLnBrk="1" latinLnBrk="0" hangingPunct="1">
                        <a:spcBef>
                          <a:spcPts val="0"/>
                        </a:spcBef>
                        <a:spcAft>
                          <a:spcPts val="0"/>
                        </a:spcAft>
                      </a:pPr>
                      <a:r>
                        <a:rPr lang="en-US" sz="1400" kern="1200" dirty="0">
                          <a:solidFill>
                            <a:schemeClr val="dk1"/>
                          </a:solidFill>
                          <a:latin typeface="+mn-lt"/>
                          <a:ea typeface="+mn-ea"/>
                          <a:cs typeface="+mn-cs"/>
                        </a:rPr>
                        <a:t>9.82</a:t>
                      </a:r>
                    </a:p>
                  </a:txBody>
                  <a:tcPr marL="68580" marR="68580" marT="0" marB="0" anchor="b"/>
                </a:tc>
                <a:tc>
                  <a:txBody>
                    <a:bodyPr/>
                    <a:lstStyle/>
                    <a:p>
                      <a:pPr marL="0" marR="0" algn="l" defTabSz="914400" rtl="0" eaLnBrk="1" latinLnBrk="0" hangingPunct="1">
                        <a:spcBef>
                          <a:spcPts val="0"/>
                        </a:spcBef>
                        <a:spcAft>
                          <a:spcPts val="0"/>
                        </a:spcAft>
                      </a:pPr>
                      <a:r>
                        <a:rPr lang="en-US" sz="1400" kern="1200" dirty="0">
                          <a:solidFill>
                            <a:schemeClr val="dk1"/>
                          </a:solidFill>
                          <a:latin typeface="+mn-lt"/>
                          <a:ea typeface="+mn-ea"/>
                          <a:cs typeface="+mn-cs"/>
                        </a:rPr>
                        <a:t>9.36</a:t>
                      </a:r>
                    </a:p>
                  </a:txBody>
                  <a:tcPr marL="68580" marR="68580" marT="0" marB="0" anchor="b"/>
                </a:tc>
              </a:tr>
              <a:tr h="272973">
                <a:tc>
                  <a:txBody>
                    <a:bodyPr/>
                    <a:lstStyle/>
                    <a:p>
                      <a:r>
                        <a:rPr lang="en-US" sz="1400" dirty="0" smtClean="0"/>
                        <a:t>FY 2018-19 (YTD)</a:t>
                      </a:r>
                      <a:endParaRPr lang="en-US" sz="1400" dirty="0"/>
                    </a:p>
                  </a:txBody>
                  <a:tcPr/>
                </a:tc>
                <a:tc>
                  <a:txBody>
                    <a:bodyPr/>
                    <a:lstStyle/>
                    <a:p>
                      <a:pPr marL="0" marR="0" algn="l" defTabSz="914400" rtl="0" eaLnBrk="1" fontAlgn="b" latinLnBrk="0" hangingPunct="1">
                        <a:spcBef>
                          <a:spcPts val="0"/>
                        </a:spcBef>
                        <a:spcAft>
                          <a:spcPts val="0"/>
                        </a:spcAft>
                      </a:pPr>
                      <a:r>
                        <a:rPr lang="en-US" sz="1400" kern="1200" dirty="0" smtClean="0">
                          <a:solidFill>
                            <a:schemeClr val="dk1"/>
                          </a:solidFill>
                          <a:latin typeface="+mn-lt"/>
                          <a:ea typeface="+mn-ea"/>
                          <a:cs typeface="+mn-cs"/>
                        </a:rPr>
                        <a:t> 2,826</a:t>
                      </a:r>
                      <a:endParaRPr lang="en-US" sz="1400" kern="1200" dirty="0">
                        <a:solidFill>
                          <a:schemeClr val="dk1"/>
                        </a:solidFill>
                        <a:latin typeface="+mn-lt"/>
                        <a:ea typeface="+mn-ea"/>
                        <a:cs typeface="+mn-cs"/>
                      </a:endParaRPr>
                    </a:p>
                  </a:txBody>
                  <a:tcPr marL="9525" marR="9525" marT="9525" marB="0" anchor="b"/>
                </a:tc>
                <a:tc>
                  <a:txBody>
                    <a:bodyPr/>
                    <a:lstStyle/>
                    <a:p>
                      <a:pPr marL="0" marR="0" algn="l" defTabSz="914400" rtl="0" eaLnBrk="1" fontAlgn="b" latinLnBrk="0" hangingPunct="1">
                        <a:spcBef>
                          <a:spcPts val="0"/>
                        </a:spcBef>
                        <a:spcAft>
                          <a:spcPts val="0"/>
                        </a:spcAft>
                      </a:pPr>
                      <a:r>
                        <a:rPr lang="en-US" sz="1400" kern="1200" dirty="0">
                          <a:solidFill>
                            <a:schemeClr val="dk1"/>
                          </a:solidFill>
                          <a:latin typeface="+mn-lt"/>
                          <a:ea typeface="+mn-ea"/>
                          <a:cs typeface="+mn-cs"/>
                        </a:rPr>
                        <a:t>9.17</a:t>
                      </a:r>
                    </a:p>
                  </a:txBody>
                  <a:tcPr marL="9525" marR="9525" marT="9525" marB="0" anchor="b"/>
                </a:tc>
                <a:tc>
                  <a:txBody>
                    <a:bodyPr/>
                    <a:lstStyle/>
                    <a:p>
                      <a:pPr marL="0" marR="0" algn="l" defTabSz="914400" rtl="0" eaLnBrk="1" fontAlgn="b" latinLnBrk="0" hangingPunct="1">
                        <a:spcBef>
                          <a:spcPts val="0"/>
                        </a:spcBef>
                        <a:spcAft>
                          <a:spcPts val="0"/>
                        </a:spcAft>
                      </a:pPr>
                      <a:r>
                        <a:rPr lang="en-US" sz="1400" kern="1200" dirty="0">
                          <a:solidFill>
                            <a:schemeClr val="dk1"/>
                          </a:solidFill>
                          <a:latin typeface="+mn-lt"/>
                          <a:ea typeface="+mn-ea"/>
                          <a:cs typeface="+mn-cs"/>
                        </a:rPr>
                        <a:t>8.72</a:t>
                      </a:r>
                    </a:p>
                  </a:txBody>
                  <a:tcPr marL="9525" marR="9525" marT="9525" marB="0" anchor="b"/>
                </a:tc>
              </a:tr>
            </a:tbl>
          </a:graphicData>
        </a:graphic>
      </p:graphicFrame>
      <p:graphicFrame>
        <p:nvGraphicFramePr>
          <p:cNvPr id="3" name="Table 2"/>
          <p:cNvGraphicFramePr>
            <a:graphicFrameLocks noGrp="1"/>
          </p:cNvGraphicFramePr>
          <p:nvPr>
            <p:extLst/>
          </p:nvPr>
        </p:nvGraphicFramePr>
        <p:xfrm>
          <a:off x="670855" y="4681368"/>
          <a:ext cx="7558745" cy="852317"/>
        </p:xfrm>
        <a:graphic>
          <a:graphicData uri="http://schemas.openxmlformats.org/drawingml/2006/table">
            <a:tbl>
              <a:tblPr firstRow="1" bandRow="1">
                <a:tableStyleId>{5C22544A-7EE6-4342-B048-85BDC9FD1C3A}</a:tableStyleId>
              </a:tblPr>
              <a:tblGrid>
                <a:gridCol w="2148754"/>
                <a:gridCol w="2228468"/>
                <a:gridCol w="1499661"/>
                <a:gridCol w="1681862"/>
              </a:tblGrid>
              <a:tr h="481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Highest Turnover in ( </a:t>
                      </a:r>
                      <a:r>
                        <a:rPr lang="en-US" sz="1200" dirty="0" err="1" smtClean="0"/>
                        <a:t>Rs</a:t>
                      </a:r>
                      <a:r>
                        <a:rPr lang="en-US" sz="1200" dirty="0" smtClean="0"/>
                        <a:t>. </a:t>
                      </a:r>
                      <a:r>
                        <a:rPr lang="en-US" sz="1200" dirty="0" err="1" smtClean="0"/>
                        <a:t>Crs</a:t>
                      </a:r>
                      <a:r>
                        <a:rPr lang="en-US" sz="1200" dirty="0" smtClean="0"/>
                        <a:t>.) </a:t>
                      </a:r>
                      <a:endParaRPr lang="en-US" sz="1200" dirty="0"/>
                    </a:p>
                  </a:txBody>
                  <a:tcPr/>
                </a:tc>
                <a:tc>
                  <a:txBody>
                    <a:bodyPr/>
                    <a:lstStyle/>
                    <a:p>
                      <a:r>
                        <a:rPr lang="en-US" sz="1200" dirty="0" smtClean="0"/>
                        <a:t>17</a:t>
                      </a:r>
                      <a:r>
                        <a:rPr lang="en-US" sz="1200" baseline="0" dirty="0" smtClean="0"/>
                        <a:t> Oct 2017</a:t>
                      </a:r>
                      <a:endParaRPr lang="en-US" sz="1200" dirty="0"/>
                    </a:p>
                  </a:txBody>
                  <a:tcPr/>
                </a:tc>
                <a:tc>
                  <a:txBody>
                    <a:bodyPr/>
                    <a:lstStyle/>
                    <a:p>
                      <a:r>
                        <a:rPr lang="en-US" sz="1200" dirty="0" smtClean="0"/>
                        <a:t>29 May 2018</a:t>
                      </a:r>
                      <a:endParaRPr lang="en-US" sz="1200" dirty="0"/>
                    </a:p>
                  </a:txBody>
                  <a:tcPr/>
                </a:tc>
                <a:tc>
                  <a:txBody>
                    <a:bodyPr/>
                    <a:lstStyle/>
                    <a:p>
                      <a:r>
                        <a:rPr lang="en-US" sz="1200" dirty="0" smtClean="0"/>
                        <a:t>24 July 2018</a:t>
                      </a:r>
                      <a:endParaRPr lang="en-US" sz="1200" dirty="0"/>
                    </a:p>
                  </a:txBody>
                  <a:tcPr/>
                </a:tc>
              </a:tr>
              <a:tr h="370840">
                <a:tc>
                  <a:txBody>
                    <a:bodyPr/>
                    <a:lstStyle/>
                    <a:p>
                      <a:r>
                        <a:rPr lang="en-US" sz="1200" dirty="0" smtClean="0"/>
                        <a:t>Gold Options</a:t>
                      </a:r>
                      <a:endParaRPr lang="en-US" sz="1200" dirty="0"/>
                    </a:p>
                  </a:txBody>
                  <a:tcPr/>
                </a:tc>
                <a:tc>
                  <a:txBody>
                    <a:bodyPr/>
                    <a:lstStyle/>
                    <a:p>
                      <a:r>
                        <a:rPr lang="en-US" sz="1200" dirty="0" smtClean="0"/>
                        <a:t>1560.07</a:t>
                      </a:r>
                      <a:endParaRPr lang="en-US" sz="1200" dirty="0"/>
                    </a:p>
                  </a:txBody>
                  <a:tcPr/>
                </a:tc>
                <a:tc>
                  <a:txBody>
                    <a:bodyPr/>
                    <a:lstStyle/>
                    <a:p>
                      <a:r>
                        <a:rPr lang="en-US" sz="1200" dirty="0" smtClean="0"/>
                        <a:t>2020.99</a:t>
                      </a:r>
                      <a:endParaRPr lang="en-US" sz="1200" dirty="0"/>
                    </a:p>
                  </a:txBody>
                  <a:tcPr/>
                </a:tc>
                <a:tc>
                  <a:txBody>
                    <a:bodyPr/>
                    <a:lstStyle/>
                    <a:p>
                      <a:r>
                        <a:rPr lang="en-US" sz="1200" dirty="0" smtClean="0"/>
                        <a:t>2930.64</a:t>
                      </a:r>
                      <a:endParaRPr lang="en-US" sz="1200" dirty="0"/>
                    </a:p>
                  </a:txBody>
                  <a:tcPr/>
                </a:tc>
              </a:tr>
            </a:tbl>
          </a:graphicData>
        </a:graphic>
      </p:graphicFrame>
      <p:graphicFrame>
        <p:nvGraphicFramePr>
          <p:cNvPr id="9" name="Table 8"/>
          <p:cNvGraphicFramePr>
            <a:graphicFrameLocks noGrp="1"/>
          </p:cNvGraphicFramePr>
          <p:nvPr>
            <p:extLst/>
          </p:nvPr>
        </p:nvGraphicFramePr>
        <p:xfrm>
          <a:off x="682578" y="5472331"/>
          <a:ext cx="7518887" cy="734256"/>
        </p:xfrm>
        <a:graphic>
          <a:graphicData uri="http://schemas.openxmlformats.org/drawingml/2006/table">
            <a:tbl>
              <a:tblPr firstRow="1" bandRow="1">
                <a:tableStyleId>{5C22544A-7EE6-4342-B048-85BDC9FD1C3A}</a:tableStyleId>
              </a:tblPr>
              <a:tblGrid>
                <a:gridCol w="2111211"/>
                <a:gridCol w="2242928"/>
                <a:gridCol w="1491753"/>
                <a:gridCol w="1672995"/>
              </a:tblGrid>
              <a:tr h="363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Highest Turnover in ( </a:t>
                      </a:r>
                      <a:r>
                        <a:rPr lang="en-US" sz="1200" dirty="0" err="1" smtClean="0"/>
                        <a:t>Rs</a:t>
                      </a:r>
                      <a:r>
                        <a:rPr lang="en-US" sz="1200" dirty="0" smtClean="0"/>
                        <a:t>. </a:t>
                      </a:r>
                      <a:r>
                        <a:rPr lang="en-US" sz="1200" dirty="0" err="1" smtClean="0"/>
                        <a:t>Crs</a:t>
                      </a:r>
                      <a:r>
                        <a:rPr lang="en-US" sz="1200" dirty="0" smtClean="0"/>
                        <a:t>.) </a:t>
                      </a:r>
                      <a:endParaRPr lang="en-US" sz="1200" dirty="0"/>
                    </a:p>
                  </a:txBody>
                  <a:tcPr/>
                </a:tc>
                <a:tc>
                  <a:txBody>
                    <a:bodyPr/>
                    <a:lstStyle/>
                    <a:p>
                      <a:r>
                        <a:rPr lang="en-US" sz="1200" dirty="0" smtClean="0"/>
                        <a:t>15 June 2018</a:t>
                      </a:r>
                      <a:endParaRPr lang="en-US" sz="1200" dirty="0"/>
                    </a:p>
                  </a:txBody>
                  <a:tcPr/>
                </a:tc>
                <a:tc>
                  <a:txBody>
                    <a:bodyPr/>
                    <a:lstStyle/>
                    <a:p>
                      <a:r>
                        <a:rPr lang="en-US" sz="1200" dirty="0" smtClean="0"/>
                        <a:t>14 June 2018</a:t>
                      </a:r>
                      <a:endParaRPr lang="en-US" sz="1200" dirty="0"/>
                    </a:p>
                  </a:txBody>
                  <a:tcPr/>
                </a:tc>
                <a:tc>
                  <a:txBody>
                    <a:bodyPr/>
                    <a:lstStyle/>
                    <a:p>
                      <a:r>
                        <a:rPr lang="en-US" sz="1200" dirty="0" smtClean="0"/>
                        <a:t>18 June 2018</a:t>
                      </a:r>
                      <a:endParaRPr lang="en-US" sz="1200" dirty="0"/>
                    </a:p>
                  </a:txBody>
                  <a:tcPr/>
                </a:tc>
              </a:tr>
              <a:tr h="370840">
                <a:tc>
                  <a:txBody>
                    <a:bodyPr/>
                    <a:lstStyle/>
                    <a:p>
                      <a:r>
                        <a:rPr lang="en-US" sz="1200" dirty="0" smtClean="0"/>
                        <a:t>Silver Options</a:t>
                      </a:r>
                      <a:endParaRPr lang="en-US" sz="1200" dirty="0"/>
                    </a:p>
                  </a:txBody>
                  <a:tcPr/>
                </a:tc>
                <a:tc>
                  <a:txBody>
                    <a:bodyPr/>
                    <a:lstStyle/>
                    <a:p>
                      <a:r>
                        <a:rPr lang="en-US" sz="1200" dirty="0" smtClean="0"/>
                        <a:t>202.02</a:t>
                      </a:r>
                      <a:endParaRPr lang="en-US" sz="1200" dirty="0"/>
                    </a:p>
                  </a:txBody>
                  <a:tcPr/>
                </a:tc>
                <a:tc>
                  <a:txBody>
                    <a:bodyPr/>
                    <a:lstStyle/>
                    <a:p>
                      <a:r>
                        <a:rPr lang="en-US" sz="1200" dirty="0" smtClean="0"/>
                        <a:t>130.73</a:t>
                      </a:r>
                      <a:endParaRPr lang="en-US" sz="1200" dirty="0"/>
                    </a:p>
                  </a:txBody>
                  <a:tcPr/>
                </a:tc>
                <a:tc>
                  <a:txBody>
                    <a:bodyPr/>
                    <a:lstStyle/>
                    <a:p>
                      <a:r>
                        <a:rPr lang="en-US" sz="1200" dirty="0" smtClean="0"/>
                        <a:t>107.30</a:t>
                      </a:r>
                      <a:endParaRPr lang="en-US" sz="1200" dirty="0"/>
                    </a:p>
                  </a:txBody>
                  <a:tcPr/>
                </a:tc>
              </a:tr>
            </a:tbl>
          </a:graphicData>
        </a:graphic>
      </p:graphicFrame>
    </p:spTree>
    <p:extLst>
      <p:ext uri="{BB962C8B-B14F-4D97-AF65-F5344CB8AC3E}">
        <p14:creationId xmlns:p14="http://schemas.microsoft.com/office/powerpoint/2010/main" val="2504751969"/>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cap="none" dirty="0">
                <a:solidFill>
                  <a:srgbClr val="002060"/>
                </a:solidFill>
                <a:latin typeface="+mj-lt"/>
              </a:rPr>
              <a:t>Hedger awareness meet details</a:t>
            </a:r>
          </a:p>
        </p:txBody>
      </p:sp>
      <p:sp>
        <p:nvSpPr>
          <p:cNvPr id="7" name="TextBox 6"/>
          <p:cNvSpPr txBox="1"/>
          <p:nvPr/>
        </p:nvSpPr>
        <p:spPr>
          <a:xfrm>
            <a:off x="661182" y="1252025"/>
            <a:ext cx="184731" cy="1938992"/>
          </a:xfrm>
          <a:prstGeom prst="rect">
            <a:avLst/>
          </a:prstGeom>
          <a:noFill/>
        </p:spPr>
        <p:txBody>
          <a:bodyPr wrap="non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10" name="Table 9"/>
          <p:cNvGraphicFramePr>
            <a:graphicFrameLocks noGrp="1"/>
          </p:cNvGraphicFramePr>
          <p:nvPr>
            <p:extLst/>
          </p:nvPr>
        </p:nvGraphicFramePr>
        <p:xfrm>
          <a:off x="618978" y="1396999"/>
          <a:ext cx="7920113" cy="1908910"/>
        </p:xfrm>
        <a:graphic>
          <a:graphicData uri="http://schemas.openxmlformats.org/drawingml/2006/table">
            <a:tbl>
              <a:tblPr firstRow="1" bandRow="1">
                <a:tableStyleId>{5C22544A-7EE6-4342-B048-85BDC9FD1C3A}</a:tableStyleId>
              </a:tblPr>
              <a:tblGrid>
                <a:gridCol w="1584023"/>
                <a:gridCol w="1584023"/>
                <a:gridCol w="1742424"/>
                <a:gridCol w="1425620"/>
                <a:gridCol w="1584023"/>
              </a:tblGrid>
              <a:tr h="884274">
                <a:tc>
                  <a:txBody>
                    <a:bodyPr/>
                    <a:lstStyle/>
                    <a:p>
                      <a:pPr algn="ctr"/>
                      <a:r>
                        <a:rPr lang="en-US" dirty="0" smtClean="0"/>
                        <a:t>Year</a:t>
                      </a:r>
                      <a:endParaRPr lang="en-US" dirty="0"/>
                    </a:p>
                  </a:txBody>
                  <a:tcPr/>
                </a:tc>
                <a:tc>
                  <a:txBody>
                    <a:bodyPr/>
                    <a:lstStyle/>
                    <a:p>
                      <a:pPr algn="ctr"/>
                      <a:r>
                        <a:rPr lang="en-US" dirty="0" smtClean="0"/>
                        <a:t>No.</a:t>
                      </a:r>
                      <a:r>
                        <a:rPr lang="en-US" baseline="0" dirty="0" smtClean="0"/>
                        <a:t> of Events</a:t>
                      </a:r>
                      <a:endParaRPr lang="en-US" dirty="0"/>
                    </a:p>
                  </a:txBody>
                  <a:tcPr/>
                </a:tc>
                <a:tc>
                  <a:txBody>
                    <a:bodyPr/>
                    <a:lstStyle/>
                    <a:p>
                      <a:pPr algn="ctr"/>
                      <a:r>
                        <a:rPr lang="en-US" dirty="0" smtClean="0"/>
                        <a:t>Associations</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Attendees</a:t>
                      </a:r>
                      <a:endParaRPr lang="en-US" dirty="0"/>
                    </a:p>
                  </a:txBody>
                  <a:tcPr/>
                </a:tc>
              </a:tr>
              <a:tr h="512318">
                <a:tc>
                  <a:txBody>
                    <a:bodyPr/>
                    <a:lstStyle/>
                    <a:p>
                      <a:r>
                        <a:rPr lang="en-US" dirty="0" smtClean="0"/>
                        <a:t>FY 17-18</a:t>
                      </a:r>
                      <a:endParaRPr lang="en-US" dirty="0"/>
                    </a:p>
                  </a:txBody>
                  <a:tcPr/>
                </a:tc>
                <a:tc>
                  <a:txBody>
                    <a:bodyPr/>
                    <a:lstStyle/>
                    <a:p>
                      <a:r>
                        <a:rPr lang="en-US" dirty="0" smtClean="0"/>
                        <a:t>101</a:t>
                      </a:r>
                      <a:endParaRPr lang="en-US" dirty="0"/>
                    </a:p>
                  </a:txBody>
                  <a:tcPr/>
                </a:tc>
                <a:tc>
                  <a:txBody>
                    <a:bodyPr/>
                    <a:lstStyle/>
                    <a:p>
                      <a:r>
                        <a:rPr lang="en-US" dirty="0" smtClean="0"/>
                        <a:t>64</a:t>
                      </a:r>
                      <a:endParaRPr lang="en-US" dirty="0"/>
                    </a:p>
                  </a:txBody>
                  <a:tcPr/>
                </a:tc>
                <a:tc>
                  <a:txBody>
                    <a:bodyPr/>
                    <a:lstStyle/>
                    <a:p>
                      <a:r>
                        <a:rPr lang="en-US" dirty="0" smtClean="0"/>
                        <a:t>72</a:t>
                      </a:r>
                      <a:endParaRPr lang="en-US" dirty="0"/>
                    </a:p>
                  </a:txBody>
                  <a:tcPr/>
                </a:tc>
                <a:tc>
                  <a:txBody>
                    <a:bodyPr/>
                    <a:lstStyle/>
                    <a:p>
                      <a:r>
                        <a:rPr lang="en-US" dirty="0" smtClean="0"/>
                        <a:t>16,718</a:t>
                      </a:r>
                      <a:endParaRPr lang="en-US" dirty="0"/>
                    </a:p>
                  </a:txBody>
                  <a:tcPr/>
                </a:tc>
              </a:tr>
              <a:tr h="512318">
                <a:tc>
                  <a:txBody>
                    <a:bodyPr/>
                    <a:lstStyle/>
                    <a:p>
                      <a:r>
                        <a:rPr lang="en-US" dirty="0" smtClean="0"/>
                        <a:t>FY</a:t>
                      </a:r>
                      <a:r>
                        <a:rPr lang="en-US" baseline="0" dirty="0" smtClean="0"/>
                        <a:t> 18-19 (YTD)</a:t>
                      </a:r>
                      <a:endParaRPr lang="en-US" dirty="0"/>
                    </a:p>
                  </a:txBody>
                  <a:tcPr/>
                </a:tc>
                <a:tc>
                  <a:txBody>
                    <a:bodyPr/>
                    <a:lstStyle/>
                    <a:p>
                      <a:r>
                        <a:rPr lang="en-US" dirty="0" smtClean="0"/>
                        <a:t>38</a:t>
                      </a:r>
                      <a:endParaRPr lang="en-US" dirty="0"/>
                    </a:p>
                  </a:txBody>
                  <a:tcPr/>
                </a:tc>
                <a:tc>
                  <a:txBody>
                    <a:bodyPr/>
                    <a:lstStyle/>
                    <a:p>
                      <a:r>
                        <a:rPr lang="en-US" dirty="0" smtClean="0"/>
                        <a:t>17</a:t>
                      </a:r>
                      <a:endParaRPr lang="en-US" dirty="0"/>
                    </a:p>
                  </a:txBody>
                  <a:tcPr/>
                </a:tc>
                <a:tc>
                  <a:txBody>
                    <a:bodyPr/>
                    <a:lstStyle/>
                    <a:p>
                      <a:r>
                        <a:rPr lang="en-US" dirty="0" smtClean="0"/>
                        <a:t>35</a:t>
                      </a:r>
                      <a:endParaRPr lang="en-US" dirty="0"/>
                    </a:p>
                  </a:txBody>
                  <a:tcPr/>
                </a:tc>
                <a:tc>
                  <a:txBody>
                    <a:bodyPr/>
                    <a:lstStyle/>
                    <a:p>
                      <a:r>
                        <a:rPr lang="en-US" dirty="0" smtClean="0"/>
                        <a:t>6,768</a:t>
                      </a:r>
                      <a:endParaRPr lang="en-US" dirty="0"/>
                    </a:p>
                  </a:txBody>
                  <a:tcPr/>
                </a:tc>
              </a:tr>
            </a:tbl>
          </a:graphicData>
        </a:graphic>
      </p:graphicFrame>
    </p:spTree>
    <p:extLst>
      <p:ext uri="{BB962C8B-B14F-4D97-AF65-F5344CB8AC3E}">
        <p14:creationId xmlns:p14="http://schemas.microsoft.com/office/powerpoint/2010/main" val="3819674856"/>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txBox="1"/>
          <p:nvPr/>
        </p:nvSpPr>
        <p:spPr>
          <a:xfrm>
            <a:off x="313151" y="1254283"/>
            <a:ext cx="7997825" cy="4385816"/>
          </a:xfrm>
          <a:prstGeom prst="rect">
            <a:avLst/>
          </a:prstGeom>
        </p:spPr>
        <p:txBody>
          <a:bodyPr vert="horz" wrap="square" lIns="0" tIns="0" rIns="0" bIns="0" rtlCol="0">
            <a:spAutoFit/>
          </a:bodyPr>
          <a:lstStyle/>
          <a:p>
            <a:pPr marL="355600" marR="166370" indent="-342900">
              <a:lnSpc>
                <a:spcPct val="100000"/>
              </a:lnSpc>
              <a:buFont typeface="Arial"/>
              <a:buChar char="•"/>
              <a:tabLst>
                <a:tab pos="354965" algn="l"/>
                <a:tab pos="355600" algn="l"/>
              </a:tabLst>
            </a:pPr>
            <a:r>
              <a:rPr sz="2000" b="1" u="sng" dirty="0">
                <a:solidFill>
                  <a:srgbClr val="152D65"/>
                </a:solidFill>
                <a:latin typeface="Calibri" pitchFamily="34" charset="0"/>
                <a:cs typeface="Arial" charset="0"/>
              </a:rPr>
              <a:t>Option price: </a:t>
            </a:r>
            <a:r>
              <a:rPr dirty="0"/>
              <a:t>Option price is the price which the  option buyer pays to the option seller. It is also  referred to as the option premium</a:t>
            </a:r>
            <a:r>
              <a:rPr dirty="0" smtClean="0"/>
              <a:t>.</a:t>
            </a:r>
            <a:endParaRPr lang="en-US" dirty="0" smtClean="0"/>
          </a:p>
          <a:p>
            <a:pPr marL="355600" marR="166370" indent="-342900">
              <a:lnSpc>
                <a:spcPct val="100000"/>
              </a:lnSpc>
              <a:buFont typeface="Arial"/>
              <a:buChar char="•"/>
              <a:tabLst>
                <a:tab pos="354965" algn="l"/>
                <a:tab pos="355600" algn="l"/>
              </a:tabLst>
            </a:pPr>
            <a:endParaRPr dirty="0"/>
          </a:p>
          <a:p>
            <a:pPr marL="355600" marR="5080" indent="-342900">
              <a:lnSpc>
                <a:spcPct val="100000"/>
              </a:lnSpc>
              <a:spcBef>
                <a:spcPts val="720"/>
              </a:spcBef>
              <a:buFont typeface="Arial"/>
              <a:buChar char="•"/>
              <a:tabLst>
                <a:tab pos="354965" algn="l"/>
                <a:tab pos="355600" algn="l"/>
              </a:tabLst>
            </a:pPr>
            <a:r>
              <a:rPr sz="2000" b="1" u="sng" dirty="0">
                <a:solidFill>
                  <a:srgbClr val="152D65"/>
                </a:solidFill>
                <a:latin typeface="Calibri" pitchFamily="34" charset="0"/>
                <a:cs typeface="Arial" charset="0"/>
              </a:rPr>
              <a:t>Expiration date: </a:t>
            </a:r>
            <a:r>
              <a:rPr dirty="0"/>
              <a:t>The date specified in the options  contract is known as the expiration date, the  exercise date, the strike date or the maturity</a:t>
            </a:r>
            <a:r>
              <a:rPr dirty="0" smtClean="0"/>
              <a:t>.</a:t>
            </a:r>
            <a:endParaRPr lang="en-US" dirty="0" smtClean="0"/>
          </a:p>
          <a:p>
            <a:pPr marL="355600" marR="5080" indent="-342900">
              <a:lnSpc>
                <a:spcPct val="100000"/>
              </a:lnSpc>
              <a:spcBef>
                <a:spcPts val="720"/>
              </a:spcBef>
              <a:buFont typeface="Arial"/>
              <a:buChar char="•"/>
              <a:tabLst>
                <a:tab pos="354965" algn="l"/>
                <a:tab pos="355600" algn="l"/>
              </a:tabLst>
            </a:pPr>
            <a:endParaRPr dirty="0"/>
          </a:p>
          <a:p>
            <a:pPr marL="355600" marR="549910" indent="-342900">
              <a:lnSpc>
                <a:spcPct val="100000"/>
              </a:lnSpc>
              <a:spcBef>
                <a:spcPts val="720"/>
              </a:spcBef>
              <a:buFont typeface="Arial"/>
              <a:buChar char="•"/>
              <a:tabLst>
                <a:tab pos="354965" algn="l"/>
                <a:tab pos="355600" algn="l"/>
              </a:tabLst>
            </a:pPr>
            <a:r>
              <a:rPr sz="2000" b="1" u="sng" dirty="0">
                <a:solidFill>
                  <a:srgbClr val="152D65"/>
                </a:solidFill>
                <a:latin typeface="Calibri" pitchFamily="34" charset="0"/>
                <a:cs typeface="Arial" charset="0"/>
              </a:rPr>
              <a:t>Strike price: </a:t>
            </a:r>
            <a:r>
              <a:rPr dirty="0"/>
              <a:t>The price specified in the options  contract is known as the strike price or the  exercise price</a:t>
            </a:r>
            <a:r>
              <a:rPr dirty="0" smtClean="0"/>
              <a:t>.</a:t>
            </a:r>
            <a:endParaRPr lang="en-US" dirty="0" smtClean="0"/>
          </a:p>
          <a:p>
            <a:pPr marL="355600" marR="549910" indent="-342900">
              <a:lnSpc>
                <a:spcPct val="100000"/>
              </a:lnSpc>
              <a:spcBef>
                <a:spcPts val="720"/>
              </a:spcBef>
              <a:buFont typeface="Arial"/>
              <a:buChar char="•"/>
              <a:tabLst>
                <a:tab pos="354965" algn="l"/>
                <a:tab pos="355600" algn="l"/>
              </a:tabLst>
            </a:pPr>
            <a:endParaRPr lang="en-IN" dirty="0"/>
          </a:p>
          <a:p>
            <a:pPr marL="355600" marR="549910" indent="-342900">
              <a:spcBef>
                <a:spcPts val="720"/>
              </a:spcBef>
              <a:buFont typeface="Arial"/>
              <a:buChar char="•"/>
              <a:tabLst>
                <a:tab pos="354965" algn="l"/>
                <a:tab pos="355600" algn="l"/>
              </a:tabLst>
            </a:pPr>
            <a:r>
              <a:rPr lang="en-IN" sz="2000" b="1" u="sng" dirty="0">
                <a:solidFill>
                  <a:srgbClr val="152D65"/>
                </a:solidFill>
                <a:latin typeface="Calibri" pitchFamily="34" charset="0"/>
                <a:cs typeface="Arial" charset="0"/>
              </a:rPr>
              <a:t>European options: </a:t>
            </a:r>
            <a:r>
              <a:rPr lang="en-IN" dirty="0"/>
              <a:t>European options are  options that can be exercised only on the  expiration date itself.</a:t>
            </a:r>
          </a:p>
          <a:p>
            <a:pPr marL="355600" marR="549910" indent="-342900">
              <a:lnSpc>
                <a:spcPct val="100000"/>
              </a:lnSpc>
              <a:spcBef>
                <a:spcPts val="720"/>
              </a:spcBef>
              <a:buFont typeface="Arial"/>
              <a:buChar char="•"/>
              <a:tabLst>
                <a:tab pos="354965" algn="l"/>
                <a:tab pos="355600" algn="l"/>
              </a:tabLst>
            </a:pPr>
            <a:endParaRPr sz="3000" dirty="0">
              <a:latin typeface="Calibri"/>
              <a:cs typeface="Calibri"/>
            </a:endParaRPr>
          </a:p>
        </p:txBody>
      </p:sp>
      <p:sp>
        <p:nvSpPr>
          <p:cNvPr id="10" name="object 2"/>
          <p:cNvSpPr txBox="1">
            <a:spLocks noGrp="1"/>
          </p:cNvSpPr>
          <p:nvPr>
            <p:ph type="title"/>
          </p:nvPr>
        </p:nvSpPr>
        <p:spPr>
          <a:xfrm>
            <a:off x="225084" y="135782"/>
            <a:ext cx="6624084" cy="499722"/>
          </a:xfrm>
          <a:prstGeom prst="rect">
            <a:avLst/>
          </a:prstGeom>
        </p:spPr>
        <p:txBody>
          <a:bodyPr vert="horz" wrap="square" lIns="0" tIns="0" rIns="0" bIns="0" rtlCol="0" anchor="b">
            <a:spAutoFit/>
          </a:bodyPr>
          <a:lstStyle/>
          <a:p>
            <a:pPr>
              <a:lnSpc>
                <a:spcPct val="100000"/>
              </a:lnSpc>
            </a:pPr>
            <a:r>
              <a:rPr lang="en-IN" b="1" kern="1200" dirty="0" smtClean="0">
                <a:solidFill>
                  <a:srgbClr val="152D65"/>
                </a:solidFill>
                <a:latin typeface="Myriad Pro"/>
                <a:ea typeface="+mn-ea"/>
                <a:cs typeface="Arial" charset="0"/>
              </a:rPr>
              <a:t>OPTION TERMINOLOGY</a:t>
            </a:r>
            <a:endParaRPr b="1" kern="1200" dirty="0">
              <a:solidFill>
                <a:srgbClr val="152D65"/>
              </a:solidFill>
              <a:latin typeface="Myriad Pro"/>
              <a:ea typeface="+mn-ea"/>
              <a:cs typeface="Arial" charset="0"/>
            </a:endParaRPr>
          </a:p>
        </p:txBody>
      </p:sp>
    </p:spTree>
    <p:extLst>
      <p:ext uri="{BB962C8B-B14F-4D97-AF65-F5344CB8AC3E}">
        <p14:creationId xmlns:p14="http://schemas.microsoft.com/office/powerpoint/2010/main" val="749080555"/>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2700"/>
            <a:r>
              <a:rPr lang="en-US" sz="2800" b="1" dirty="0">
                <a:solidFill>
                  <a:srgbClr val="152D65"/>
                </a:solidFill>
                <a:latin typeface="Calibri" pitchFamily="34" charset="0"/>
                <a:ea typeface="+mn-ea"/>
                <a:cs typeface="Arial" charset="0"/>
              </a:rPr>
              <a:t>Some terms unique to options trading</a:t>
            </a:r>
          </a:p>
        </p:txBody>
      </p:sp>
      <p:sp>
        <p:nvSpPr>
          <p:cNvPr id="4" name="Content Placeholder 3"/>
          <p:cNvSpPr>
            <a:spLocks noGrp="1"/>
          </p:cNvSpPr>
          <p:nvPr>
            <p:ph idx="4294967295"/>
          </p:nvPr>
        </p:nvSpPr>
        <p:spPr>
          <a:xfrm>
            <a:off x="914400" y="1333500"/>
            <a:ext cx="8229600" cy="4525963"/>
          </a:xfrm>
          <a:prstGeom prst="rect">
            <a:avLst/>
          </a:prstGeom>
        </p:spPr>
        <p:txBody>
          <a:bodyPr/>
          <a:lstStyle/>
          <a:p>
            <a:pPr>
              <a:buClr>
                <a:srgbClr val="3333FF"/>
              </a:buClr>
              <a:buFont typeface="Arial" charset="0"/>
              <a:buNone/>
            </a:pPr>
            <a:endParaRPr lang="en-US" sz="1600" dirty="0" smtClean="0"/>
          </a:p>
          <a:p>
            <a:pPr>
              <a:buClr>
                <a:srgbClr val="3333FF"/>
              </a:buClr>
            </a:pPr>
            <a:r>
              <a:rPr lang="en-US" sz="2000" b="1" dirty="0" smtClean="0">
                <a:latin typeface="Arial" charset="0"/>
              </a:rPr>
              <a:t>In the Money for Call Option</a:t>
            </a:r>
            <a:r>
              <a:rPr lang="en-US" sz="2000" dirty="0" smtClean="0">
                <a:latin typeface="Arial" charset="0"/>
              </a:rPr>
              <a:t>: Futures contract value is above strike price</a:t>
            </a:r>
          </a:p>
          <a:p>
            <a:pPr>
              <a:buClr>
                <a:srgbClr val="3333FF"/>
              </a:buClr>
            </a:pPr>
            <a:r>
              <a:rPr lang="en-US" sz="2000" b="1" dirty="0" smtClean="0">
                <a:latin typeface="Arial" charset="0"/>
              </a:rPr>
              <a:t>In the Money for Put Option</a:t>
            </a:r>
            <a:r>
              <a:rPr lang="en-US" sz="2000" dirty="0" smtClean="0">
                <a:latin typeface="Arial" charset="0"/>
              </a:rPr>
              <a:t>: Futures contract value is below strike price</a:t>
            </a:r>
          </a:p>
          <a:p>
            <a:pPr>
              <a:buClr>
                <a:srgbClr val="3333FF"/>
              </a:buClr>
            </a:pPr>
            <a:r>
              <a:rPr lang="en-US" sz="2000" b="1" dirty="0" smtClean="0">
                <a:latin typeface="Arial" charset="0"/>
              </a:rPr>
              <a:t>At the Money</a:t>
            </a:r>
            <a:r>
              <a:rPr lang="en-US" sz="2000" dirty="0" smtClean="0">
                <a:latin typeface="Arial" charset="0"/>
              </a:rPr>
              <a:t>: Futures contract value equals strike price</a:t>
            </a:r>
          </a:p>
          <a:p>
            <a:pPr>
              <a:buClr>
                <a:srgbClr val="3333FF"/>
              </a:buClr>
            </a:pPr>
            <a:r>
              <a:rPr lang="en-US" sz="2000" b="1" dirty="0" smtClean="0">
                <a:latin typeface="Arial" charset="0"/>
              </a:rPr>
              <a:t>Out of Money for Call Option</a:t>
            </a:r>
            <a:r>
              <a:rPr lang="en-US" sz="2000" dirty="0" smtClean="0">
                <a:latin typeface="Arial" charset="0"/>
              </a:rPr>
              <a:t>: Futures contract value is below strike price</a:t>
            </a:r>
          </a:p>
          <a:p>
            <a:pPr>
              <a:buClr>
                <a:srgbClr val="3333FF"/>
              </a:buClr>
            </a:pPr>
            <a:r>
              <a:rPr lang="en-US" sz="2000" b="1" dirty="0" smtClean="0">
                <a:latin typeface="Arial" charset="0"/>
              </a:rPr>
              <a:t>Out of Money for Put Option</a:t>
            </a:r>
            <a:r>
              <a:rPr lang="en-US" sz="2000" dirty="0" smtClean="0">
                <a:latin typeface="Arial" charset="0"/>
              </a:rPr>
              <a:t>: Futures contract value is above strike price</a:t>
            </a:r>
          </a:p>
          <a:p>
            <a:pPr>
              <a:buClr>
                <a:srgbClr val="3333FF"/>
              </a:buClr>
            </a:pPr>
            <a:r>
              <a:rPr lang="en-US" sz="2000" b="1" dirty="0" smtClean="0">
                <a:latin typeface="Arial" charset="0"/>
              </a:rPr>
              <a:t>Open interest: </a:t>
            </a:r>
            <a:r>
              <a:rPr lang="en-US" sz="2000" dirty="0" smtClean="0">
                <a:latin typeface="Arial" charset="0"/>
              </a:rPr>
              <a:t>The total number of options contracts outstanding or open in the market at any given point of time.</a:t>
            </a:r>
          </a:p>
          <a:p>
            <a:endParaRPr lang="en-US" dirty="0" smtClean="0">
              <a:latin typeface="Arial" charset="0"/>
            </a:endParaRPr>
          </a:p>
        </p:txBody>
      </p:sp>
    </p:spTree>
    <p:extLst>
      <p:ext uri="{BB962C8B-B14F-4D97-AF65-F5344CB8AC3E}">
        <p14:creationId xmlns:p14="http://schemas.microsoft.com/office/powerpoint/2010/main" val="35635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upRight)">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upRight)">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trips(upRight)">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strips(upRight)">
                                      <p:cBhvr>
                                        <p:cTn id="22" dur="3000"/>
                                        <p:tgtEl>
                                          <p:spTgt spid="4">
                                            <p:txEl>
                                              <p:pRg st="4" end="4"/>
                                            </p:txEl>
                                          </p:spTgt>
                                        </p:tgtEl>
                                      </p:cBhvr>
                                    </p:animEffect>
                                  </p:childTnLst>
                                </p:cTn>
                              </p:par>
                              <p:par>
                                <p:cTn id="23" presetID="18" presetClass="entr" presetSubtype="3"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strips(upRight)">
                                      <p:cBhvr>
                                        <p:cTn id="25" dur="30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strips(upRight)">
                                      <p:cBhvr>
                                        <p:cTn id="30"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dirty="0">
                <a:solidFill>
                  <a:srgbClr val="002060"/>
                </a:solidFill>
              </a:rPr>
              <a:t>Gold Options and Silver Options Contract Specification</a:t>
            </a:r>
            <a:br>
              <a:rPr lang="en-US" sz="1400" dirty="0">
                <a:solidFill>
                  <a:srgbClr val="002060"/>
                </a:solidFill>
              </a:rPr>
            </a:br>
            <a:endParaRPr lang="en-US" sz="1400" dirty="0">
              <a:solidFill>
                <a:srgbClr val="002060"/>
              </a:solidFill>
            </a:endParaRPr>
          </a:p>
        </p:txBody>
      </p:sp>
      <p:graphicFrame>
        <p:nvGraphicFramePr>
          <p:cNvPr id="3" name="Table 2"/>
          <p:cNvGraphicFramePr>
            <a:graphicFrameLocks noGrp="1"/>
          </p:cNvGraphicFramePr>
          <p:nvPr>
            <p:extLst/>
          </p:nvPr>
        </p:nvGraphicFramePr>
        <p:xfrm>
          <a:off x="0" y="833204"/>
          <a:ext cx="9144000" cy="6019836"/>
        </p:xfrm>
        <a:graphic>
          <a:graphicData uri="http://schemas.openxmlformats.org/drawingml/2006/table">
            <a:tbl>
              <a:tblPr firstRow="1" bandRow="1">
                <a:tableStyleId>{5C22544A-7EE6-4342-B048-85BDC9FD1C3A}</a:tableStyleId>
              </a:tblPr>
              <a:tblGrid>
                <a:gridCol w="3048000"/>
                <a:gridCol w="3048000"/>
                <a:gridCol w="3048000"/>
              </a:tblGrid>
              <a:tr h="328919">
                <a:tc>
                  <a:txBody>
                    <a:bodyPr/>
                    <a:lstStyle/>
                    <a:p>
                      <a:pPr>
                        <a:lnSpc>
                          <a:spcPct val="107000"/>
                        </a:lnSpc>
                        <a:spcAft>
                          <a:spcPts val="0"/>
                        </a:spcAft>
                      </a:pPr>
                      <a:r>
                        <a:rPr lang="en-IN" sz="1200" dirty="0">
                          <a:effectLst/>
                        </a:rPr>
                        <a:t>TRADING UNIT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a:effectLst/>
                        </a:rPr>
                        <a:t>One MCX Gold futures contract </a:t>
                      </a:r>
                    </a:p>
                    <a:p>
                      <a:pPr>
                        <a:lnSpc>
                          <a:spcPct val="107000"/>
                        </a:lnSpc>
                        <a:spcAft>
                          <a:spcPts val="0"/>
                        </a:spcAft>
                      </a:pPr>
                      <a:r>
                        <a:rPr lang="en-IN" sz="1200" dirty="0">
                          <a:effectLst/>
                        </a:rPr>
                        <a:t>(1 KG)</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b="1" kern="1200" dirty="0">
                          <a:solidFill>
                            <a:schemeClr val="lt1"/>
                          </a:solidFill>
                          <a:effectLst/>
                          <a:latin typeface="+mn-lt"/>
                          <a:ea typeface="+mn-ea"/>
                          <a:cs typeface="+mn-cs"/>
                        </a:rPr>
                        <a:t>One MCX Silver futures contract </a:t>
                      </a:r>
                    </a:p>
                    <a:p>
                      <a:pPr>
                        <a:lnSpc>
                          <a:spcPct val="107000"/>
                        </a:lnSpc>
                        <a:spcAft>
                          <a:spcPts val="0"/>
                        </a:spcAft>
                      </a:pPr>
                      <a:r>
                        <a:rPr lang="en-IN" sz="1200" dirty="0">
                          <a:effectLst/>
                          <a:latin typeface="Calibri" panose="020F0502020204030204" pitchFamily="34" charset="0"/>
                          <a:ea typeface="Calibri" panose="020F0502020204030204" pitchFamily="34" charset="0"/>
                          <a:cs typeface="Calibri" panose="020F0502020204030204" pitchFamily="34" charset="0"/>
                        </a:rPr>
                        <a:t>(30 KG)</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919">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OPTION TYPE</a:t>
                      </a:r>
                    </a:p>
                  </a:txBody>
                  <a:tcPr marL="54070" marR="54070" marT="0" marB="0"/>
                </a:tc>
                <a:tc>
                  <a:txBody>
                    <a:bodyPr/>
                    <a:lstStyle/>
                    <a:p>
                      <a:pPr>
                        <a:spcAft>
                          <a:spcPts val="0"/>
                        </a:spcAft>
                      </a:pPr>
                      <a:r>
                        <a:rPr lang="en-IN" sz="1200" dirty="0">
                          <a:effectLst/>
                        </a:rPr>
                        <a:t>European Call &amp; Put Options </a:t>
                      </a:r>
                    </a:p>
                    <a:p>
                      <a:pPr>
                        <a:lnSpc>
                          <a:spcPct val="107000"/>
                        </a:lnSpc>
                        <a:spcAft>
                          <a:spcPts val="0"/>
                        </a:spcAft>
                      </a:pPr>
                      <a:r>
                        <a:rPr lang="en-IN" sz="1200" dirty="0">
                          <a:effectLst/>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European Call &amp; Put Options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2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8036">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STRIKES</a:t>
                      </a:r>
                    </a:p>
                  </a:txBody>
                  <a:tcPr marL="54070" marR="54070" marT="0" marB="0"/>
                </a:tc>
                <a:tc>
                  <a:txBody>
                    <a:bodyPr/>
                    <a:lstStyle/>
                    <a:p>
                      <a:pPr>
                        <a:spcAft>
                          <a:spcPts val="0"/>
                        </a:spcAft>
                      </a:pPr>
                      <a:r>
                        <a:rPr lang="en-IN" sz="1200" dirty="0">
                          <a:effectLst/>
                        </a:rPr>
                        <a:t>15 In-the-money, 15 Out-of-the-money and 1 Near-the-money. (31 CE and 31 PE).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In-the-money, 10 Out-of-the-money and 1 Near-the-money. (21 CE and 21 PE).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0063">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STRIKE PRICE INTERVALS </a:t>
                      </a:r>
                    </a:p>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 </a:t>
                      </a:r>
                    </a:p>
                  </a:txBody>
                  <a:tcPr marL="54070" marR="54070" marT="0" marB="0"/>
                </a:tc>
                <a:tc>
                  <a:txBody>
                    <a:bodyPr/>
                    <a:lstStyle/>
                    <a:p>
                      <a:pPr>
                        <a:spcAft>
                          <a:spcPts val="0"/>
                        </a:spcAft>
                      </a:pPr>
                      <a:r>
                        <a:rPr lang="en-IN" sz="1200" dirty="0" err="1">
                          <a:effectLst/>
                        </a:rPr>
                        <a:t>Rs</a:t>
                      </a:r>
                      <a:r>
                        <a:rPr lang="en-IN" sz="1200" dirty="0">
                          <a:effectLst/>
                        </a:rPr>
                        <a:t>. 100</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Rs</a:t>
                      </a:r>
                      <a:r>
                        <a:rPr lang="en-IN"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250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40063">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TICK SIZE </a:t>
                      </a:r>
                    </a:p>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 </a:t>
                      </a:r>
                    </a:p>
                  </a:txBody>
                  <a:tcPr marL="54070" marR="54070" marT="0" marB="0"/>
                </a:tc>
                <a:tc>
                  <a:txBody>
                    <a:bodyPr/>
                    <a:lstStyle/>
                    <a:p>
                      <a:pPr>
                        <a:spcAft>
                          <a:spcPts val="0"/>
                        </a:spcAft>
                      </a:pPr>
                      <a:r>
                        <a:rPr lang="en-IN" sz="1200" dirty="0" err="1">
                          <a:effectLst/>
                        </a:rPr>
                        <a:t>Rs</a:t>
                      </a:r>
                      <a:r>
                        <a:rPr lang="en-IN" sz="1200" dirty="0">
                          <a:effectLst/>
                        </a:rPr>
                        <a:t>. 0.50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Rs</a:t>
                      </a:r>
                      <a:r>
                        <a:rPr lang="en-IN"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0.50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08808">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PROFIT OR LOSS PER TICK</a:t>
                      </a:r>
                    </a:p>
                  </a:txBody>
                  <a:tcPr marL="54070" marR="54070" marT="0" marB="0"/>
                </a:tc>
                <a:tc>
                  <a:txBody>
                    <a:bodyPr/>
                    <a:lstStyle/>
                    <a:p>
                      <a:pPr>
                        <a:lnSpc>
                          <a:spcPct val="107000"/>
                        </a:lnSpc>
                        <a:spcAft>
                          <a:spcPts val="0"/>
                        </a:spcAft>
                      </a:pPr>
                      <a:r>
                        <a:rPr lang="en-IN" sz="1200" dirty="0" err="1">
                          <a:effectLst/>
                        </a:rPr>
                        <a:t>Rs</a:t>
                      </a:r>
                      <a:r>
                        <a:rPr lang="en-IN" sz="1200" dirty="0">
                          <a:effectLst/>
                        </a:rPr>
                        <a:t>. 50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lnSpc>
                          <a:spcPct val="107000"/>
                        </a:lnSpc>
                        <a:spcAft>
                          <a:spcPts val="0"/>
                        </a:spcAft>
                      </a:pPr>
                      <a:r>
                        <a:rPr lang="en-IN" sz="1200" dirty="0" err="1">
                          <a:effectLst/>
                          <a:latin typeface="Calibri" panose="020F0502020204030204" pitchFamily="34" charset="0"/>
                          <a:ea typeface="Calibri" panose="020F0502020204030204" pitchFamily="34" charset="0"/>
                          <a:cs typeface="Calibri" panose="020F0502020204030204" pitchFamily="34" charset="0"/>
                        </a:rPr>
                        <a:t>Rs</a:t>
                      </a:r>
                      <a:r>
                        <a:rPr lang="en-IN" sz="1200" dirty="0">
                          <a:effectLst/>
                          <a:latin typeface="Calibri" panose="020F0502020204030204" pitchFamily="34" charset="0"/>
                          <a:ea typeface="Calibri" panose="020F0502020204030204" pitchFamily="34" charset="0"/>
                          <a:cs typeface="Calibri" panose="020F0502020204030204" pitchFamily="34" charset="0"/>
                        </a:rPr>
                        <a:t>. 15</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7209">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MARGINS </a:t>
                      </a:r>
                    </a:p>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 </a:t>
                      </a:r>
                    </a:p>
                  </a:txBody>
                  <a:tcPr marL="54070" marR="54070" marT="0" marB="0"/>
                </a:tc>
                <a:tc>
                  <a:txBody>
                    <a:bodyPr/>
                    <a:lstStyle/>
                    <a:p>
                      <a:pPr>
                        <a:spcAft>
                          <a:spcPts val="0"/>
                        </a:spcAft>
                      </a:pPr>
                      <a:r>
                        <a:rPr lang="en-IN" sz="1200" dirty="0">
                          <a:effectLst/>
                        </a:rPr>
                        <a:t>The Initial Margin shall be computed using SPAN (Standard Portfolio Analysis of Risk) software, which is a portfolio based margining system.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Initial Margin shall be computed using SPAN (Standard Portfolio Analysis of Risk) software, which is a portfolio based margining system.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1848057">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SETTLEMENT</a:t>
                      </a:r>
                    </a:p>
                  </a:txBody>
                  <a:tcPr marL="54070" marR="54070" marT="0" marB="0"/>
                </a:tc>
                <a:tc>
                  <a:txBody>
                    <a:bodyPr/>
                    <a:lstStyle/>
                    <a:p>
                      <a:pPr>
                        <a:spcAft>
                          <a:spcPts val="0"/>
                        </a:spcAft>
                      </a:pPr>
                      <a:r>
                        <a:rPr lang="en-IN" sz="1200" dirty="0">
                          <a:effectLst/>
                        </a:rPr>
                        <a:t>On expiry of options contract, the open position shall </a:t>
                      </a:r>
                    </a:p>
                    <a:p>
                      <a:pPr marL="342900" lvl="0" indent="-342900">
                        <a:lnSpc>
                          <a:spcPct val="107000"/>
                        </a:lnSpc>
                        <a:spcAft>
                          <a:spcPts val="0"/>
                        </a:spcAft>
                        <a:buFont typeface="Wingdings" panose="05000000000000000000" pitchFamily="2" charset="2"/>
                        <a:buChar char=""/>
                      </a:pPr>
                      <a:r>
                        <a:rPr lang="en-IN" sz="1200" dirty="0">
                          <a:effectLst/>
                        </a:rPr>
                        <a:t>In-the-Money (ITM) – Devolve into underlying Futures unless ‘explicit instruction’ given for not devolving into futures.</a:t>
                      </a:r>
                    </a:p>
                    <a:p>
                      <a:pPr marL="342900" lvl="0" indent="-342900">
                        <a:lnSpc>
                          <a:spcPct val="107000"/>
                        </a:lnSpc>
                        <a:spcAft>
                          <a:spcPts val="0"/>
                        </a:spcAft>
                        <a:buFont typeface="Wingdings" panose="05000000000000000000" pitchFamily="2" charset="2"/>
                        <a:buChar char=""/>
                      </a:pPr>
                      <a:r>
                        <a:rPr lang="en-IN" sz="1200" dirty="0">
                          <a:effectLst/>
                        </a:rPr>
                        <a:t>Close to the Money(CTM) – Devolve into underlying futures only on explicit instruction</a:t>
                      </a:r>
                    </a:p>
                    <a:p>
                      <a:pPr marL="342900" lvl="0" indent="-342900">
                        <a:lnSpc>
                          <a:spcPct val="107000"/>
                        </a:lnSpc>
                        <a:spcAft>
                          <a:spcPts val="0"/>
                        </a:spcAft>
                        <a:buFont typeface="Wingdings" panose="05000000000000000000" pitchFamily="2" charset="2"/>
                        <a:buChar char=""/>
                      </a:pPr>
                      <a:r>
                        <a:rPr lang="en-IN" sz="1200" dirty="0">
                          <a:effectLst/>
                        </a:rPr>
                        <a:t>Out of the Money (OTM) – Expire Worthless (No devolvement)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expiry of options contract, the open position shall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IN" sz="1200" dirty="0">
                          <a:effectLst/>
                          <a:latin typeface="Calibri" panose="020F0502020204030204" pitchFamily="34" charset="0"/>
                          <a:ea typeface="Calibri" panose="020F0502020204030204" pitchFamily="34" charset="0"/>
                          <a:cs typeface="Calibri" panose="020F0502020204030204" pitchFamily="34" charset="0"/>
                        </a:rPr>
                        <a:t>In-the-Money(ITM) –  Devolve into underlying Futures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IN" sz="1200" dirty="0">
                          <a:effectLst/>
                          <a:latin typeface="Calibri" panose="020F0502020204030204" pitchFamily="34" charset="0"/>
                          <a:ea typeface="Calibri" panose="020F0502020204030204" pitchFamily="34" charset="0"/>
                          <a:cs typeface="Calibri" panose="020F0502020204030204" pitchFamily="34" charset="0"/>
                        </a:rPr>
                        <a:t>Close to the Money(CTM) – Devolve into underlying futures only on explicit instruction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IN" sz="1200" dirty="0">
                          <a:effectLst/>
                          <a:latin typeface="Calibri" panose="020F0502020204030204" pitchFamily="34" charset="0"/>
                          <a:ea typeface="Calibri" panose="020F0502020204030204" pitchFamily="34" charset="0"/>
                          <a:cs typeface="Calibri" panose="020F0502020204030204" pitchFamily="34" charset="0"/>
                        </a:rPr>
                        <a:t>Out of the Money (OTM) – Expire Worthless (No devolvement)</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6693">
                <a:tc>
                  <a:txBody>
                    <a:bodyPr/>
                    <a:lstStyle/>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EXPIRY DAY </a:t>
                      </a:r>
                    </a:p>
                    <a:p>
                      <a:pPr marL="0" algn="l" defTabSz="914400" rtl="0" eaLnBrk="1" latinLnBrk="0" hangingPunct="1">
                        <a:lnSpc>
                          <a:spcPct val="107000"/>
                        </a:lnSpc>
                        <a:spcAft>
                          <a:spcPts val="0"/>
                        </a:spcAft>
                      </a:pPr>
                      <a:r>
                        <a:rPr lang="en-IN" sz="1200" kern="1200" dirty="0">
                          <a:solidFill>
                            <a:schemeClr val="accent1">
                              <a:lumMod val="50000"/>
                            </a:schemeClr>
                          </a:solidFill>
                          <a:effectLst/>
                          <a:latin typeface="+mn-lt"/>
                          <a:ea typeface="+mn-ea"/>
                          <a:cs typeface="+mn-cs"/>
                        </a:rPr>
                        <a:t> </a:t>
                      </a:r>
                    </a:p>
                  </a:txBody>
                  <a:tcPr marL="54070" marR="54070" marT="0" marB="0"/>
                </a:tc>
                <a:tc>
                  <a:txBody>
                    <a:bodyPr/>
                    <a:lstStyle/>
                    <a:p>
                      <a:pPr>
                        <a:spcAft>
                          <a:spcPts val="0"/>
                        </a:spcAft>
                      </a:pPr>
                      <a:r>
                        <a:rPr lang="en-IN" sz="1200" dirty="0">
                          <a:effectLst/>
                        </a:rPr>
                        <a:t>Three business days prior to the first business day of Tender Period of the underlying futures contract. </a:t>
                      </a:r>
                    </a:p>
                    <a:p>
                      <a:pPr>
                        <a:lnSpc>
                          <a:spcPct val="107000"/>
                        </a:lnSpc>
                        <a:spcAft>
                          <a:spcPts val="0"/>
                        </a:spcAft>
                      </a:pPr>
                      <a:r>
                        <a:rPr lang="en-IN" sz="1200" dirty="0">
                          <a:effectLst/>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070" marR="54070" marT="0" marB="0"/>
                </a:tc>
                <a:tc>
                  <a:txBody>
                    <a:bodyPr/>
                    <a:lstStyle/>
                    <a:p>
                      <a:pPr>
                        <a:spcAft>
                          <a:spcPts val="0"/>
                        </a:spcAft>
                      </a:pPr>
                      <a:r>
                        <a:rPr lang="en-IN"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Three business days prior to the first business day of Tender Period of the underlying futures contract. </a:t>
                      </a:r>
                      <a:endParaRPr lang="en-IN"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N" sz="1200" dirty="0">
                          <a:effectLst/>
                          <a:latin typeface="Calibri" panose="020F0502020204030204" pitchFamily="34" charset="0"/>
                          <a:ea typeface="Calibri" panose="020F0502020204030204" pitchFamily="34" charset="0"/>
                          <a:cs typeface="Calibri" panose="020F0502020204030204" pitchFamily="34" charset="0"/>
                        </a:rPr>
                        <a:t>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30165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00545" y="145114"/>
            <a:ext cx="6624084" cy="499722"/>
          </a:xfrm>
          <a:prstGeom prst="rect">
            <a:avLst/>
          </a:prstGeom>
        </p:spPr>
        <p:txBody>
          <a:bodyPr vert="horz" wrap="square" lIns="0" tIns="238283" rIns="0" bIns="0" rtlCol="0">
            <a:spAutoFit/>
          </a:bodyPr>
          <a:lstStyle/>
          <a:p>
            <a:pPr marL="50165" algn="l" fontAlgn="base">
              <a:lnSpc>
                <a:spcPct val="80000"/>
              </a:lnSpc>
              <a:spcAft>
                <a:spcPct val="0"/>
              </a:spcAft>
              <a:defRPr/>
            </a:pPr>
            <a:r>
              <a:rPr lang="en-US" sz="2400" b="1" dirty="0" smtClean="0">
                <a:solidFill>
                  <a:srgbClr val="152D65"/>
                </a:solidFill>
                <a:latin typeface="Myriad Pro"/>
                <a:ea typeface="+mn-ea"/>
                <a:cs typeface="Arial" charset="0"/>
              </a:rPr>
              <a:t>EXERCISE MECHANISM AT EXPIRY</a:t>
            </a:r>
            <a:endParaRPr sz="2400" b="1" dirty="0">
              <a:solidFill>
                <a:srgbClr val="152D65"/>
              </a:solidFill>
              <a:latin typeface="Myriad Pro"/>
              <a:ea typeface="+mn-ea"/>
              <a:cs typeface="Arial" charset="0"/>
            </a:endParaRPr>
          </a:p>
        </p:txBody>
      </p:sp>
      <p:sp>
        <p:nvSpPr>
          <p:cNvPr id="6" name="Content Placeholder 7"/>
          <p:cNvSpPr>
            <a:spLocks noGrp="1"/>
          </p:cNvSpPr>
          <p:nvPr>
            <p:ph idx="4294967295"/>
          </p:nvPr>
        </p:nvSpPr>
        <p:spPr>
          <a:xfrm>
            <a:off x="0" y="1041400"/>
            <a:ext cx="8229600" cy="5084763"/>
          </a:xfrm>
          <a:prstGeom prst="rect">
            <a:avLst/>
          </a:prstGeom>
        </p:spPr>
        <p:txBody>
          <a:bodyPr>
            <a:normAutofit fontScale="55000" lnSpcReduction="20000"/>
          </a:bodyPr>
          <a:lstStyle/>
          <a:p>
            <a:pPr>
              <a:buFont typeface="Wingdings" panose="05000000000000000000" pitchFamily="2" charset="2"/>
              <a:buChar char="Ø"/>
            </a:pPr>
            <a:r>
              <a:rPr lang="en-US" dirty="0"/>
              <a:t>Option series having strike price closest to the Daily Settlement Price (DSP) of Futures shall be termed as </a:t>
            </a:r>
            <a:r>
              <a:rPr lang="en-US" b="1" dirty="0"/>
              <a:t>At the Money (ATM) </a:t>
            </a:r>
            <a:r>
              <a:rPr lang="en-US" dirty="0"/>
              <a:t>option series. This ATM option series along with two option series each having strike prices immediately above and below ATM shall be referred as ‘Close to the money’ (CTM) option series.</a:t>
            </a:r>
          </a:p>
          <a:p>
            <a:pPr marL="0" indent="0">
              <a:buNone/>
            </a:pPr>
            <a:endParaRPr lang="en-US" dirty="0"/>
          </a:p>
          <a:p>
            <a:pPr>
              <a:buFont typeface="Wingdings" panose="05000000000000000000" pitchFamily="2" charset="2"/>
              <a:buChar char="Ø"/>
            </a:pPr>
            <a:r>
              <a:rPr lang="en-US" dirty="0"/>
              <a:t>In case the DSP is exactly midway between two strike prices, then immediate two option series having strike prices just above DSP and immediate two option series having strike prices just below DSP shall be referred as ‘Close to the money’ (CTM) option </a:t>
            </a:r>
            <a:r>
              <a:rPr lang="en-US" dirty="0" smtClean="0"/>
              <a:t>series</a:t>
            </a:r>
          </a:p>
          <a:p>
            <a:pPr marL="0" indent="0">
              <a:buNone/>
            </a:pPr>
            <a:endParaRPr lang="en-US" dirty="0"/>
          </a:p>
          <a:p>
            <a:pPr>
              <a:buFont typeface="Wingdings" panose="05000000000000000000" pitchFamily="2" charset="2"/>
              <a:buChar char="Ø"/>
            </a:pPr>
            <a:r>
              <a:rPr lang="en-US" dirty="0" smtClean="0"/>
              <a:t>All </a:t>
            </a:r>
            <a:r>
              <a:rPr lang="en-US" dirty="0"/>
              <a:t>option contracts belonging to </a:t>
            </a:r>
            <a:r>
              <a:rPr lang="en-US" b="1" dirty="0"/>
              <a:t>‘Close to the money’ (CTM</a:t>
            </a:r>
            <a:r>
              <a:rPr lang="en-US" b="1" dirty="0" smtClean="0"/>
              <a:t>) </a:t>
            </a:r>
            <a:r>
              <a:rPr lang="en-US" dirty="0"/>
              <a:t>option series shall be exercised only on ‘explicit instruction’ for exercise by the long position holders of such contracts. </a:t>
            </a:r>
          </a:p>
          <a:p>
            <a:pPr>
              <a:buFont typeface="Wingdings" panose="05000000000000000000" pitchFamily="2" charset="2"/>
              <a:buChar char="Ø"/>
            </a:pPr>
            <a:endParaRPr lang="en-US" dirty="0"/>
          </a:p>
          <a:p>
            <a:pPr>
              <a:buFont typeface="Wingdings" panose="05000000000000000000" pitchFamily="2" charset="2"/>
              <a:buChar char="Ø"/>
            </a:pPr>
            <a:r>
              <a:rPr lang="en-US" dirty="0"/>
              <a:t>All </a:t>
            </a:r>
            <a:r>
              <a:rPr lang="en-US" b="1" dirty="0"/>
              <a:t>In the money (ITM)</a:t>
            </a:r>
            <a:r>
              <a:rPr lang="en-US" dirty="0"/>
              <a:t> option contracts, except those belonging to ‘CTM’ option series, shall be exercised automatically, unless ‘contrary instruction’ has been given by long position holders of such contracts for not doing so. </a:t>
            </a:r>
          </a:p>
          <a:p>
            <a:pPr marL="0" indent="0">
              <a:buNone/>
            </a:pPr>
            <a:endParaRPr lang="en-US" dirty="0"/>
          </a:p>
          <a:p>
            <a:pPr>
              <a:buFont typeface="Wingdings" panose="05000000000000000000" pitchFamily="2" charset="2"/>
              <a:buChar char="Ø"/>
            </a:pPr>
            <a:r>
              <a:rPr lang="en-US" dirty="0"/>
              <a:t>All </a:t>
            </a:r>
            <a:r>
              <a:rPr lang="en-US" b="1" dirty="0"/>
              <a:t>Out of the money (OTM) </a:t>
            </a:r>
            <a:r>
              <a:rPr lang="en-US" dirty="0"/>
              <a:t>option contracts, except those belonging to ‘CTM’ option series, shall expire worthless. </a:t>
            </a:r>
          </a:p>
          <a:p>
            <a:pPr marL="0" indent="0">
              <a:buNone/>
            </a:pPr>
            <a:endParaRPr lang="en-US" dirty="0"/>
          </a:p>
        </p:txBody>
      </p:sp>
    </p:spTree>
    <p:extLst>
      <p:ext uri="{BB962C8B-B14F-4D97-AF65-F5344CB8AC3E}">
        <p14:creationId xmlns:p14="http://schemas.microsoft.com/office/powerpoint/2010/main" val="1327050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7"/>
          <p:cNvSpPr txBox="1">
            <a:spLocks noGrp="1"/>
          </p:cNvSpPr>
          <p:nvPr>
            <p:ph type="title"/>
          </p:nvPr>
        </p:nvSpPr>
        <p:spPr>
          <a:xfrm>
            <a:off x="158343" y="131045"/>
            <a:ext cx="6624084" cy="499722"/>
          </a:xfrm>
          <a:prstGeom prst="rect">
            <a:avLst/>
          </a:prstGeom>
        </p:spPr>
        <p:txBody>
          <a:bodyPr vert="horz" wrap="square" lIns="0" tIns="238283" rIns="0" bIns="0" rtlCol="0">
            <a:spAutoFit/>
          </a:bodyPr>
          <a:lstStyle/>
          <a:p>
            <a:pPr marL="50165" algn="l" fontAlgn="base">
              <a:lnSpc>
                <a:spcPct val="80000"/>
              </a:lnSpc>
              <a:spcAft>
                <a:spcPct val="0"/>
              </a:spcAft>
              <a:defRPr/>
            </a:pPr>
            <a:r>
              <a:rPr lang="en-US" sz="2400" b="1" dirty="0" smtClean="0">
                <a:solidFill>
                  <a:srgbClr val="152D65"/>
                </a:solidFill>
                <a:latin typeface="Myriad Pro"/>
                <a:ea typeface="+mn-ea"/>
                <a:cs typeface="Arial" charset="0"/>
              </a:rPr>
              <a:t>OPTION SETTLEMENT PROCESS</a:t>
            </a:r>
            <a:endParaRPr sz="2400" b="1" dirty="0">
              <a:solidFill>
                <a:srgbClr val="152D65"/>
              </a:solidFill>
              <a:latin typeface="Myriad Pro"/>
              <a:ea typeface="+mn-ea"/>
              <a:cs typeface="Arial" charset="0"/>
            </a:endParaRPr>
          </a:p>
        </p:txBody>
      </p:sp>
      <p:sp>
        <p:nvSpPr>
          <p:cNvPr id="2" name="Content Placeholder 8"/>
          <p:cNvSpPr>
            <a:spLocks noGrp="1"/>
          </p:cNvSpPr>
          <p:nvPr>
            <p:ph idx="4294967295"/>
          </p:nvPr>
        </p:nvSpPr>
        <p:spPr>
          <a:xfrm>
            <a:off x="0" y="922338"/>
            <a:ext cx="8229600" cy="5056187"/>
          </a:xfrm>
          <a:prstGeom prst="rect">
            <a:avLst/>
          </a:prstGeom>
        </p:spPr>
        <p:txBody>
          <a:bodyPr>
            <a:noAutofit/>
          </a:bodyPr>
          <a:lstStyle/>
          <a:p>
            <a:pPr marL="0" indent="0">
              <a:buNone/>
            </a:pPr>
            <a:r>
              <a:rPr lang="en-US" sz="1600" b="1" dirty="0"/>
              <a:t>Expiry </a:t>
            </a:r>
            <a:r>
              <a:rPr lang="en-US" sz="1600" b="1" dirty="0" smtClean="0"/>
              <a:t>Day (Last </a:t>
            </a:r>
            <a:r>
              <a:rPr lang="en-US" sz="1600" b="1" dirty="0"/>
              <a:t>trading day</a:t>
            </a:r>
            <a:r>
              <a:rPr lang="en-US" sz="1600" b="1" dirty="0" smtClean="0"/>
              <a:t>): </a:t>
            </a:r>
            <a:r>
              <a:rPr lang="en-US" sz="1600" dirty="0"/>
              <a:t>Three business days prior to the first business day of Tender Period of the underlying futures contract.</a:t>
            </a:r>
            <a:endParaRPr lang="en-US" sz="1600" dirty="0" smtClean="0"/>
          </a:p>
          <a:p>
            <a:pPr marL="0" indent="0">
              <a:buNone/>
            </a:pPr>
            <a:endParaRPr lang="en-US" sz="1600" b="1" dirty="0" smtClean="0"/>
          </a:p>
          <a:p>
            <a:pPr marL="0" indent="0">
              <a:buNone/>
            </a:pPr>
            <a:r>
              <a:rPr lang="en-US" sz="1600" b="1" dirty="0" smtClean="0"/>
              <a:t>Pre </a:t>
            </a:r>
            <a:r>
              <a:rPr lang="en-US" sz="1600" b="1" dirty="0"/>
              <a:t>Tender Margin </a:t>
            </a:r>
            <a:r>
              <a:rPr lang="en-US" sz="1600" b="1" dirty="0" smtClean="0"/>
              <a:t>: </a:t>
            </a:r>
            <a:r>
              <a:rPr lang="en-US" sz="1600" dirty="0"/>
              <a:t>Exchange shall </a:t>
            </a:r>
            <a:r>
              <a:rPr lang="en-US" sz="1600" dirty="0" smtClean="0"/>
              <a:t>levy </a:t>
            </a:r>
            <a:r>
              <a:rPr lang="en-US" sz="1600" dirty="0"/>
              <a:t>pre tender margin on the long buy positions entering the option tender period. </a:t>
            </a:r>
            <a:endParaRPr lang="en-US" sz="1600" dirty="0" smtClean="0"/>
          </a:p>
          <a:p>
            <a:pPr marL="0" indent="0">
              <a:buNone/>
            </a:pPr>
            <a:endParaRPr lang="en-US" sz="1600" dirty="0"/>
          </a:p>
          <a:p>
            <a:pPr marL="0" indent="0">
              <a:buNone/>
            </a:pPr>
            <a:r>
              <a:rPr lang="en-US" sz="1600" dirty="0" smtClean="0"/>
              <a:t>On </a:t>
            </a:r>
            <a:r>
              <a:rPr lang="en-US" sz="1600" dirty="0"/>
              <a:t>expiry of options contract, the open position shall devolve into underlying futures position as follows:- </a:t>
            </a:r>
            <a:endParaRPr lang="en-US" sz="1600" dirty="0" smtClean="0"/>
          </a:p>
          <a:p>
            <a:pPr marL="0" indent="0">
              <a:buNone/>
            </a:pPr>
            <a:endParaRPr lang="en-US" sz="1600" dirty="0"/>
          </a:p>
          <a:p>
            <a:pPr lvl="0">
              <a:buFont typeface="Wingdings" panose="05000000000000000000" pitchFamily="2" charset="2"/>
              <a:buChar char="Ø"/>
            </a:pPr>
            <a:r>
              <a:rPr lang="en-US" sz="1800" dirty="0"/>
              <a:t>long call position shall devolve into long position in the underlying futures </a:t>
            </a:r>
            <a:r>
              <a:rPr lang="en-US" sz="1800" dirty="0" smtClean="0"/>
              <a:t>contract</a:t>
            </a:r>
            <a:endParaRPr lang="en-US" sz="1800" dirty="0"/>
          </a:p>
          <a:p>
            <a:pPr>
              <a:buFont typeface="Wingdings" panose="05000000000000000000" pitchFamily="2" charset="2"/>
              <a:buChar char="Ø"/>
            </a:pPr>
            <a:r>
              <a:rPr lang="en-US" sz="1800" dirty="0"/>
              <a:t>long put position shall devolve into short position in the underlying futures contract </a:t>
            </a:r>
          </a:p>
          <a:p>
            <a:pPr>
              <a:buFont typeface="Wingdings" panose="05000000000000000000" pitchFamily="2" charset="2"/>
              <a:buChar char="Ø"/>
            </a:pPr>
            <a:r>
              <a:rPr lang="en-US" sz="1800" dirty="0"/>
              <a:t>short call position shall devolve into short position in the underlying futures contract </a:t>
            </a:r>
          </a:p>
          <a:p>
            <a:pPr>
              <a:buFont typeface="Wingdings" panose="05000000000000000000" pitchFamily="2" charset="2"/>
              <a:buChar char="Ø"/>
            </a:pPr>
            <a:r>
              <a:rPr lang="en-US" sz="1800" dirty="0"/>
              <a:t>short put position shall devolve into long position in the underlying futures contract </a:t>
            </a:r>
          </a:p>
          <a:p>
            <a:pPr>
              <a:buFont typeface="Wingdings" panose="05000000000000000000" pitchFamily="2" charset="2"/>
              <a:buChar char="Ø"/>
            </a:pPr>
            <a:r>
              <a:rPr lang="en-US" sz="1800" dirty="0"/>
              <a:t>All such devolved futures positions shall be opened at the strike price of the exercised options</a:t>
            </a:r>
          </a:p>
        </p:txBody>
      </p:sp>
    </p:spTree>
    <p:extLst>
      <p:ext uri="{BB962C8B-B14F-4D97-AF65-F5344CB8AC3E}">
        <p14:creationId xmlns:p14="http://schemas.microsoft.com/office/powerpoint/2010/main" val="2964523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3320"/>
            <a:ext cx="8402320" cy="707886"/>
          </a:xfrm>
          <a:prstGeom prst="rect">
            <a:avLst/>
          </a:prstGeom>
          <a:noFill/>
        </p:spPr>
        <p:txBody>
          <a:bodyPr wrap="square" rtlCol="0">
            <a:spAutoFit/>
          </a:bodyPr>
          <a:lstStyle/>
          <a:p>
            <a:pPr marL="50165" fontAlgn="base">
              <a:spcBef>
                <a:spcPct val="0"/>
              </a:spcBef>
              <a:spcAft>
                <a:spcPct val="0"/>
              </a:spcAft>
              <a:defRPr/>
            </a:pPr>
            <a:r>
              <a:rPr lang="en-US" b="1" dirty="0" err="1" smtClean="0"/>
              <a:t>Organised</a:t>
            </a:r>
            <a:r>
              <a:rPr lang="en-US" b="1" dirty="0" smtClean="0"/>
              <a:t> hedge books in Wake Of GST: </a:t>
            </a:r>
          </a:p>
          <a:p>
            <a:pPr marL="50165" fontAlgn="base">
              <a:spcBef>
                <a:spcPct val="0"/>
              </a:spcBef>
              <a:spcAft>
                <a:spcPct val="0"/>
              </a:spcAft>
              <a:defRPr/>
            </a:pPr>
            <a:r>
              <a:rPr lang="en-US" b="1" dirty="0" smtClean="0"/>
              <a:t>Opening Up Of Additional Delivery Locations</a:t>
            </a:r>
            <a:endParaRPr lang="en-US" b="1" dirty="0">
              <a:solidFill>
                <a:srgbClr val="152D65"/>
              </a:solidFill>
            </a:endParaRPr>
          </a:p>
        </p:txBody>
      </p:sp>
      <p:sp>
        <p:nvSpPr>
          <p:cNvPr id="3" name="Rectangle 2"/>
          <p:cNvSpPr/>
          <p:nvPr/>
        </p:nvSpPr>
        <p:spPr>
          <a:xfrm>
            <a:off x="351691" y="1067666"/>
            <a:ext cx="8285872" cy="4476097"/>
          </a:xfrm>
          <a:prstGeom prst="rect">
            <a:avLst/>
          </a:prstGeom>
        </p:spPr>
        <p:txBody>
          <a:bodyPr wrap="square">
            <a:spAutoFit/>
          </a:bodyPr>
          <a:lstStyle/>
          <a:p>
            <a:pPr marR="0">
              <a:lnSpc>
                <a:spcPct val="115000"/>
              </a:lnSpc>
              <a:spcBef>
                <a:spcPts val="0"/>
              </a:spcBef>
              <a:spcAft>
                <a:spcPts val="1000"/>
              </a:spcAft>
            </a:pPr>
            <a:r>
              <a:rPr lang="en-US" sz="1400" dirty="0" smtClean="0">
                <a:latin typeface="Verdana" panose="020B0604030504040204" pitchFamily="34" charset="0"/>
                <a:ea typeface="Calibri" panose="020F0502020204030204" pitchFamily="34" charset="0"/>
                <a:cs typeface="Times New Roman" panose="02020603050405020304" pitchFamily="18" charset="0"/>
              </a:rPr>
              <a:t>Objectives &amp; Expectations:</a:t>
            </a:r>
          </a:p>
          <a:p>
            <a:pPr marR="0">
              <a:lnSpc>
                <a:spcPct val="115000"/>
              </a:lnSpc>
              <a:spcBef>
                <a:spcPts val="0"/>
              </a:spcBef>
              <a:spcAft>
                <a:spcPts val="1000"/>
              </a:spcAft>
            </a:pP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a:p>
            <a:pPr marL="342900" indent="-342900">
              <a:lnSpc>
                <a:spcPct val="115000"/>
              </a:lnSpc>
              <a:spcBef>
                <a:spcPts val="0"/>
              </a:spcBef>
              <a:spcAft>
                <a:spcPts val="1000"/>
              </a:spcAft>
              <a:buFont typeface="Wingdings" panose="05000000000000000000" pitchFamily="2" charset="2"/>
              <a:buChar char="Ø"/>
            </a:pPr>
            <a:r>
              <a:rPr lang="en-US" sz="1400" b="1" dirty="0">
                <a:latin typeface="Verdana" panose="020B0604030504040204" pitchFamily="34" charset="0"/>
                <a:ea typeface="Calibri" panose="020F0502020204030204" pitchFamily="34" charset="0"/>
                <a:cs typeface="Times New Roman" panose="02020603050405020304" pitchFamily="18" charset="0"/>
              </a:rPr>
              <a:t>Nationalization</a:t>
            </a:r>
            <a:r>
              <a:rPr lang="en-US" sz="1400" dirty="0">
                <a:latin typeface="Verdana" panose="020B0604030504040204" pitchFamily="34" charset="0"/>
                <a:ea typeface="Calibri" panose="020F0502020204030204" pitchFamily="34" charset="0"/>
                <a:cs typeface="Times New Roman" panose="02020603050405020304" pitchFamily="18" charset="0"/>
              </a:rPr>
              <a:t> of benchmark contract </a:t>
            </a:r>
            <a:r>
              <a:rPr lang="en-US" sz="1400" dirty="0" smtClean="0">
                <a:latin typeface="Verdana" panose="020B0604030504040204" pitchFamily="34" charset="0"/>
                <a:ea typeface="Calibri" panose="020F0502020204030204" pitchFamily="34" charset="0"/>
                <a:cs typeface="Times New Roman" panose="02020603050405020304" pitchFamily="18" charset="0"/>
              </a:rPr>
              <a:t>Price</a:t>
            </a:r>
          </a:p>
          <a:p>
            <a:pPr marL="342900" indent="-342900">
              <a:lnSpc>
                <a:spcPct val="115000"/>
              </a:lnSpc>
              <a:spcBef>
                <a:spcPts val="0"/>
              </a:spcBef>
              <a:spcAft>
                <a:spcPts val="1000"/>
              </a:spcAft>
              <a:buFont typeface="Wingdings" panose="05000000000000000000" pitchFamily="2" charset="2"/>
              <a:buChar char="Ø"/>
            </a:pPr>
            <a:endParaRPr lang="en-US" sz="1400" dirty="0">
              <a:latin typeface="Verdana" panose="020B060403050404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Font typeface="Wingdings" panose="05000000000000000000" pitchFamily="2" charset="2"/>
              <a:buChar char="Ø"/>
            </a:pPr>
            <a:r>
              <a:rPr lang="en-US" sz="1400" dirty="0" smtClean="0">
                <a:latin typeface="Verdana" panose="020B0604030504040204" pitchFamily="34" charset="0"/>
                <a:ea typeface="Calibri" panose="020F0502020204030204" pitchFamily="34" charset="0"/>
                <a:cs typeface="Times New Roman" panose="02020603050405020304" pitchFamily="18" charset="0"/>
              </a:rPr>
              <a:t>Penetration into regional consumption </a:t>
            </a:r>
            <a:r>
              <a:rPr lang="en-US" sz="1400" dirty="0" err="1" smtClean="0">
                <a:latin typeface="Verdana" panose="020B0604030504040204" pitchFamily="34" charset="0"/>
                <a:ea typeface="Calibri" panose="020F0502020204030204" pitchFamily="34" charset="0"/>
                <a:cs typeface="Times New Roman" panose="02020603050405020304" pitchFamily="18" charset="0"/>
              </a:rPr>
              <a:t>centres</a:t>
            </a: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Font typeface="Wingdings" panose="05000000000000000000" pitchFamily="2" charset="2"/>
              <a:buChar char="Ø"/>
            </a:pP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Font typeface="Wingdings" panose="05000000000000000000" pitchFamily="2" charset="2"/>
              <a:buChar char="Ø"/>
            </a:pPr>
            <a:r>
              <a:rPr lang="en-US" sz="1400" dirty="0" smtClean="0">
                <a:latin typeface="Verdana" panose="020B0604030504040204" pitchFamily="34" charset="0"/>
                <a:ea typeface="Calibri" panose="020F0502020204030204" pitchFamily="34" charset="0"/>
                <a:cs typeface="Times New Roman" panose="02020603050405020304" pitchFamily="18" charset="0"/>
              </a:rPr>
              <a:t>Infusion of new small/medium </a:t>
            </a:r>
            <a:r>
              <a:rPr lang="en-US" sz="1400" dirty="0" err="1" smtClean="0">
                <a:latin typeface="Verdana" panose="020B0604030504040204" pitchFamily="34" charset="0"/>
                <a:ea typeface="Calibri" panose="020F0502020204030204" pitchFamily="34" charset="0"/>
                <a:cs typeface="Times New Roman" panose="02020603050405020304" pitchFamily="18" charset="0"/>
              </a:rPr>
              <a:t>jewellers</a:t>
            </a:r>
            <a:r>
              <a:rPr lang="en-US" sz="1400" dirty="0" smtClean="0">
                <a:latin typeface="Verdana" panose="020B0604030504040204" pitchFamily="34" charset="0"/>
                <a:ea typeface="Calibri" panose="020F0502020204030204" pitchFamily="34" charset="0"/>
                <a:cs typeface="Times New Roman" panose="02020603050405020304" pitchFamily="18" charset="0"/>
              </a:rPr>
              <a:t>/buyers </a:t>
            </a:r>
            <a:r>
              <a:rPr lang="en-US" sz="1400" dirty="0">
                <a:latin typeface="Verdana" panose="020B0604030504040204" pitchFamily="34" charset="0"/>
                <a:ea typeface="Calibri" panose="020F0502020204030204" pitchFamily="34" charset="0"/>
                <a:cs typeface="Times New Roman" panose="02020603050405020304" pitchFamily="18" charset="0"/>
              </a:rPr>
              <a:t>into </a:t>
            </a:r>
            <a:r>
              <a:rPr lang="en-US" sz="1400" dirty="0" smtClean="0">
                <a:latin typeface="Verdana" panose="020B0604030504040204" pitchFamily="34" charset="0"/>
                <a:ea typeface="Calibri" panose="020F0502020204030204" pitchFamily="34" charset="0"/>
                <a:cs typeface="Times New Roman" panose="02020603050405020304" pitchFamily="18" charset="0"/>
              </a:rPr>
              <a:t>MCX eco-system</a:t>
            </a:r>
          </a:p>
          <a:p>
            <a:pPr marL="342900" marR="0" indent="-342900">
              <a:lnSpc>
                <a:spcPct val="115000"/>
              </a:lnSpc>
              <a:spcBef>
                <a:spcPts val="0"/>
              </a:spcBef>
              <a:spcAft>
                <a:spcPts val="1000"/>
              </a:spcAft>
              <a:buFont typeface="Wingdings" panose="05000000000000000000" pitchFamily="2" charset="2"/>
              <a:buChar char="Ø"/>
            </a:pP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Font typeface="Wingdings" panose="05000000000000000000" pitchFamily="2" charset="2"/>
              <a:buChar char="Ø"/>
            </a:pPr>
            <a:r>
              <a:rPr lang="en-US" sz="1400" dirty="0" smtClean="0">
                <a:latin typeface="Verdana" panose="020B0604030504040204" pitchFamily="34" charset="0"/>
                <a:ea typeface="Calibri" panose="020F0502020204030204" pitchFamily="34" charset="0"/>
                <a:cs typeface="Times New Roman" panose="02020603050405020304" pitchFamily="18" charset="0"/>
              </a:rPr>
              <a:t>Smoothening of Disparity across </a:t>
            </a:r>
            <a:r>
              <a:rPr lang="en-US" sz="1400" dirty="0" err="1" smtClean="0">
                <a:latin typeface="Verdana" panose="020B0604030504040204" pitchFamily="34" charset="0"/>
                <a:ea typeface="Calibri" panose="020F0502020204030204" pitchFamily="34" charset="0"/>
                <a:cs typeface="Times New Roman" panose="02020603050405020304" pitchFamily="18" charset="0"/>
              </a:rPr>
              <a:t>centres</a:t>
            </a:r>
            <a:r>
              <a:rPr lang="en-US" sz="1400" dirty="0" smtClean="0">
                <a:latin typeface="Verdana" panose="020B0604030504040204" pitchFamily="34" charset="0"/>
                <a:ea typeface="Calibri" panose="020F0502020204030204" pitchFamily="34" charset="0"/>
                <a:cs typeface="Times New Roman" panose="02020603050405020304" pitchFamily="18" charset="0"/>
              </a:rPr>
              <a:t> &amp; creating price stability</a:t>
            </a:r>
          </a:p>
          <a:p>
            <a:pPr marL="342900" marR="0" indent="-342900">
              <a:lnSpc>
                <a:spcPct val="115000"/>
              </a:lnSpc>
              <a:spcBef>
                <a:spcPts val="0"/>
              </a:spcBef>
              <a:spcAft>
                <a:spcPts val="1000"/>
              </a:spcAft>
              <a:buFont typeface="Wingdings" panose="05000000000000000000" pitchFamily="2" charset="2"/>
              <a:buChar char="Ø"/>
            </a:pP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Font typeface="Wingdings" panose="05000000000000000000" pitchFamily="2" charset="2"/>
              <a:buChar char="Ø"/>
            </a:pPr>
            <a:r>
              <a:rPr lang="en-US" sz="1400" dirty="0" smtClean="0">
                <a:latin typeface="Verdana" panose="020B0604030504040204" pitchFamily="34" charset="0"/>
                <a:ea typeface="Calibri" panose="020F0502020204030204" pitchFamily="34" charset="0"/>
                <a:cs typeface="Times New Roman" panose="02020603050405020304" pitchFamily="18" charset="0"/>
              </a:rPr>
              <a:t>Logistical convenience </a:t>
            </a:r>
            <a:endParaRPr lang="en-US" sz="1400" b="1" dirty="0" smtClean="0">
              <a:latin typeface="Verdana" panose="020B060403050404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955774"/>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820"/>
            <a:ext cx="7573618" cy="499722"/>
          </a:xfrm>
        </p:spPr>
        <p:txBody>
          <a:bodyPr>
            <a:noAutofit/>
          </a:bodyPr>
          <a:lstStyle/>
          <a:p>
            <a:r>
              <a:rPr lang="en-IN" sz="2800" cap="none" dirty="0" smtClean="0">
                <a:solidFill>
                  <a:srgbClr val="002060"/>
                </a:solidFill>
                <a:latin typeface="+mj-lt"/>
              </a:rPr>
              <a:t>Commodity Exchange Penetration  </a:t>
            </a:r>
            <a:endParaRPr lang="en-IN" sz="2000" b="0" cap="none" dirty="0">
              <a:solidFill>
                <a:srgbClr val="002060"/>
              </a:solidFill>
              <a:latin typeface="+mj-lt"/>
            </a:endParaRPr>
          </a:p>
        </p:txBody>
      </p:sp>
      <p:graphicFrame>
        <p:nvGraphicFramePr>
          <p:cNvPr id="3" name="Table 2"/>
          <p:cNvGraphicFramePr>
            <a:graphicFrameLocks noGrp="1"/>
          </p:cNvGraphicFramePr>
          <p:nvPr>
            <p:extLst/>
          </p:nvPr>
        </p:nvGraphicFramePr>
        <p:xfrm>
          <a:off x="3483496" y="2272928"/>
          <a:ext cx="4780722" cy="2919672"/>
        </p:xfrm>
        <a:graphic>
          <a:graphicData uri="http://schemas.openxmlformats.org/drawingml/2006/table">
            <a:tbl>
              <a:tblPr firstRow="1" bandRow="1">
                <a:tableStyleId>{68D230F3-CF80-4859-8CE7-A43EE81993B5}</a:tableStyleId>
              </a:tblPr>
              <a:tblGrid>
                <a:gridCol w="2866983"/>
                <a:gridCol w="1913739"/>
              </a:tblGrid>
              <a:tr h="432544">
                <a:tc>
                  <a:txBody>
                    <a:bodyPr/>
                    <a:lstStyle/>
                    <a:p>
                      <a:endParaRPr lang="en-IN" dirty="0"/>
                    </a:p>
                  </a:txBody>
                  <a:tcPr/>
                </a:tc>
                <a:tc>
                  <a:txBody>
                    <a:bodyPr/>
                    <a:lstStyle/>
                    <a:p>
                      <a:endParaRPr lang="en-IN" dirty="0"/>
                    </a:p>
                  </a:txBody>
                  <a:tcPr/>
                </a:tc>
              </a:tr>
              <a:tr h="432544">
                <a:tc>
                  <a:txBody>
                    <a:bodyPr/>
                    <a:lstStyle/>
                    <a:p>
                      <a:r>
                        <a:rPr lang="en-IN" dirty="0" smtClean="0"/>
                        <a:t>Cities and towns </a:t>
                      </a:r>
                      <a:endParaRPr lang="en-IN" dirty="0"/>
                    </a:p>
                  </a:txBody>
                  <a:tcPr/>
                </a:tc>
                <a:tc>
                  <a:txBody>
                    <a:bodyPr/>
                    <a:lstStyle/>
                    <a:p>
                      <a:r>
                        <a:rPr lang="en-IN" dirty="0" smtClean="0"/>
                        <a:t>1,200+</a:t>
                      </a:r>
                      <a:endParaRPr lang="en-IN" dirty="0"/>
                    </a:p>
                  </a:txBody>
                  <a:tcPr/>
                </a:tc>
              </a:tr>
              <a:tr h="432544">
                <a:tc>
                  <a:txBody>
                    <a:bodyPr/>
                    <a:lstStyle/>
                    <a:p>
                      <a:r>
                        <a:rPr lang="en-IN" dirty="0" smtClean="0"/>
                        <a:t>Members</a:t>
                      </a:r>
                      <a:endParaRPr lang="en-IN" dirty="0"/>
                    </a:p>
                  </a:txBody>
                  <a:tcPr/>
                </a:tc>
                <a:tc>
                  <a:txBody>
                    <a:bodyPr/>
                    <a:lstStyle/>
                    <a:p>
                      <a:r>
                        <a:rPr lang="en-IN" dirty="0" smtClean="0"/>
                        <a:t>669</a:t>
                      </a:r>
                      <a:endParaRPr lang="en-IN" dirty="0"/>
                    </a:p>
                  </a:txBody>
                  <a:tcPr/>
                </a:tc>
              </a:tr>
              <a:tr h="432544">
                <a:tc>
                  <a:txBody>
                    <a:bodyPr/>
                    <a:lstStyle/>
                    <a:p>
                      <a:r>
                        <a:rPr lang="en-IN" dirty="0" smtClean="0"/>
                        <a:t>Authorised persons</a:t>
                      </a:r>
                      <a:endParaRPr lang="en-IN" dirty="0"/>
                    </a:p>
                  </a:txBody>
                  <a:tcPr/>
                </a:tc>
                <a:tc>
                  <a:txBody>
                    <a:bodyPr/>
                    <a:lstStyle/>
                    <a:p>
                      <a:r>
                        <a:rPr lang="en-IN" dirty="0" smtClean="0"/>
                        <a:t>51,575</a:t>
                      </a:r>
                      <a:endParaRPr lang="en-IN" dirty="0"/>
                    </a:p>
                  </a:txBody>
                  <a:tcPr/>
                </a:tc>
              </a:tr>
              <a:tr h="432544">
                <a:tc>
                  <a:txBody>
                    <a:bodyPr/>
                    <a:lstStyle/>
                    <a:p>
                      <a:r>
                        <a:rPr lang="en-IN" dirty="0" smtClean="0"/>
                        <a:t>Unique client</a:t>
                      </a:r>
                      <a:r>
                        <a:rPr lang="en-IN" baseline="0" dirty="0" smtClean="0"/>
                        <a:t> code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dirty="0" smtClean="0"/>
                        <a:t>29 lacs +</a:t>
                      </a:r>
                      <a:endParaRPr lang="en-IN" dirty="0"/>
                    </a:p>
                  </a:txBody>
                  <a:tcPr/>
                </a:tc>
              </a:tr>
              <a:tr h="756952">
                <a:tc>
                  <a:txBody>
                    <a:bodyPr/>
                    <a:lstStyle/>
                    <a:p>
                      <a:r>
                        <a:rPr lang="en-IN" dirty="0" smtClean="0"/>
                        <a:t>Trading terminals</a:t>
                      </a:r>
                    </a:p>
                    <a:p>
                      <a:r>
                        <a:rPr lang="en-IN" sz="1000" dirty="0" smtClean="0"/>
                        <a:t>(including CTCL)</a:t>
                      </a:r>
                      <a:endParaRPr lang="en-IN" sz="1000" dirty="0"/>
                    </a:p>
                  </a:txBody>
                  <a:tcPr/>
                </a:tc>
                <a:tc>
                  <a:txBody>
                    <a:bodyPr/>
                    <a:lstStyle/>
                    <a:p>
                      <a:pPr marL="0" algn="l" defTabSz="914400" rtl="0" eaLnBrk="1" latinLnBrk="0" hangingPunct="1"/>
                      <a:r>
                        <a:rPr lang="en-US" altLang="en-US" sz="1800" kern="1200" dirty="0" smtClean="0">
                          <a:solidFill>
                            <a:schemeClr val="tx1"/>
                          </a:solidFill>
                          <a:latin typeface="+mn-lt"/>
                          <a:ea typeface="+mn-ea"/>
                          <a:cs typeface="+mn-cs"/>
                        </a:rPr>
                        <a:t>11,06,743</a:t>
                      </a:r>
                      <a:endParaRPr lang="en-IN" sz="1800" kern="1200" dirty="0">
                        <a:solidFill>
                          <a:schemeClr val="tx1"/>
                        </a:solidFill>
                        <a:latin typeface="+mn-lt"/>
                        <a:ea typeface="+mn-ea"/>
                        <a:cs typeface="+mn-cs"/>
                      </a:endParaRPr>
                    </a:p>
                  </a:txBody>
                  <a:tcPr/>
                </a:tc>
              </a:tr>
            </a:tbl>
          </a:graphicData>
        </a:graphic>
      </p:graphicFrame>
      <p:sp>
        <p:nvSpPr>
          <p:cNvPr id="4" name="TextBox 3"/>
          <p:cNvSpPr txBox="1"/>
          <p:nvPr/>
        </p:nvSpPr>
        <p:spPr>
          <a:xfrm>
            <a:off x="418208" y="813306"/>
            <a:ext cx="7061228" cy="1631216"/>
          </a:xfrm>
          <a:prstGeom prst="rect">
            <a:avLst/>
          </a:prstGeom>
          <a:noFill/>
        </p:spPr>
        <p:txBody>
          <a:bodyPr wrap="none" rtlCol="0">
            <a:spAutoFit/>
          </a:bodyPr>
          <a:lstStyle/>
          <a:p>
            <a:r>
              <a:rPr lang="en-US" dirty="0" smtClean="0"/>
              <a:t>MCX may plan its vaulting facilities.</a:t>
            </a:r>
          </a:p>
          <a:p>
            <a:r>
              <a:rPr lang="en-US" dirty="0" smtClean="0"/>
              <a:t>Presence spread across locations in India which will </a:t>
            </a:r>
          </a:p>
          <a:p>
            <a:r>
              <a:rPr lang="en-US" dirty="0" smtClean="0"/>
              <a:t>enable participants to give and take delivery of the precious metal </a:t>
            </a:r>
          </a:p>
          <a:p>
            <a:r>
              <a:rPr lang="en-US" dirty="0" smtClean="0"/>
              <a:t>across the country</a:t>
            </a:r>
          </a:p>
          <a:p>
            <a:endParaRPr lang="en-US" dirty="0"/>
          </a:p>
        </p:txBody>
      </p:sp>
      <p:sp>
        <p:nvSpPr>
          <p:cNvPr id="6" name="TextBox 5"/>
          <p:cNvSpPr txBox="1"/>
          <p:nvPr/>
        </p:nvSpPr>
        <p:spPr>
          <a:xfrm>
            <a:off x="3505200" y="5415408"/>
            <a:ext cx="5338008" cy="553998"/>
          </a:xfrm>
          <a:prstGeom prst="rect">
            <a:avLst/>
          </a:prstGeom>
          <a:noFill/>
        </p:spPr>
        <p:txBody>
          <a:bodyPr wrap="square" rtlCol="0">
            <a:spAutoFit/>
          </a:bodyPr>
          <a:lstStyle/>
          <a:p>
            <a:r>
              <a:rPr lang="en-US" altLang="en-US" sz="1000" dirty="0">
                <a:solidFill>
                  <a:srgbClr val="000000"/>
                </a:solidFill>
              </a:rPr>
              <a:t>^  </a:t>
            </a:r>
            <a:r>
              <a:rPr lang="en-IN" altLang="en-US" sz="1000" dirty="0">
                <a:solidFill>
                  <a:srgbClr val="000000"/>
                </a:solidFill>
              </a:rPr>
              <a:t>Total Applications submitted to SEBI (</a:t>
            </a:r>
            <a:r>
              <a:rPr lang="en-US" altLang="en-US" sz="1000" dirty="0">
                <a:solidFill>
                  <a:srgbClr val="000000"/>
                </a:solidFill>
              </a:rPr>
              <a:t>Includes 33 Members who have applied for Surrender of Membership)</a:t>
            </a:r>
          </a:p>
          <a:p>
            <a:endParaRPr lang="en-IN" sz="1000" dirty="0"/>
          </a:p>
        </p:txBody>
      </p:sp>
      <p:pic>
        <p:nvPicPr>
          <p:cNvPr id="8" name="Picture 7"/>
          <p:cNvPicPr>
            <a:picLocks noChangeAspect="1"/>
          </p:cNvPicPr>
          <p:nvPr/>
        </p:nvPicPr>
        <p:blipFill>
          <a:blip r:embed="rId2"/>
          <a:stretch>
            <a:fillRect/>
          </a:stretch>
        </p:blipFill>
        <p:spPr>
          <a:xfrm>
            <a:off x="200241" y="2181705"/>
            <a:ext cx="3200847" cy="3797064"/>
          </a:xfrm>
          <a:prstGeom prst="rect">
            <a:avLst/>
          </a:prstGeom>
        </p:spPr>
      </p:pic>
    </p:spTree>
    <p:extLst>
      <p:ext uri="{BB962C8B-B14F-4D97-AF65-F5344CB8AC3E}">
        <p14:creationId xmlns:p14="http://schemas.microsoft.com/office/powerpoint/2010/main" val="3013799636"/>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p:nvPr/>
        </p:nvSpPr>
        <p:spPr>
          <a:xfrm>
            <a:off x="457200" y="1295400"/>
            <a:ext cx="7945755" cy="1815882"/>
          </a:xfrm>
          <a:prstGeom prst="rect">
            <a:avLst/>
          </a:prstGeom>
        </p:spPr>
        <p:txBody>
          <a:bodyPr vert="horz" wrap="square" lIns="0" tIns="0" rIns="0" bIns="0" rtlCol="0">
            <a:spAutoFit/>
          </a:bodyPr>
          <a:lstStyle/>
          <a:p>
            <a:pPr marL="12700" marR="71120">
              <a:lnSpc>
                <a:spcPct val="90000"/>
              </a:lnSpc>
              <a:spcBef>
                <a:spcPts val="645"/>
              </a:spcBef>
              <a:tabLst>
                <a:tab pos="354965" algn="l"/>
                <a:tab pos="355600" algn="l"/>
              </a:tabLst>
            </a:pPr>
            <a:r>
              <a:rPr dirty="0"/>
              <a:t>An option contract offers the best of both worlds. It  will offer the buyer of the contract protection if the  price of the underlying moves against him but allows  him </a:t>
            </a:r>
            <a:r>
              <a:rPr dirty="0" smtClean="0"/>
              <a:t>to </a:t>
            </a:r>
            <a:r>
              <a:rPr dirty="0"/>
              <a:t>walk away from the deal if the underlying </a:t>
            </a:r>
            <a:r>
              <a:rPr dirty="0" smtClean="0"/>
              <a:t>price</a:t>
            </a:r>
            <a:r>
              <a:rPr lang="en-IN" dirty="0" smtClean="0"/>
              <a:t> </a:t>
            </a:r>
            <a:r>
              <a:rPr dirty="0" smtClean="0"/>
              <a:t>moves </a:t>
            </a:r>
            <a:r>
              <a:rPr dirty="0"/>
              <a:t>in his favour</a:t>
            </a:r>
            <a:r>
              <a:rPr spc="-60" dirty="0" smtClean="0">
                <a:cs typeface="Calibri"/>
              </a:rPr>
              <a:t>.</a:t>
            </a:r>
            <a:endParaRPr lang="en-US" spc="-60" dirty="0" smtClean="0">
              <a:cs typeface="Calibri"/>
            </a:endParaRPr>
          </a:p>
          <a:p>
            <a:pPr marL="12700" marR="71120">
              <a:lnSpc>
                <a:spcPct val="90000"/>
              </a:lnSpc>
              <a:spcBef>
                <a:spcPts val="645"/>
              </a:spcBef>
              <a:tabLst>
                <a:tab pos="354965" algn="l"/>
                <a:tab pos="355600" algn="l"/>
              </a:tabLst>
            </a:pPr>
            <a:endParaRPr lang="en-US" spc="-60" dirty="0">
              <a:cs typeface="Calibri"/>
            </a:endParaRPr>
          </a:p>
          <a:p>
            <a:pPr marL="12700" marR="71120">
              <a:lnSpc>
                <a:spcPct val="90000"/>
              </a:lnSpc>
              <a:spcBef>
                <a:spcPts val="645"/>
              </a:spcBef>
              <a:tabLst>
                <a:tab pos="354965" algn="l"/>
                <a:tab pos="355600" algn="l"/>
              </a:tabLst>
            </a:pPr>
            <a:endParaRPr dirty="0">
              <a:cs typeface="Calibri"/>
            </a:endParaRPr>
          </a:p>
        </p:txBody>
      </p:sp>
      <p:sp>
        <p:nvSpPr>
          <p:cNvPr id="7" name="object 3"/>
          <p:cNvSpPr txBox="1"/>
          <p:nvPr/>
        </p:nvSpPr>
        <p:spPr>
          <a:xfrm>
            <a:off x="457199" y="2438400"/>
            <a:ext cx="8402955" cy="3180358"/>
          </a:xfrm>
          <a:prstGeom prst="rect">
            <a:avLst/>
          </a:prstGeom>
        </p:spPr>
        <p:txBody>
          <a:bodyPr vert="horz" wrap="square" lIns="0" tIns="0" rIns="0" bIns="0" rtlCol="0">
            <a:spAutoFit/>
          </a:bodyPr>
          <a:lstStyle/>
          <a:p>
            <a:pPr marL="12700">
              <a:lnSpc>
                <a:spcPct val="100000"/>
              </a:lnSpc>
              <a:tabLst>
                <a:tab pos="354965" algn="l"/>
                <a:tab pos="355600" algn="l"/>
              </a:tabLst>
            </a:pPr>
            <a:endParaRPr lang="en-IN" b="1" u="sng" dirty="0" smtClean="0">
              <a:solidFill>
                <a:srgbClr val="152D65"/>
              </a:solidFill>
              <a:latin typeface="Calibri" pitchFamily="34" charset="0"/>
              <a:cs typeface="Arial" charset="0"/>
            </a:endParaRPr>
          </a:p>
          <a:p>
            <a:pPr marL="12700">
              <a:lnSpc>
                <a:spcPct val="100000"/>
              </a:lnSpc>
              <a:tabLst>
                <a:tab pos="354965" algn="l"/>
                <a:tab pos="355600" algn="l"/>
              </a:tabLst>
            </a:pPr>
            <a:r>
              <a:rPr lang="en-IN" b="1" u="sng" dirty="0" smtClean="0">
                <a:solidFill>
                  <a:srgbClr val="152D65"/>
                </a:solidFill>
                <a:latin typeface="Calibri" pitchFamily="34" charset="0"/>
                <a:cs typeface="Arial" charset="0"/>
              </a:rPr>
              <a:t>Options</a:t>
            </a:r>
            <a:r>
              <a:rPr lang="en-IN" b="1" u="sng" dirty="0" smtClean="0"/>
              <a:t>:</a:t>
            </a:r>
          </a:p>
          <a:p>
            <a:pPr marL="355600" indent="-342900">
              <a:lnSpc>
                <a:spcPct val="100000"/>
              </a:lnSpc>
              <a:buFont typeface="Arial"/>
              <a:buChar char="•"/>
              <a:tabLst>
                <a:tab pos="354965" algn="l"/>
                <a:tab pos="355600" algn="l"/>
              </a:tabLst>
            </a:pPr>
            <a:endParaRPr lang="en-IN" dirty="0"/>
          </a:p>
          <a:p>
            <a:pPr marL="355600" indent="-342900">
              <a:lnSpc>
                <a:spcPct val="100000"/>
              </a:lnSpc>
              <a:buFont typeface="Arial"/>
              <a:buChar char="•"/>
              <a:tabLst>
                <a:tab pos="354965" algn="l"/>
                <a:tab pos="355600" algn="l"/>
              </a:tabLst>
            </a:pPr>
            <a:r>
              <a:rPr dirty="0" smtClean="0"/>
              <a:t>Give buyer </a:t>
            </a:r>
            <a:r>
              <a:rPr dirty="0"/>
              <a:t>the “right”, but not </a:t>
            </a:r>
            <a:r>
              <a:rPr dirty="0" smtClean="0"/>
              <a:t>the</a:t>
            </a:r>
            <a:r>
              <a:rPr lang="en-IN" dirty="0" smtClean="0"/>
              <a:t> </a:t>
            </a:r>
            <a:r>
              <a:rPr dirty="0" smtClean="0"/>
              <a:t>“</a:t>
            </a:r>
            <a:r>
              <a:rPr dirty="0"/>
              <a:t>obligation”</a:t>
            </a:r>
          </a:p>
          <a:p>
            <a:pPr marL="355600" marR="979169" indent="-342900">
              <a:lnSpc>
                <a:spcPct val="100000"/>
              </a:lnSpc>
              <a:spcBef>
                <a:spcPts val="775"/>
              </a:spcBef>
              <a:buFont typeface="Arial"/>
              <a:buChar char="•"/>
              <a:tabLst>
                <a:tab pos="354965" algn="l"/>
                <a:tab pos="355600" algn="l"/>
              </a:tabLst>
            </a:pPr>
            <a:r>
              <a:rPr dirty="0"/>
              <a:t>To buy or to sell an agreed </a:t>
            </a:r>
            <a:r>
              <a:rPr dirty="0" smtClean="0"/>
              <a:t>amount</a:t>
            </a:r>
            <a:r>
              <a:rPr lang="en-IN" dirty="0" smtClean="0"/>
              <a:t> </a:t>
            </a:r>
            <a:r>
              <a:rPr dirty="0" smtClean="0"/>
              <a:t>of underlying asset </a:t>
            </a:r>
            <a:r>
              <a:rPr dirty="0"/>
              <a:t>(</a:t>
            </a:r>
            <a:r>
              <a:rPr dirty="0" smtClean="0"/>
              <a:t>Notional</a:t>
            </a:r>
            <a:r>
              <a:rPr lang="en-IN" dirty="0" smtClean="0"/>
              <a:t> V</a:t>
            </a:r>
            <a:r>
              <a:rPr dirty="0" smtClean="0"/>
              <a:t>alue</a:t>
            </a:r>
            <a:r>
              <a:rPr dirty="0"/>
              <a:t>)</a:t>
            </a:r>
          </a:p>
          <a:p>
            <a:pPr marL="355600" marR="5080" indent="-342900">
              <a:lnSpc>
                <a:spcPct val="100000"/>
              </a:lnSpc>
              <a:spcBef>
                <a:spcPts val="790"/>
              </a:spcBef>
              <a:buFont typeface="Arial"/>
              <a:buChar char="•"/>
              <a:tabLst>
                <a:tab pos="354965" algn="l"/>
                <a:tab pos="355600" algn="l"/>
                <a:tab pos="6508115" algn="l"/>
              </a:tabLst>
            </a:pPr>
            <a:r>
              <a:rPr dirty="0"/>
              <a:t>On or before an agreed future </a:t>
            </a:r>
            <a:r>
              <a:rPr dirty="0" smtClean="0"/>
              <a:t>date</a:t>
            </a:r>
            <a:r>
              <a:rPr lang="en-IN" dirty="0" smtClean="0"/>
              <a:t> </a:t>
            </a:r>
            <a:r>
              <a:rPr dirty="0" smtClean="0"/>
              <a:t>(expiry  </a:t>
            </a:r>
            <a:r>
              <a:rPr dirty="0"/>
              <a:t>date)</a:t>
            </a:r>
          </a:p>
          <a:p>
            <a:pPr marL="355600" indent="-342900">
              <a:lnSpc>
                <a:spcPct val="100000"/>
              </a:lnSpc>
              <a:spcBef>
                <a:spcPts val="790"/>
              </a:spcBef>
              <a:buFont typeface="Arial"/>
              <a:buChar char="•"/>
              <a:tabLst>
                <a:tab pos="354965" algn="l"/>
                <a:tab pos="355600" algn="l"/>
                <a:tab pos="5164455" algn="l"/>
              </a:tabLst>
            </a:pPr>
            <a:r>
              <a:rPr dirty="0"/>
              <a:t>At an agreed exchange </a:t>
            </a:r>
            <a:r>
              <a:rPr dirty="0" smtClean="0"/>
              <a:t>rate</a:t>
            </a:r>
            <a:r>
              <a:rPr lang="en-IN" dirty="0" smtClean="0"/>
              <a:t> </a:t>
            </a:r>
            <a:r>
              <a:rPr dirty="0" smtClean="0"/>
              <a:t>(</a:t>
            </a:r>
            <a:r>
              <a:rPr dirty="0"/>
              <a:t>Strike Price)</a:t>
            </a:r>
          </a:p>
          <a:p>
            <a:pPr marL="355600" indent="-342900">
              <a:lnSpc>
                <a:spcPct val="100000"/>
              </a:lnSpc>
              <a:spcBef>
                <a:spcPts val="795"/>
              </a:spcBef>
              <a:buFont typeface="Arial"/>
              <a:buChar char="•"/>
              <a:tabLst>
                <a:tab pos="354965" algn="l"/>
                <a:tab pos="355600" algn="l"/>
              </a:tabLst>
            </a:pPr>
            <a:r>
              <a:rPr dirty="0"/>
              <a:t>In exchange for fee (Option Premium)</a:t>
            </a:r>
          </a:p>
        </p:txBody>
      </p:sp>
      <p:sp>
        <p:nvSpPr>
          <p:cNvPr id="8" name="object 2"/>
          <p:cNvSpPr txBox="1">
            <a:spLocks noGrp="1"/>
          </p:cNvSpPr>
          <p:nvPr>
            <p:ph type="title"/>
          </p:nvPr>
        </p:nvSpPr>
        <p:spPr>
          <a:prstGeom prst="rect">
            <a:avLst/>
          </a:prstGeom>
        </p:spPr>
        <p:txBody>
          <a:bodyPr vert="horz" wrap="square" lIns="0" tIns="0" rIns="0" bIns="0" rtlCol="0" anchor="t">
            <a:spAutoFit/>
          </a:bodyPr>
          <a:lstStyle/>
          <a:p>
            <a:pPr marL="3175">
              <a:lnSpc>
                <a:spcPct val="100000"/>
              </a:lnSpc>
            </a:pPr>
            <a:r>
              <a:rPr lang="en-IN" sz="2200" b="1" cap="all" dirty="0">
                <a:solidFill>
                  <a:srgbClr val="152D65"/>
                </a:solidFill>
                <a:latin typeface="Myriad Pro"/>
                <a:cs typeface="Arial" charset="0"/>
              </a:rPr>
              <a:t>Why </a:t>
            </a:r>
            <a:r>
              <a:rPr lang="en-IN" sz="2200" b="1" cap="all" dirty="0" smtClean="0">
                <a:solidFill>
                  <a:srgbClr val="152D65"/>
                </a:solidFill>
                <a:latin typeface="Myriad Pro"/>
                <a:cs typeface="Arial" charset="0"/>
              </a:rPr>
              <a:t>Options?</a:t>
            </a:r>
            <a:endParaRPr sz="2200" b="1" cap="all" dirty="0">
              <a:solidFill>
                <a:srgbClr val="152D65"/>
              </a:solidFill>
              <a:latin typeface="Myriad Pro"/>
              <a:cs typeface="Arial" charset="0"/>
            </a:endParaRPr>
          </a:p>
        </p:txBody>
      </p:sp>
    </p:spTree>
    <p:extLst>
      <p:ext uri="{BB962C8B-B14F-4D97-AF65-F5344CB8AC3E}">
        <p14:creationId xmlns:p14="http://schemas.microsoft.com/office/powerpoint/2010/main" val="1862992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p:cNvSpPr txBox="1"/>
          <p:nvPr/>
        </p:nvSpPr>
        <p:spPr>
          <a:xfrm>
            <a:off x="228600" y="990600"/>
            <a:ext cx="7940675" cy="2091342"/>
          </a:xfrm>
          <a:prstGeom prst="rect">
            <a:avLst/>
          </a:prstGeom>
        </p:spPr>
        <p:txBody>
          <a:bodyPr vert="horz" wrap="square" lIns="0" tIns="0" rIns="0" bIns="0" rtlCol="0">
            <a:spAutoFit/>
          </a:bodyPr>
          <a:lstStyle/>
          <a:p>
            <a:pPr marL="285750" indent="-285750">
              <a:spcBef>
                <a:spcPct val="20000"/>
              </a:spcBef>
              <a:buFont typeface="Arial" panose="020B0604020202020204" pitchFamily="34" charset="0"/>
              <a:buChar char="•"/>
              <a:tabLst>
                <a:tab pos="354965" algn="l"/>
                <a:tab pos="355600" algn="l"/>
              </a:tabLst>
            </a:pPr>
            <a:r>
              <a:rPr lang="en-IN" sz="1600" dirty="0"/>
              <a:t>An option is the right, but not the obligation, to  buy or sell a futures </a:t>
            </a:r>
            <a:r>
              <a:rPr lang="en-IN" sz="1600" dirty="0" smtClean="0"/>
              <a:t>contract </a:t>
            </a:r>
            <a:r>
              <a:rPr lang="en-IN" sz="1600" dirty="0"/>
              <a:t>&amp; buyer of </a:t>
            </a:r>
            <a:r>
              <a:rPr lang="en-IN" sz="1600" dirty="0" smtClean="0"/>
              <a:t>an option </a:t>
            </a:r>
            <a:r>
              <a:rPr lang="en-IN" sz="1600" dirty="0"/>
              <a:t>acquires this </a:t>
            </a:r>
            <a:r>
              <a:rPr lang="en-IN" sz="1600" dirty="0" smtClean="0"/>
              <a:t>right.</a:t>
            </a:r>
          </a:p>
          <a:p>
            <a:pPr marL="285750" indent="-285750">
              <a:spcBef>
                <a:spcPct val="20000"/>
              </a:spcBef>
              <a:buFont typeface="Arial" panose="020B0604020202020204" pitchFamily="34" charset="0"/>
              <a:buChar char="•"/>
              <a:tabLst>
                <a:tab pos="354965" algn="l"/>
                <a:tab pos="355600" algn="l"/>
              </a:tabLst>
            </a:pPr>
            <a:r>
              <a:rPr sz="1600" dirty="0"/>
              <a:t>Commodity </a:t>
            </a:r>
            <a:r>
              <a:rPr sz="1600" b="1" dirty="0"/>
              <a:t>Call</a:t>
            </a:r>
            <a:r>
              <a:rPr sz="1600" dirty="0"/>
              <a:t> Option</a:t>
            </a:r>
            <a:r>
              <a:rPr lang="en-IN" sz="1600" dirty="0"/>
              <a:t> : B</a:t>
            </a:r>
            <a:r>
              <a:rPr sz="1600" dirty="0" err="1"/>
              <a:t>uy</a:t>
            </a:r>
            <a:r>
              <a:rPr sz="1600" dirty="0"/>
              <a:t> asset (futures contract) in  the future at a pre-determined</a:t>
            </a:r>
            <a:r>
              <a:rPr lang="en-IN" sz="1600" dirty="0"/>
              <a:t> decided r</a:t>
            </a:r>
            <a:r>
              <a:rPr sz="1600" dirty="0"/>
              <a:t>ate</a:t>
            </a:r>
            <a:r>
              <a:rPr lang="en-IN" sz="1600" dirty="0"/>
              <a:t> </a:t>
            </a:r>
            <a:r>
              <a:rPr sz="1600" dirty="0"/>
              <a:t>today</a:t>
            </a:r>
            <a:r>
              <a:rPr lang="en-IN" sz="1600" dirty="0"/>
              <a:t>.</a:t>
            </a:r>
          </a:p>
          <a:p>
            <a:pPr marL="285750" indent="-285750">
              <a:spcBef>
                <a:spcPct val="20000"/>
              </a:spcBef>
              <a:buFont typeface="Arial" panose="020B0604020202020204" pitchFamily="34" charset="0"/>
              <a:buChar char="•"/>
              <a:tabLst>
                <a:tab pos="354965" algn="l"/>
                <a:tab pos="355600" algn="l"/>
              </a:tabLst>
            </a:pPr>
            <a:r>
              <a:rPr sz="1600" dirty="0"/>
              <a:t>Commodity </a:t>
            </a:r>
            <a:r>
              <a:rPr sz="1600" b="1" dirty="0"/>
              <a:t>Put</a:t>
            </a:r>
            <a:r>
              <a:rPr sz="1600" dirty="0"/>
              <a:t> Option</a:t>
            </a:r>
            <a:r>
              <a:rPr lang="en-IN" sz="1600" dirty="0"/>
              <a:t> : S</a:t>
            </a:r>
            <a:r>
              <a:rPr sz="1600" dirty="0"/>
              <a:t>ell asset (futures contract) in</a:t>
            </a:r>
            <a:r>
              <a:rPr lang="en-IN" sz="1600" dirty="0"/>
              <a:t> </a:t>
            </a:r>
            <a:r>
              <a:rPr sz="1600" dirty="0"/>
              <a:t>the future at a</a:t>
            </a:r>
            <a:r>
              <a:rPr lang="en-IN" sz="1600" dirty="0"/>
              <a:t> pre-</a:t>
            </a:r>
            <a:r>
              <a:rPr sz="1600" dirty="0"/>
              <a:t>determined</a:t>
            </a:r>
            <a:r>
              <a:rPr lang="en-IN" sz="1600" dirty="0"/>
              <a:t> decided</a:t>
            </a:r>
            <a:r>
              <a:rPr sz="1600" dirty="0"/>
              <a:t> rate</a:t>
            </a:r>
            <a:r>
              <a:rPr lang="en-IN" sz="1600" dirty="0"/>
              <a:t> </a:t>
            </a:r>
            <a:r>
              <a:rPr sz="1600" dirty="0"/>
              <a:t>today</a:t>
            </a:r>
            <a:r>
              <a:rPr lang="en-IN" sz="1600" dirty="0"/>
              <a:t>.</a:t>
            </a:r>
            <a:endParaRPr sz="1600" dirty="0"/>
          </a:p>
          <a:p>
            <a:pPr>
              <a:lnSpc>
                <a:spcPct val="100000"/>
              </a:lnSpc>
              <a:spcBef>
                <a:spcPts val="35"/>
              </a:spcBef>
            </a:pPr>
            <a:endParaRPr sz="3350" dirty="0">
              <a:latin typeface="Times New Roman"/>
              <a:cs typeface="Times New Roman"/>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 y="2683022"/>
            <a:ext cx="8269191" cy="228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bject 2"/>
          <p:cNvSpPr txBox="1">
            <a:spLocks noGrp="1"/>
          </p:cNvSpPr>
          <p:nvPr>
            <p:ph type="title"/>
          </p:nvPr>
        </p:nvSpPr>
        <p:spPr>
          <a:prstGeom prst="rect">
            <a:avLst/>
          </a:prstGeom>
        </p:spPr>
        <p:txBody>
          <a:bodyPr vert="horz" wrap="square" lIns="0" tIns="0" rIns="0" bIns="0" rtlCol="0">
            <a:spAutoFit/>
          </a:bodyPr>
          <a:lstStyle/>
          <a:p>
            <a:pPr marL="50165" algn="l" rtl="0" fontAlgn="base">
              <a:lnSpc>
                <a:spcPct val="80000"/>
              </a:lnSpc>
              <a:spcBef>
                <a:spcPct val="0"/>
              </a:spcBef>
              <a:spcAft>
                <a:spcPct val="0"/>
              </a:spcAft>
              <a:defRPr/>
            </a:pPr>
            <a:r>
              <a:rPr lang="en-IN" b="1" kern="1200" dirty="0" smtClean="0">
                <a:solidFill>
                  <a:srgbClr val="152D65"/>
                </a:solidFill>
                <a:latin typeface="Myriad Pro"/>
                <a:ea typeface="+mn-ea"/>
                <a:cs typeface="Arial" charset="0"/>
              </a:rPr>
              <a:t>What are OPTIONs?</a:t>
            </a:r>
            <a:endParaRPr b="1" kern="1200" dirty="0">
              <a:solidFill>
                <a:srgbClr val="152D65"/>
              </a:solidFill>
              <a:latin typeface="Myriad Pro"/>
              <a:ea typeface="+mn-ea"/>
              <a:cs typeface="Arial" charset="0"/>
            </a:endParaRPr>
          </a:p>
        </p:txBody>
      </p:sp>
    </p:spTree>
    <p:extLst>
      <p:ext uri="{BB962C8B-B14F-4D97-AF65-F5344CB8AC3E}">
        <p14:creationId xmlns:p14="http://schemas.microsoft.com/office/powerpoint/2010/main" val="664374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13" y="246034"/>
            <a:ext cx="6055169" cy="499722"/>
          </a:xfrm>
        </p:spPr>
        <p:txBody>
          <a:bodyPr>
            <a:normAutofit fontScale="90000"/>
          </a:bodyPr>
          <a:lstStyle/>
          <a:p>
            <a:pPr marL="342900" indent="-342900" eaLnBrk="0" fontAlgn="base" hangingPunct="0">
              <a:lnSpc>
                <a:spcPct val="80000"/>
              </a:lnSpc>
              <a:spcAft>
                <a:spcPct val="0"/>
              </a:spcAft>
              <a:defRPr/>
            </a:pPr>
            <a:r>
              <a:rPr lang="en-IN" sz="2800" dirty="0" smtClean="0">
                <a:solidFill>
                  <a:srgbClr val="152D65"/>
                </a:solidFill>
                <a:latin typeface="Calibri" pitchFamily="34" charset="0"/>
                <a:ea typeface="+mn-ea"/>
                <a:cs typeface="Arial" charset="0"/>
              </a:rPr>
              <a:t>Options-Usage by </a:t>
            </a:r>
            <a:r>
              <a:rPr lang="en-IN" sz="2800" dirty="0" err="1" smtClean="0">
                <a:solidFill>
                  <a:srgbClr val="152D65"/>
                </a:solidFill>
                <a:latin typeface="Calibri" pitchFamily="34" charset="0"/>
                <a:ea typeface="+mn-ea"/>
                <a:cs typeface="Arial" charset="0"/>
              </a:rPr>
              <a:t>PHYSICAl</a:t>
            </a:r>
            <a:r>
              <a:rPr lang="en-IN" sz="2800" dirty="0" smtClean="0">
                <a:solidFill>
                  <a:srgbClr val="152D65"/>
                </a:solidFill>
                <a:latin typeface="Calibri" pitchFamily="34" charset="0"/>
                <a:ea typeface="+mn-ea"/>
                <a:cs typeface="Arial" charset="0"/>
              </a:rPr>
              <a:t> </a:t>
            </a:r>
            <a:r>
              <a:rPr lang="en-IN" sz="2800" dirty="0" err="1" smtClean="0">
                <a:solidFill>
                  <a:srgbClr val="152D65"/>
                </a:solidFill>
                <a:latin typeface="Calibri" pitchFamily="34" charset="0"/>
                <a:ea typeface="+mn-ea"/>
                <a:cs typeface="Arial" charset="0"/>
              </a:rPr>
              <a:t>INdustry</a:t>
            </a:r>
            <a:endParaRPr lang="en-IN" sz="2800" dirty="0">
              <a:solidFill>
                <a:srgbClr val="152D65"/>
              </a:solidFill>
              <a:latin typeface="Calibri" pitchFamily="34" charset="0"/>
              <a:ea typeface="+mn-ea"/>
              <a:cs typeface="Arial" charset="0"/>
            </a:endParaRPr>
          </a:p>
        </p:txBody>
      </p:sp>
      <p:sp>
        <p:nvSpPr>
          <p:cNvPr id="3" name="TextBox 2"/>
          <p:cNvSpPr txBox="1"/>
          <p:nvPr/>
        </p:nvSpPr>
        <p:spPr>
          <a:xfrm>
            <a:off x="178904" y="856465"/>
            <a:ext cx="8368748" cy="6437147"/>
          </a:xfrm>
          <a:prstGeom prst="rect">
            <a:avLst/>
          </a:prstGeom>
          <a:noFill/>
        </p:spPr>
        <p:txBody>
          <a:bodyPr wrap="square" rtlCol="0">
            <a:spAutoFit/>
          </a:bodyPr>
          <a:lstStyle/>
          <a:p>
            <a:pPr marL="342900" indent="-342900">
              <a:buFont typeface="Wingdings" panose="05000000000000000000" pitchFamily="2" charset="2"/>
              <a:buChar char="Ø"/>
            </a:pPr>
            <a:r>
              <a:rPr lang="en-IN" sz="1400" b="1" dirty="0" smtClean="0"/>
              <a:t>Producer</a:t>
            </a:r>
            <a:r>
              <a:rPr lang="en-IN" sz="1400" dirty="0" smtClean="0"/>
              <a:t>/Bullion Dealer </a:t>
            </a:r>
            <a:r>
              <a:rPr lang="en-IN" sz="1400" b="1" dirty="0" smtClean="0"/>
              <a:t>Hedging</a:t>
            </a:r>
            <a:r>
              <a:rPr lang="en-IN" sz="1400" dirty="0" smtClean="0"/>
              <a:t>:</a:t>
            </a:r>
          </a:p>
          <a:p>
            <a:pPr lvl="0">
              <a:lnSpc>
                <a:spcPct val="115000"/>
              </a:lnSpc>
              <a:spcAft>
                <a:spcPts val="0"/>
              </a:spcAft>
            </a:pPr>
            <a:r>
              <a:rPr lang="en-IN" sz="1400" dirty="0" smtClean="0">
                <a:latin typeface="Calibri"/>
                <a:ea typeface="Calibri"/>
                <a:cs typeface="Times New Roman"/>
              </a:rPr>
              <a:t>Gold </a:t>
            </a:r>
            <a:r>
              <a:rPr lang="en-IN" sz="1400" dirty="0">
                <a:latin typeface="Calibri"/>
                <a:ea typeface="Calibri"/>
                <a:cs typeface="Times New Roman"/>
              </a:rPr>
              <a:t>Producers </a:t>
            </a:r>
            <a:r>
              <a:rPr lang="en-IN" sz="1400" dirty="0" smtClean="0">
                <a:latin typeface="Calibri"/>
                <a:ea typeface="Calibri"/>
                <a:cs typeface="Times New Roman"/>
              </a:rPr>
              <a:t>sell </a:t>
            </a:r>
            <a:r>
              <a:rPr lang="en-IN" sz="1400" dirty="0">
                <a:latin typeface="Calibri"/>
                <a:ea typeface="Calibri"/>
                <a:cs typeface="Times New Roman"/>
              </a:rPr>
              <a:t>above the money Calls </a:t>
            </a:r>
            <a:r>
              <a:rPr lang="en-IN" sz="1400" dirty="0" smtClean="0">
                <a:latin typeface="Calibri"/>
                <a:ea typeface="Calibri"/>
                <a:cs typeface="Times New Roman"/>
              </a:rPr>
              <a:t>at Premiums </a:t>
            </a:r>
            <a:r>
              <a:rPr lang="en-IN" sz="1400" dirty="0">
                <a:latin typeface="Calibri"/>
                <a:ea typeface="Calibri"/>
                <a:cs typeface="Times New Roman"/>
              </a:rPr>
              <a:t>(Ceiling) &amp; buy protective Puts below the money; (to create </a:t>
            </a:r>
            <a:r>
              <a:rPr lang="en-IN" sz="1400" i="1" dirty="0" smtClean="0">
                <a:latin typeface="Calibri"/>
                <a:ea typeface="Calibri"/>
                <a:cs typeface="Times New Roman"/>
              </a:rPr>
              <a:t>Floor </a:t>
            </a:r>
            <a:r>
              <a:rPr lang="en-IN" sz="1400" i="1" dirty="0">
                <a:latin typeface="Calibri"/>
                <a:ea typeface="Calibri"/>
                <a:cs typeface="Times New Roman"/>
              </a:rPr>
              <a:t>price</a:t>
            </a:r>
            <a:r>
              <a:rPr lang="en-IN" sz="1400" dirty="0">
                <a:latin typeface="Calibri"/>
                <a:ea typeface="Calibri"/>
                <a:cs typeface="Times New Roman"/>
              </a:rPr>
              <a:t>): achieving  low/zero cost Collar </a:t>
            </a:r>
            <a:r>
              <a:rPr lang="en-IN" sz="1400" dirty="0" smtClean="0">
                <a:latin typeface="Calibri"/>
                <a:ea typeface="Calibri"/>
                <a:cs typeface="Times New Roman"/>
              </a:rPr>
              <a:t>- hedge </a:t>
            </a:r>
            <a:r>
              <a:rPr lang="en-IN" sz="1400" dirty="0">
                <a:latin typeface="Calibri"/>
                <a:ea typeface="Calibri"/>
                <a:cs typeface="Times New Roman"/>
              </a:rPr>
              <a:t>against </a:t>
            </a:r>
            <a:r>
              <a:rPr lang="en-IN" sz="1400" dirty="0" smtClean="0">
                <a:latin typeface="Calibri"/>
                <a:ea typeface="Calibri"/>
                <a:cs typeface="Times New Roman"/>
              </a:rPr>
              <a:t>fall </a:t>
            </a:r>
            <a:r>
              <a:rPr lang="en-IN" sz="1400" dirty="0">
                <a:latin typeface="Calibri"/>
                <a:ea typeface="Calibri"/>
                <a:cs typeface="Times New Roman"/>
              </a:rPr>
              <a:t>in expected price of future production/inventory. </a:t>
            </a:r>
            <a:r>
              <a:rPr lang="en-IN" sz="1400" dirty="0" smtClean="0">
                <a:latin typeface="Calibri"/>
                <a:ea typeface="Calibri"/>
                <a:cs typeface="Times New Roman"/>
              </a:rPr>
              <a:t> This </a:t>
            </a:r>
            <a:r>
              <a:rPr lang="en-IN" sz="1400" dirty="0">
                <a:latin typeface="Calibri"/>
                <a:ea typeface="Calibri"/>
                <a:cs typeface="Times New Roman"/>
              </a:rPr>
              <a:t>is a Costless Collar Strategy.</a:t>
            </a:r>
          </a:p>
          <a:p>
            <a:endParaRPr lang="en-IN" sz="1400" dirty="0"/>
          </a:p>
          <a:p>
            <a:endParaRPr lang="en-IN" sz="1400" dirty="0" smtClean="0"/>
          </a:p>
          <a:p>
            <a:pPr marL="342900" indent="-342900">
              <a:buFont typeface="Wingdings" panose="05000000000000000000" pitchFamily="2" charset="2"/>
              <a:buChar char="Ø"/>
            </a:pPr>
            <a:endParaRPr lang="en-IN" sz="1400" dirty="0"/>
          </a:p>
          <a:p>
            <a:pPr marL="342900" indent="-342900">
              <a:buFont typeface="Wingdings" panose="05000000000000000000" pitchFamily="2" charset="2"/>
              <a:buChar char="Ø"/>
            </a:pPr>
            <a:endParaRPr lang="en-IN" sz="1400" dirty="0" smtClean="0"/>
          </a:p>
          <a:p>
            <a:pPr marL="342900" indent="-342900">
              <a:buFont typeface="Wingdings" panose="05000000000000000000" pitchFamily="2" charset="2"/>
              <a:buChar char="Ø"/>
            </a:pPr>
            <a:endParaRPr lang="en-US" sz="1400" dirty="0" smtClean="0"/>
          </a:p>
          <a:p>
            <a:pPr marL="342900" indent="-342900">
              <a:buFont typeface="Wingdings" panose="05000000000000000000" pitchFamily="2" charset="2"/>
              <a:buChar char="Ø"/>
            </a:pPr>
            <a:endParaRPr lang="en-US" sz="1400" dirty="0"/>
          </a:p>
          <a:p>
            <a:pPr marL="342900" indent="-342900">
              <a:buFont typeface="Wingdings" panose="05000000000000000000" pitchFamily="2" charset="2"/>
              <a:buChar char="Ø"/>
            </a:pPr>
            <a:endParaRPr lang="en-US" sz="1400" dirty="0" smtClean="0"/>
          </a:p>
          <a:p>
            <a:pPr marL="342900" indent="-342900">
              <a:buFont typeface="Wingdings" panose="05000000000000000000" pitchFamily="2" charset="2"/>
              <a:buChar char="Ø"/>
            </a:pPr>
            <a:endParaRPr lang="en-US" sz="1400" dirty="0"/>
          </a:p>
          <a:p>
            <a:pPr marL="342900" indent="-342900">
              <a:buFont typeface="Wingdings" panose="05000000000000000000" pitchFamily="2" charset="2"/>
              <a:buChar char="Ø"/>
            </a:pPr>
            <a:endParaRPr lang="en-US" sz="1400" dirty="0" smtClean="0"/>
          </a:p>
          <a:p>
            <a:pPr marL="342900" indent="-342900">
              <a:buFont typeface="Wingdings" panose="05000000000000000000" pitchFamily="2" charset="2"/>
              <a:buChar char="Ø"/>
            </a:pPr>
            <a:r>
              <a:rPr lang="en-IN" sz="1400" b="1" dirty="0" smtClean="0"/>
              <a:t>Flexible </a:t>
            </a:r>
            <a:r>
              <a:rPr lang="en-IN" sz="1400" b="1" dirty="0"/>
              <a:t>Pricing Schemes </a:t>
            </a:r>
            <a:r>
              <a:rPr lang="en-IN" sz="1400" dirty="0"/>
              <a:t>by </a:t>
            </a:r>
            <a:r>
              <a:rPr lang="en-IN" sz="1400" dirty="0" smtClean="0"/>
              <a:t>Jewellers:</a:t>
            </a:r>
          </a:p>
          <a:p>
            <a:r>
              <a:rPr lang="en-US" sz="1400" dirty="0"/>
              <a:t>Offer L</a:t>
            </a:r>
            <a:r>
              <a:rPr lang="en-US" sz="1400" dirty="0" smtClean="0"/>
              <a:t>ower </a:t>
            </a:r>
            <a:r>
              <a:rPr lang="en-US" sz="1400" dirty="0"/>
              <a:t>of current price </a:t>
            </a:r>
            <a:r>
              <a:rPr lang="en-US" sz="1400" dirty="0" smtClean="0"/>
              <a:t>/</a:t>
            </a:r>
            <a:r>
              <a:rPr lang="en-US" sz="1400" dirty="0" err="1" smtClean="0"/>
              <a:t>Akshaya</a:t>
            </a:r>
            <a:r>
              <a:rPr lang="en-US" sz="1400" dirty="0" smtClean="0"/>
              <a:t> Tritiya price:</a:t>
            </a:r>
            <a:endParaRPr lang="en-US" sz="1400" dirty="0"/>
          </a:p>
          <a:p>
            <a:pPr marL="285750" indent="-285750">
              <a:buFont typeface="Arial" panose="020B0604020202020204" pitchFamily="34" charset="0"/>
              <a:buChar char="•"/>
            </a:pPr>
            <a:r>
              <a:rPr lang="en-US" sz="1400" dirty="0"/>
              <a:t>Buy </a:t>
            </a:r>
            <a:r>
              <a:rPr lang="en-US" sz="1400" dirty="0" smtClean="0"/>
              <a:t>Put </a:t>
            </a:r>
            <a:r>
              <a:rPr lang="en-US" sz="1400" dirty="0"/>
              <a:t>at Current Prices.</a:t>
            </a:r>
          </a:p>
          <a:p>
            <a:pPr marL="285750" indent="-285750">
              <a:buFont typeface="Arial" panose="020B0604020202020204" pitchFamily="34" charset="0"/>
              <a:buChar char="•"/>
            </a:pPr>
            <a:r>
              <a:rPr lang="en-US" sz="1400" dirty="0"/>
              <a:t>If  prices rise, won’t exercise and loss will be the premium paid</a:t>
            </a:r>
          </a:p>
          <a:p>
            <a:pPr marL="285750" indent="-285750">
              <a:buFont typeface="Arial" panose="020B0604020202020204" pitchFamily="34" charset="0"/>
              <a:buChar char="•"/>
            </a:pPr>
            <a:r>
              <a:rPr lang="en-US" sz="1400" dirty="0"/>
              <a:t>If prices fall then will Sell the same Put and take profit.</a:t>
            </a:r>
          </a:p>
          <a:p>
            <a:endParaRPr lang="en-US" sz="1400" dirty="0"/>
          </a:p>
          <a:p>
            <a:pPr marL="342900" indent="-342900">
              <a:buFont typeface="Wingdings" panose="05000000000000000000" pitchFamily="2" charset="2"/>
              <a:buChar char="Ø"/>
            </a:pPr>
            <a:r>
              <a:rPr lang="en-IN" sz="1400" b="1" dirty="0" smtClean="0"/>
              <a:t>Inventory Hedging</a:t>
            </a:r>
            <a:r>
              <a:rPr lang="en-IN" sz="1400" dirty="0" smtClean="0"/>
              <a:t>- Monetising idle stock by way of Premium</a:t>
            </a:r>
          </a:p>
          <a:p>
            <a:pPr marL="742950" lvl="1" indent="-285750">
              <a:buFont typeface="Wingdings" panose="05000000000000000000" pitchFamily="2" charset="2"/>
              <a:buChar char="§"/>
            </a:pPr>
            <a:r>
              <a:rPr lang="en-US" sz="1400" dirty="0"/>
              <a:t>Write Calls above the Money when Implied </a:t>
            </a:r>
            <a:r>
              <a:rPr lang="en-US" sz="1400" dirty="0" smtClean="0"/>
              <a:t>Volatility (IV)</a:t>
            </a:r>
          </a:p>
          <a:p>
            <a:pPr lvl="1"/>
            <a:r>
              <a:rPr lang="en-US" sz="1400" dirty="0" smtClean="0"/>
              <a:t>is </a:t>
            </a:r>
            <a:r>
              <a:rPr lang="en-US" sz="1400" dirty="0"/>
              <a:t>higher (and so is Premium)</a:t>
            </a:r>
            <a:endParaRPr lang="en-IN" sz="1400" dirty="0"/>
          </a:p>
          <a:p>
            <a:pPr marL="342900" indent="-342900">
              <a:buFont typeface="Wingdings" panose="05000000000000000000" pitchFamily="2" charset="2"/>
              <a:buChar char="Ø"/>
            </a:pPr>
            <a:endParaRPr lang="en-IN" sz="1400" dirty="0" smtClean="0"/>
          </a:p>
          <a:p>
            <a:pPr marL="342900" indent="-342900">
              <a:buFont typeface="Wingdings" panose="05000000000000000000" pitchFamily="2" charset="2"/>
              <a:buChar char="Ø"/>
            </a:pPr>
            <a:r>
              <a:rPr lang="en-IN" sz="1400" dirty="0" smtClean="0"/>
              <a:t>Protection from rising prices against Fixed quotes  </a:t>
            </a:r>
          </a:p>
          <a:p>
            <a:r>
              <a:rPr lang="en-IN" sz="1400" dirty="0" smtClean="0"/>
              <a:t>								</a:t>
            </a:r>
          </a:p>
          <a:p>
            <a:r>
              <a:rPr lang="en-IN" sz="1400" dirty="0"/>
              <a:t>	</a:t>
            </a:r>
            <a:r>
              <a:rPr lang="en-IN" sz="1400" dirty="0" smtClean="0"/>
              <a:t>						</a:t>
            </a:r>
            <a:r>
              <a:rPr lang="en-IN" sz="2800" dirty="0" smtClean="0">
                <a:hlinkClick r:id="rId2" action="ppaction://hlinksldjump"/>
              </a:rPr>
              <a:t>ⱴ</a:t>
            </a:r>
            <a:r>
              <a:rPr lang="en-IN" sz="1800" dirty="0" smtClean="0"/>
              <a:t> </a:t>
            </a:r>
            <a:endParaRPr lang="en-IN" sz="1800" dirty="0"/>
          </a:p>
          <a:p>
            <a:pPr marL="342900" indent="-342900">
              <a:buFont typeface="Wingdings" panose="05000000000000000000" pitchFamily="2" charset="2"/>
              <a:buChar char="Ø"/>
            </a:pPr>
            <a:endParaRPr lang="en-IN" sz="1600" dirty="0"/>
          </a:p>
          <a:p>
            <a:endParaRPr lang="en-IN" sz="1200" dirty="0"/>
          </a:p>
        </p:txBody>
      </p:sp>
      <p:pic>
        <p:nvPicPr>
          <p:cNvPr id="4" name="Picture 2" descr="C:\Users\ShivanM00513\AppData\Local\Microsoft\Windows\Temporary Internet Files\Content.Outlook\0JH4NNY1\coll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8" y="1908602"/>
            <a:ext cx="3220279" cy="182851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566" y="4324610"/>
            <a:ext cx="784473" cy="53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986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53" y="174030"/>
            <a:ext cx="6624084" cy="499722"/>
          </a:xfrm>
        </p:spPr>
        <p:txBody>
          <a:bodyPr>
            <a:normAutofit/>
          </a:bodyPr>
          <a:lstStyle/>
          <a:p>
            <a:r>
              <a:rPr lang="en-US" sz="2500" dirty="0">
                <a:solidFill>
                  <a:srgbClr val="152D65"/>
                </a:solidFill>
                <a:latin typeface="Calibri" pitchFamily="34" charset="0"/>
                <a:ea typeface="+mn-ea"/>
                <a:cs typeface="Arial" charset="0"/>
              </a:rPr>
              <a:t>Implied Volatility &amp; Premium</a:t>
            </a:r>
            <a:endParaRPr lang="en-IN" sz="2500" dirty="0">
              <a:solidFill>
                <a:srgbClr val="152D65"/>
              </a:solidFill>
              <a:latin typeface="Calibri" pitchFamily="34" charset="0"/>
              <a:ea typeface="+mn-ea"/>
              <a:cs typeface="Arial" charset="0"/>
            </a:endParaRPr>
          </a:p>
        </p:txBody>
      </p:sp>
      <p:pic>
        <p:nvPicPr>
          <p:cNvPr id="3" name="Picture 2"/>
          <p:cNvPicPr/>
          <p:nvPr/>
        </p:nvPicPr>
        <p:blipFill>
          <a:blip r:embed="rId2"/>
          <a:stretch>
            <a:fillRect/>
          </a:stretch>
        </p:blipFill>
        <p:spPr>
          <a:xfrm>
            <a:off x="425430" y="966043"/>
            <a:ext cx="6859290" cy="3687238"/>
          </a:xfrm>
          <a:prstGeom prst="rect">
            <a:avLst/>
          </a:prstGeom>
        </p:spPr>
      </p:pic>
      <p:sp>
        <p:nvSpPr>
          <p:cNvPr id="4" name="Rectangle 3"/>
          <p:cNvSpPr/>
          <p:nvPr/>
        </p:nvSpPr>
        <p:spPr>
          <a:xfrm>
            <a:off x="425430" y="4785360"/>
            <a:ext cx="7519690" cy="2062103"/>
          </a:xfrm>
          <a:prstGeom prst="rect">
            <a:avLst/>
          </a:prstGeom>
        </p:spPr>
        <p:txBody>
          <a:bodyPr wrap="square">
            <a:spAutoFit/>
          </a:bodyPr>
          <a:lstStyle/>
          <a:p>
            <a:pPr lvl="0"/>
            <a:r>
              <a:rPr lang="en-IN" sz="1600" b="1" dirty="0"/>
              <a:t>Volatility is a function of price movement… </a:t>
            </a:r>
            <a:endParaRPr lang="en-IN" sz="1600" b="1" dirty="0" smtClean="0"/>
          </a:p>
          <a:p>
            <a:pPr lvl="0"/>
            <a:endParaRPr lang="en-IN" sz="1600" dirty="0"/>
          </a:p>
          <a:p>
            <a:pPr marL="342900" lvl="0" indent="-342900">
              <a:buFont typeface="Wingdings" panose="05000000000000000000" pitchFamily="2" charset="2"/>
              <a:buChar char="Ø"/>
            </a:pPr>
            <a:r>
              <a:rPr lang="en-IN" sz="1600" dirty="0" smtClean="0"/>
              <a:t>Standard </a:t>
            </a:r>
            <a:r>
              <a:rPr lang="en-IN" sz="1600" dirty="0"/>
              <a:t>deviation of daily returns…expressed in annualised terms</a:t>
            </a:r>
            <a:r>
              <a:rPr lang="en-IN" sz="1600" dirty="0" smtClean="0"/>
              <a:t>.</a:t>
            </a:r>
          </a:p>
          <a:p>
            <a:pPr lvl="0"/>
            <a:endParaRPr lang="en-IN" sz="1600" dirty="0"/>
          </a:p>
          <a:p>
            <a:pPr marL="342900" lvl="0" indent="-342900">
              <a:buFont typeface="Wingdings" panose="05000000000000000000" pitchFamily="2" charset="2"/>
              <a:buChar char="Ø"/>
            </a:pPr>
            <a:r>
              <a:rPr lang="en-IN" sz="1600" dirty="0"/>
              <a:t>Measure of uncertainty of asset returns / degree of price </a:t>
            </a:r>
            <a:r>
              <a:rPr lang="en-IN" sz="1600" dirty="0" smtClean="0"/>
              <a:t>fluctuation</a:t>
            </a:r>
          </a:p>
          <a:p>
            <a:pPr lvl="0"/>
            <a:endParaRPr lang="en-IN" sz="1600" dirty="0"/>
          </a:p>
          <a:p>
            <a:pPr marL="342900" lvl="0" indent="-342900">
              <a:buFont typeface="Wingdings" panose="05000000000000000000" pitchFamily="2" charset="2"/>
              <a:buChar char="Ø"/>
            </a:pPr>
            <a:r>
              <a:rPr lang="en-IN" sz="1600" i="1" dirty="0" smtClean="0"/>
              <a:t>High IV causes </a:t>
            </a:r>
            <a:r>
              <a:rPr lang="en-IN" sz="1600" i="1" dirty="0"/>
              <a:t>options premiums to increase – sometimes very dramatically. </a:t>
            </a:r>
            <a:endParaRPr lang="en-IN" sz="1600" i="1" dirty="0" smtClean="0"/>
          </a:p>
          <a:p>
            <a:pPr marL="342900" lvl="0" indent="-342900">
              <a:buFont typeface="Wingdings" panose="05000000000000000000" pitchFamily="2" charset="2"/>
              <a:buChar char="Ø"/>
            </a:pPr>
            <a:r>
              <a:rPr lang="en-IN" sz="1600" i="1" dirty="0" smtClean="0"/>
              <a:t>Lower volatility- premiums </a:t>
            </a:r>
            <a:r>
              <a:rPr lang="en-IN" sz="1600" i="1" dirty="0"/>
              <a:t>decline</a:t>
            </a:r>
          </a:p>
        </p:txBody>
      </p:sp>
    </p:spTree>
    <p:extLst>
      <p:ext uri="{BB962C8B-B14F-4D97-AF65-F5344CB8AC3E}">
        <p14:creationId xmlns:p14="http://schemas.microsoft.com/office/powerpoint/2010/main" val="385911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8719" y="276459"/>
            <a:ext cx="6624084" cy="499722"/>
          </a:xfrm>
          <a:prstGeom prst="rect">
            <a:avLst/>
          </a:prstGeom>
        </p:spPr>
        <p:txBody>
          <a:bodyPr/>
          <a:lstStyle/>
          <a:p>
            <a:pPr algn="l" eaLnBrk="1" hangingPunct="1"/>
            <a:r>
              <a:rPr lang="en-IN" altLang="en-US" sz="2200" b="1" dirty="0" smtClean="0">
                <a:solidFill>
                  <a:srgbClr val="002060"/>
                </a:solidFill>
              </a:rPr>
              <a:t>Example – Hedging Strategies</a:t>
            </a:r>
          </a:p>
        </p:txBody>
      </p:sp>
      <p:graphicFrame>
        <p:nvGraphicFramePr>
          <p:cNvPr id="3" name="Table 2"/>
          <p:cNvGraphicFramePr>
            <a:graphicFrameLocks noGrp="1"/>
          </p:cNvGraphicFramePr>
          <p:nvPr>
            <p:extLst/>
          </p:nvPr>
        </p:nvGraphicFramePr>
        <p:xfrm>
          <a:off x="675860" y="3735124"/>
          <a:ext cx="7553740" cy="1920240"/>
        </p:xfrm>
        <a:graphic>
          <a:graphicData uri="http://schemas.openxmlformats.org/drawingml/2006/table">
            <a:tbl>
              <a:tblPr firstRow="1" bandRow="1">
                <a:tableStyleId>{5C22544A-7EE6-4342-B048-85BDC9FD1C3A}</a:tableStyleId>
              </a:tblPr>
              <a:tblGrid>
                <a:gridCol w="3776870"/>
                <a:gridCol w="3776870"/>
              </a:tblGrid>
              <a:tr h="1671071">
                <a:tc>
                  <a:txBody>
                    <a:bodyPr/>
                    <a:lstStyle/>
                    <a:p>
                      <a:pPr algn="ctr"/>
                      <a:r>
                        <a:rPr lang="en-US" sz="2000" b="1" dirty="0" smtClean="0"/>
                        <a:t>Call</a:t>
                      </a:r>
                      <a:r>
                        <a:rPr lang="en-US" sz="2000" b="1" baseline="0" dirty="0" smtClean="0"/>
                        <a:t> or Put Protection </a:t>
                      </a:r>
                    </a:p>
                    <a:p>
                      <a:pPr algn="ctr"/>
                      <a:r>
                        <a:rPr lang="en-US" sz="2000" b="1" baseline="0" dirty="0" smtClean="0"/>
                        <a:t>Buying Calls ( for metal  consumers  having bought Unfixed Gold from Banks , Importers , Wholesalers </a:t>
                      </a:r>
                      <a:r>
                        <a:rPr lang="en-US" sz="2000" b="1" baseline="0" dirty="0" err="1" smtClean="0"/>
                        <a:t>etc</a:t>
                      </a:r>
                      <a:r>
                        <a:rPr lang="en-US" sz="2000" b="1" baseline="0" dirty="0" smtClean="0"/>
                        <a:t>)</a:t>
                      </a:r>
                    </a:p>
                    <a:p>
                      <a:pPr algn="ctr"/>
                      <a:endParaRPr lang="en-US" sz="2000" baseline="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t>Buying Puts ( for metal consumers having bought Fixed Gold from Banks, Importers, Wholesalers </a:t>
                      </a:r>
                      <a:r>
                        <a:rPr lang="en-US" sz="2000" baseline="0" dirty="0" err="1" smtClean="0"/>
                        <a:t>etc</a:t>
                      </a:r>
                      <a:r>
                        <a:rPr lang="en-US" sz="2000" baseline="0" dirty="0" smtClean="0"/>
                        <a:t>)</a:t>
                      </a:r>
                      <a:endParaRPr lang="en-US" sz="2000" dirty="0" smtClean="0"/>
                    </a:p>
                    <a:p>
                      <a:pPr algn="ctr"/>
                      <a:endParaRPr lang="en-US" sz="2000" dirty="0"/>
                    </a:p>
                  </a:txBody>
                  <a:tcPr/>
                </a:tc>
              </a:tr>
            </a:tbl>
          </a:graphicData>
        </a:graphic>
      </p:graphicFrame>
      <p:sp>
        <p:nvSpPr>
          <p:cNvPr id="2" name="Rectangle 1"/>
          <p:cNvSpPr/>
          <p:nvPr/>
        </p:nvSpPr>
        <p:spPr>
          <a:xfrm>
            <a:off x="844549" y="3276700"/>
            <a:ext cx="3856659" cy="400110"/>
          </a:xfrm>
          <a:prstGeom prst="rect">
            <a:avLst/>
          </a:prstGeom>
        </p:spPr>
        <p:txBody>
          <a:bodyPr wrap="square">
            <a:spAutoFit/>
          </a:bodyPr>
          <a:lstStyle/>
          <a:p>
            <a:pPr lvl="0"/>
            <a:r>
              <a:rPr lang="en-US" altLang="en-US" dirty="0">
                <a:solidFill>
                  <a:srgbClr val="002060"/>
                </a:solidFill>
                <a:latin typeface="Calibri"/>
                <a:ea typeface="Verdana" panose="020B0604030504040204" pitchFamily="34" charset="0"/>
                <a:cs typeface="Verdana" panose="020B0604030504040204" pitchFamily="34" charset="0"/>
              </a:rPr>
              <a:t>Basic  hedging strategies:</a:t>
            </a:r>
          </a:p>
        </p:txBody>
      </p:sp>
      <p:sp>
        <p:nvSpPr>
          <p:cNvPr id="4" name="TextBox 3"/>
          <p:cNvSpPr txBox="1"/>
          <p:nvPr/>
        </p:nvSpPr>
        <p:spPr>
          <a:xfrm>
            <a:off x="844549" y="1272209"/>
            <a:ext cx="7126634" cy="163121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Options represent a form of Price Insurance, cost of which is the Option Premium determined during its trading by markets</a:t>
            </a:r>
          </a:p>
          <a:p>
            <a:pPr marL="342900" indent="-342900">
              <a:buFont typeface="Arial" panose="020B0604020202020204" pitchFamily="34" charset="0"/>
              <a:buChar char="•"/>
            </a:pPr>
            <a:r>
              <a:rPr lang="en-US" dirty="0" smtClean="0"/>
              <a:t>Improves market Liquidity, Transparency</a:t>
            </a:r>
          </a:p>
          <a:p>
            <a:pPr marL="342900" indent="-342900">
              <a:buFont typeface="Arial" panose="020B0604020202020204" pitchFamily="34" charset="0"/>
              <a:buChar char="•"/>
            </a:pPr>
            <a:r>
              <a:rPr lang="en-US" dirty="0" smtClean="0"/>
              <a:t>Maximum Loss to the extent of Premium paid for Buyer</a:t>
            </a:r>
          </a:p>
          <a:p>
            <a:pPr marL="342900" indent="-342900">
              <a:buFont typeface="Arial" panose="020B0604020202020204" pitchFamily="34" charset="0"/>
              <a:buChar char="•"/>
            </a:pPr>
            <a:r>
              <a:rPr lang="en-US" dirty="0" smtClean="0"/>
              <a:t>Possible apportioning of Hedging cover as may be needed</a:t>
            </a:r>
            <a:endParaRPr lang="en-IN" dirty="0"/>
          </a:p>
        </p:txBody>
      </p:sp>
    </p:spTree>
    <p:extLst>
      <p:ext uri="{BB962C8B-B14F-4D97-AF65-F5344CB8AC3E}">
        <p14:creationId xmlns:p14="http://schemas.microsoft.com/office/powerpoint/2010/main" val="1869040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8840" y="113899"/>
            <a:ext cx="7715639" cy="499722"/>
          </a:xfrm>
          <a:prstGeom prst="rect">
            <a:avLst/>
          </a:prstGeom>
        </p:spPr>
        <p:txBody>
          <a:bodyPr>
            <a:noAutofit/>
          </a:bodyPr>
          <a:lstStyle/>
          <a:p>
            <a:r>
              <a:rPr lang="en-US" altLang="en-US" sz="1600" dirty="0" smtClean="0">
                <a:solidFill>
                  <a:srgbClr val="002060"/>
                </a:solidFill>
              </a:rPr>
              <a:t>OPTION Strategy </a:t>
            </a:r>
            <a:r>
              <a:rPr lang="en-US" altLang="en-US" sz="1600" dirty="0">
                <a:solidFill>
                  <a:srgbClr val="002060"/>
                </a:solidFill>
              </a:rPr>
              <a:t>for Bullion Dealer</a:t>
            </a:r>
            <a:r>
              <a:rPr lang="en-US" altLang="en-US" sz="1600" dirty="0" smtClean="0">
                <a:solidFill>
                  <a:srgbClr val="002060"/>
                </a:solidFill>
              </a:rPr>
              <a:t>: Protecting </a:t>
            </a:r>
            <a:br>
              <a:rPr lang="en-US" altLang="en-US" sz="1600" dirty="0" smtClean="0">
                <a:solidFill>
                  <a:srgbClr val="002060"/>
                </a:solidFill>
              </a:rPr>
            </a:br>
            <a:r>
              <a:rPr lang="en-US" altLang="en-US" sz="1600" dirty="0" smtClean="0">
                <a:solidFill>
                  <a:srgbClr val="002060"/>
                </a:solidFill>
              </a:rPr>
              <a:t>inventory </a:t>
            </a:r>
            <a:r>
              <a:rPr lang="en-US" altLang="en-US" sz="1600" dirty="0">
                <a:solidFill>
                  <a:srgbClr val="002060"/>
                </a:solidFill>
              </a:rPr>
              <a:t>– Fixed Gold</a:t>
            </a:r>
          </a:p>
        </p:txBody>
      </p:sp>
      <p:grpSp>
        <p:nvGrpSpPr>
          <p:cNvPr id="3" name="Group 2"/>
          <p:cNvGrpSpPr/>
          <p:nvPr/>
        </p:nvGrpSpPr>
        <p:grpSpPr>
          <a:xfrm>
            <a:off x="1447800" y="1230338"/>
            <a:ext cx="6099390" cy="4395210"/>
            <a:chOff x="1447800" y="1230337"/>
            <a:chExt cx="6858000" cy="4941863"/>
          </a:xfrm>
        </p:grpSpPr>
        <p:sp>
          <p:nvSpPr>
            <p:cNvPr id="4" name="Oval 3"/>
            <p:cNvSpPr/>
            <p:nvPr/>
          </p:nvSpPr>
          <p:spPr>
            <a:xfrm>
              <a:off x="2514600" y="1230337"/>
              <a:ext cx="3962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Bullion </a:t>
              </a:r>
              <a:r>
                <a:rPr lang="en-US" sz="1800" dirty="0" smtClean="0"/>
                <a:t>Dealer: </a:t>
              </a:r>
              <a:r>
                <a:rPr lang="en-US" sz="1800" dirty="0"/>
                <a:t>Risk of depreciation in Gold </a:t>
              </a:r>
            </a:p>
            <a:p>
              <a:pPr algn="ctr">
                <a:defRPr/>
              </a:pPr>
              <a:r>
                <a:rPr lang="en-US" sz="1800" dirty="0"/>
                <a:t>(</a:t>
              </a:r>
              <a:r>
                <a:rPr lang="en-US" sz="1800" dirty="0" smtClean="0"/>
                <a:t>CMP 30000</a:t>
              </a:r>
              <a:r>
                <a:rPr lang="en-US" sz="1800" dirty="0"/>
                <a:t>)</a:t>
              </a:r>
            </a:p>
          </p:txBody>
        </p:sp>
        <p:sp>
          <p:nvSpPr>
            <p:cNvPr id="5" name="Rounded Rectangle 4"/>
            <p:cNvSpPr/>
            <p:nvPr/>
          </p:nvSpPr>
          <p:spPr>
            <a:xfrm>
              <a:off x="3429000" y="3249637"/>
              <a:ext cx="2438400" cy="1093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Buy Put </a:t>
              </a:r>
              <a:r>
                <a:rPr lang="en-US" sz="1800" dirty="0" smtClean="0"/>
                <a:t>option: </a:t>
              </a:r>
              <a:r>
                <a:rPr lang="en-US" sz="1800" dirty="0"/>
                <a:t>Strike price </a:t>
              </a:r>
              <a:r>
                <a:rPr lang="en-US" sz="1800" dirty="0" smtClean="0"/>
                <a:t>30000 </a:t>
              </a:r>
              <a:r>
                <a:rPr lang="en-US" sz="1800" dirty="0"/>
                <a:t>Premium Rs.300</a:t>
              </a:r>
            </a:p>
          </p:txBody>
        </p:sp>
        <p:sp>
          <p:nvSpPr>
            <p:cNvPr id="6" name="Rectangle 5"/>
            <p:cNvSpPr/>
            <p:nvPr/>
          </p:nvSpPr>
          <p:spPr>
            <a:xfrm>
              <a:off x="1447800" y="4876800"/>
              <a:ext cx="228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Loss: Maximum up to Rs.300</a:t>
              </a:r>
            </a:p>
          </p:txBody>
        </p:sp>
        <p:sp>
          <p:nvSpPr>
            <p:cNvPr id="7" name="Rectangle 6"/>
            <p:cNvSpPr/>
            <p:nvPr/>
          </p:nvSpPr>
          <p:spPr>
            <a:xfrm>
              <a:off x="5410200" y="49530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Profit: Actual loss is Compensated by appreciation in the premium price</a:t>
              </a:r>
            </a:p>
          </p:txBody>
        </p:sp>
        <p:sp>
          <p:nvSpPr>
            <p:cNvPr id="9" name="Down Arrow 8"/>
            <p:cNvSpPr/>
            <p:nvPr/>
          </p:nvSpPr>
          <p:spPr>
            <a:xfrm flipH="1">
              <a:off x="4495800" y="2563837"/>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10960338" flipV="1">
              <a:off x="2749550" y="3748088"/>
              <a:ext cx="60483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a:off x="5943600" y="37338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own Arrow 19"/>
            <p:cNvSpPr/>
            <p:nvPr/>
          </p:nvSpPr>
          <p:spPr>
            <a:xfrm>
              <a:off x="6553200" y="4038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0"/>
            <p:cNvSpPr/>
            <p:nvPr/>
          </p:nvSpPr>
          <p:spPr>
            <a:xfrm>
              <a:off x="2590800" y="40386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597876" y="5663720"/>
            <a:ext cx="8039228" cy="307777"/>
          </a:xfrm>
          <a:prstGeom prst="rect">
            <a:avLst/>
          </a:prstGeom>
          <a:noFill/>
        </p:spPr>
        <p:txBody>
          <a:bodyPr wrap="square" rtlCol="0">
            <a:spAutoFit/>
          </a:bodyPr>
          <a:lstStyle/>
          <a:p>
            <a:r>
              <a:rPr lang="en-IN" sz="1400" dirty="0" smtClean="0"/>
              <a:t>The loss is limited to the extent of the premium paid i.e. </a:t>
            </a:r>
            <a:r>
              <a:rPr lang="en-IN" sz="1400" dirty="0" err="1" smtClean="0"/>
              <a:t>Rs</a:t>
            </a:r>
            <a:r>
              <a:rPr lang="en-IN" sz="1400" dirty="0" smtClean="0"/>
              <a:t>. 300/= &amp; no MTM</a:t>
            </a:r>
            <a:endParaRPr lang="en-IN" sz="1400" dirty="0"/>
          </a:p>
        </p:txBody>
      </p:sp>
      <p:sp>
        <p:nvSpPr>
          <p:cNvPr id="16" name="TextBox 15"/>
          <p:cNvSpPr txBox="1"/>
          <p:nvPr/>
        </p:nvSpPr>
        <p:spPr>
          <a:xfrm>
            <a:off x="1474304" y="3880360"/>
            <a:ext cx="884583" cy="400110"/>
          </a:xfrm>
          <a:prstGeom prst="rect">
            <a:avLst/>
          </a:prstGeom>
          <a:noFill/>
        </p:spPr>
        <p:txBody>
          <a:bodyPr wrap="square" rtlCol="0">
            <a:spAutoFit/>
          </a:bodyPr>
          <a:lstStyle/>
          <a:p>
            <a:endParaRPr lang="en-IN" dirty="0"/>
          </a:p>
        </p:txBody>
      </p:sp>
      <p:sp>
        <p:nvSpPr>
          <p:cNvPr id="17" name="TextBox 16"/>
          <p:cNvSpPr txBox="1"/>
          <p:nvPr/>
        </p:nvSpPr>
        <p:spPr>
          <a:xfrm>
            <a:off x="1321902" y="3605125"/>
            <a:ext cx="884583" cy="707886"/>
          </a:xfrm>
          <a:prstGeom prst="rect">
            <a:avLst/>
          </a:prstGeom>
          <a:noFill/>
        </p:spPr>
        <p:txBody>
          <a:bodyPr wrap="square" rtlCol="0">
            <a:spAutoFit/>
          </a:bodyPr>
          <a:lstStyle/>
          <a:p>
            <a:r>
              <a:rPr lang="en-US" dirty="0" smtClean="0"/>
              <a:t>Prices go up</a:t>
            </a:r>
            <a:endParaRPr lang="en-IN" dirty="0"/>
          </a:p>
        </p:txBody>
      </p:sp>
      <p:sp>
        <p:nvSpPr>
          <p:cNvPr id="22" name="TextBox 21"/>
          <p:cNvSpPr txBox="1"/>
          <p:nvPr/>
        </p:nvSpPr>
        <p:spPr>
          <a:xfrm>
            <a:off x="6414049" y="3546866"/>
            <a:ext cx="1133142" cy="707886"/>
          </a:xfrm>
          <a:prstGeom prst="rect">
            <a:avLst/>
          </a:prstGeom>
          <a:noFill/>
        </p:spPr>
        <p:txBody>
          <a:bodyPr wrap="square" rtlCol="0">
            <a:spAutoFit/>
          </a:bodyPr>
          <a:lstStyle/>
          <a:p>
            <a:r>
              <a:rPr lang="en-US" dirty="0" smtClean="0"/>
              <a:t>Prices go down</a:t>
            </a:r>
            <a:endParaRPr lang="en-IN" dirty="0"/>
          </a:p>
        </p:txBody>
      </p:sp>
    </p:spTree>
    <p:extLst>
      <p:ext uri="{BB962C8B-B14F-4D97-AF65-F5344CB8AC3E}">
        <p14:creationId xmlns:p14="http://schemas.microsoft.com/office/powerpoint/2010/main" val="3497935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34256"/>
            <a:ext cx="6624084" cy="499722"/>
          </a:xfrm>
          <a:prstGeom prst="rect">
            <a:avLst/>
          </a:prstGeom>
        </p:spPr>
        <p:txBody>
          <a:bodyPr>
            <a:normAutofit/>
          </a:bodyPr>
          <a:lstStyle/>
          <a:p>
            <a:r>
              <a:rPr lang="en-US" altLang="en-US" sz="1800" dirty="0" smtClean="0">
                <a:solidFill>
                  <a:srgbClr val="002060"/>
                </a:solidFill>
              </a:rPr>
              <a:t>Example: Protecting inventory – Fixed Gold</a:t>
            </a:r>
            <a:endParaRPr lang="en-US" altLang="en-US" sz="1800" dirty="0">
              <a:solidFill>
                <a:srgbClr val="002060"/>
              </a:solidFill>
            </a:endParaRPr>
          </a:p>
        </p:txBody>
      </p:sp>
      <p:sp>
        <p:nvSpPr>
          <p:cNvPr id="18479" name="TextBox 4"/>
          <p:cNvSpPr txBox="1">
            <a:spLocks noChangeArrowheads="1"/>
          </p:cNvSpPr>
          <p:nvPr/>
        </p:nvSpPr>
        <p:spPr bwMode="auto">
          <a:xfrm>
            <a:off x="245169" y="5490296"/>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002060"/>
                </a:solidFill>
                <a:latin typeface="+mj-lt"/>
              </a:rPr>
              <a:t>Having hedge through options Bullion dealer protect himself against downside risk and also avails opportunity profit if prices go beyond 30300/- in physical markets </a:t>
            </a:r>
          </a:p>
        </p:txBody>
      </p:sp>
      <p:sp>
        <p:nvSpPr>
          <p:cNvPr id="4" name="Rectangle 3"/>
          <p:cNvSpPr/>
          <p:nvPr/>
        </p:nvSpPr>
        <p:spPr>
          <a:xfrm>
            <a:off x="515178" y="1013196"/>
            <a:ext cx="7073118" cy="400110"/>
          </a:xfrm>
          <a:prstGeom prst="rect">
            <a:avLst/>
          </a:prstGeom>
        </p:spPr>
        <p:txBody>
          <a:bodyPr wrap="square">
            <a:spAutoFit/>
          </a:bodyPr>
          <a:lstStyle/>
          <a:p>
            <a:r>
              <a:rPr lang="en-US" b="1" dirty="0"/>
              <a:t>Buy Put option : Strike price </a:t>
            </a:r>
            <a:r>
              <a:rPr lang="en-US" b="1" dirty="0" smtClean="0"/>
              <a:t>30000 </a:t>
            </a:r>
            <a:r>
              <a:rPr lang="en-US" b="1" dirty="0"/>
              <a:t>Premium Rs.300</a:t>
            </a:r>
            <a:endParaRPr lang="en-IN" b="1" dirty="0"/>
          </a:p>
        </p:txBody>
      </p:sp>
      <p:graphicFrame>
        <p:nvGraphicFramePr>
          <p:cNvPr id="2" name="Table 1"/>
          <p:cNvGraphicFramePr>
            <a:graphicFrameLocks noGrp="1"/>
          </p:cNvGraphicFramePr>
          <p:nvPr>
            <p:extLst/>
          </p:nvPr>
        </p:nvGraphicFramePr>
        <p:xfrm>
          <a:off x="304800" y="1524003"/>
          <a:ext cx="4147930" cy="3857625"/>
        </p:xfrm>
        <a:graphic>
          <a:graphicData uri="http://schemas.openxmlformats.org/drawingml/2006/table">
            <a:tbl>
              <a:tblPr>
                <a:tableStyleId>{5C22544A-7EE6-4342-B048-85BDC9FD1C3A}</a:tableStyleId>
              </a:tblPr>
              <a:tblGrid>
                <a:gridCol w="1381425"/>
                <a:gridCol w="982107"/>
                <a:gridCol w="839980"/>
                <a:gridCol w="944418"/>
              </a:tblGrid>
              <a:tr h="276225">
                <a:tc gridSpan="4">
                  <a:txBody>
                    <a:bodyPr/>
                    <a:lstStyle/>
                    <a:p>
                      <a:pPr algn="ctr" rtl="0" fontAlgn="b"/>
                      <a:r>
                        <a:rPr lang="en-IN" sz="1400" b="1" u="none" strike="noStrike" dirty="0">
                          <a:effectLst/>
                        </a:rPr>
                        <a:t>P&amp;L Payoff at Expiration Matrix (Premium: 300)</a:t>
                      </a:r>
                      <a:endParaRPr lang="en-IN"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IN"/>
                    </a:p>
                  </a:txBody>
                  <a:tcPr/>
                </a:tc>
                <a:tc hMerge="1">
                  <a:txBody>
                    <a:bodyPr/>
                    <a:lstStyle/>
                    <a:p>
                      <a:endParaRPr lang="en-IN"/>
                    </a:p>
                  </a:txBody>
                  <a:tcPr/>
                </a:tc>
                <a:tc hMerge="1">
                  <a:txBody>
                    <a:bodyPr/>
                    <a:lstStyle/>
                    <a:p>
                      <a:endParaRPr lang="en-IN"/>
                    </a:p>
                  </a:txBody>
                  <a:tcPr/>
                </a:tc>
              </a:tr>
              <a:tr h="542925">
                <a:tc>
                  <a:txBody>
                    <a:bodyPr/>
                    <a:lstStyle/>
                    <a:p>
                      <a:pPr algn="l" rtl="0" fontAlgn="b"/>
                      <a:r>
                        <a:rPr lang="en-IN" sz="1400" b="1" u="none" strike="noStrike">
                          <a:effectLst/>
                        </a:rPr>
                        <a:t>Underlying Price At Expiry</a:t>
                      </a:r>
                      <a:endParaRPr lang="en-IN" sz="1400" b="1" i="0" u="none" strike="noStrike">
                        <a:solidFill>
                          <a:srgbClr val="000000"/>
                        </a:solidFill>
                        <a:effectLst/>
                        <a:latin typeface="Calibri" panose="020F0502020204030204" pitchFamily="34" charset="0"/>
                      </a:endParaRPr>
                    </a:p>
                  </a:txBody>
                  <a:tcPr marL="9525" marR="9525" marT="9525" marB="0" anchor="b"/>
                </a:tc>
                <a:tc>
                  <a:txBody>
                    <a:bodyPr/>
                    <a:lstStyle/>
                    <a:p>
                      <a:pPr algn="l" rtl="0" fontAlgn="b"/>
                      <a:r>
                        <a:rPr lang="en-IN" sz="1400" b="1" u="none" strike="noStrike" dirty="0">
                          <a:effectLst/>
                        </a:rPr>
                        <a:t>Payoff from options</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en-IN" sz="1400" b="1" u="none" strike="noStrike" dirty="0">
                          <a:effectLst/>
                        </a:rPr>
                        <a:t>Physical Stock</a:t>
                      </a:r>
                      <a:endParaRPr lang="en-IN"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rtl="0" fontAlgn="b"/>
                      <a:r>
                        <a:rPr lang="en-IN" sz="1400" b="1" u="none" strike="noStrike" dirty="0">
                          <a:effectLst/>
                        </a:rPr>
                        <a:t>Net Profit/Loss</a:t>
                      </a:r>
                      <a:endParaRPr lang="en-IN" sz="1400" b="1" i="0" u="none" strike="noStrike" dirty="0">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29500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-500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smtClean="0">
                          <a:effectLst/>
                        </a:rPr>
                        <a:t>-300</a:t>
                      </a:r>
                      <a:endParaRPr lang="en-IN" sz="1400" b="0" i="0" u="none" strike="noStrike" dirty="0">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29600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-400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dirty="0">
                          <a:effectLst/>
                        </a:rPr>
                        <a:t>29700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29800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29900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-100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dirty="0">
                          <a:effectLst>
                            <a:outerShdw blurRad="38100" dist="38100" dir="2700000" algn="tl">
                              <a:srgbClr val="000000">
                                <a:alpha val="43137"/>
                              </a:srgbClr>
                            </a:outerShdw>
                          </a:effectLst>
                        </a:rPr>
                        <a:t>30000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outerShdw blurRad="38100" dist="38100" dir="2700000" algn="tl">
                              <a:srgbClr val="000000">
                                <a:alpha val="43137"/>
                              </a:srgbClr>
                            </a:outerShdw>
                          </a:effectLst>
                        </a:rPr>
                        <a:t>-300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outerShdw blurRad="38100" dist="38100" dir="2700000" algn="tl">
                              <a:srgbClr val="000000">
                                <a:alpha val="43137"/>
                              </a:srgbClr>
                            </a:outerShdw>
                          </a:effectLst>
                        </a:rPr>
                        <a:t>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outerShdw blurRad="38100" dist="38100" dir="2700000" algn="tl">
                              <a:srgbClr val="000000">
                                <a:alpha val="43137"/>
                              </a:srgbClr>
                            </a:outerShdw>
                          </a:effectLst>
                        </a:rPr>
                        <a:t>-300</a:t>
                      </a:r>
                      <a:endParaRPr lang="en-IN" sz="14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30100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-300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-200</a:t>
                      </a:r>
                      <a:endParaRPr lang="en-IN" sz="1400" b="0" i="0" u="none" strike="noStrike">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30200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-100</a:t>
                      </a:r>
                      <a:endParaRPr lang="en-IN" sz="1400" b="0" i="0" u="none" strike="noStrike" dirty="0">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30300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300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0</a:t>
                      </a:r>
                      <a:endParaRPr lang="en-IN" sz="1400" b="0" i="0" u="none" strike="noStrike">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30400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400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100</a:t>
                      </a:r>
                      <a:endParaRPr lang="en-IN" sz="1400" b="0" i="0" u="none" strike="noStrike">
                        <a:solidFill>
                          <a:srgbClr val="000000"/>
                        </a:solidFill>
                        <a:effectLst/>
                        <a:latin typeface="Calibri" panose="020F0502020204030204" pitchFamily="34" charset="0"/>
                      </a:endParaRPr>
                    </a:p>
                  </a:txBody>
                  <a:tcPr marL="9525" marR="9525" marT="9525" marB="0" anchor="b"/>
                </a:tc>
              </a:tr>
              <a:tr h="276225">
                <a:tc>
                  <a:txBody>
                    <a:bodyPr/>
                    <a:lstStyle/>
                    <a:p>
                      <a:pPr algn="ctr" rtl="0" fontAlgn="b"/>
                      <a:r>
                        <a:rPr lang="en-IN" sz="1400" u="none" strike="noStrike">
                          <a:effectLst/>
                        </a:rPr>
                        <a:t>30500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a:effectLst/>
                        </a:rPr>
                        <a:t>-300</a:t>
                      </a:r>
                      <a:endParaRPr lang="en-IN"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500</a:t>
                      </a:r>
                      <a:endParaRPr lang="en-IN"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n-IN" sz="1400" u="none" strike="noStrike" dirty="0">
                          <a:effectLst/>
                        </a:rPr>
                        <a:t>200</a:t>
                      </a:r>
                      <a:endParaRPr lang="en-IN"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7" name="Chart 6"/>
          <p:cNvGraphicFramePr>
            <a:graphicFrameLocks/>
          </p:cNvGraphicFramePr>
          <p:nvPr>
            <p:extLst/>
          </p:nvPr>
        </p:nvGraphicFramePr>
        <p:xfrm>
          <a:off x="4572000" y="1611194"/>
          <a:ext cx="4343400" cy="3726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0560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12325</TotalTime>
  <Words>2919</Words>
  <Application>Microsoft Office PowerPoint</Application>
  <PresentationFormat>On-screen Show (4:3)</PresentationFormat>
  <Paragraphs>692</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2_Custom Design</vt:lpstr>
      <vt:lpstr>PowerPoint Presentation</vt:lpstr>
      <vt:lpstr>MCX GOLD FUTURES: FEATURES OF the UNDERLYING</vt:lpstr>
      <vt:lpstr>Why Options?</vt:lpstr>
      <vt:lpstr>What are OPTIONs?</vt:lpstr>
      <vt:lpstr>Options-Usage by PHYSICAl INdustry</vt:lpstr>
      <vt:lpstr>Implied Volatility &amp; Premium</vt:lpstr>
      <vt:lpstr>Example – Hedging Strategies</vt:lpstr>
      <vt:lpstr>OPTION Strategy for Bullion Dealer: Protecting  inventory – Fixed Gold</vt:lpstr>
      <vt:lpstr>Example: Protecting inventory – Fixed Gold</vt:lpstr>
      <vt:lpstr>Options Strategy for Jewelers:  Buying Unfixed Gold</vt:lpstr>
      <vt:lpstr>Example : Buying Unfixed Gold</vt:lpstr>
      <vt:lpstr>Theoretical Examples of Other Hedging Strategies</vt:lpstr>
      <vt:lpstr>Example : SHORT STRANGLE</vt:lpstr>
      <vt:lpstr>Example : LONG STRANGLE</vt:lpstr>
      <vt:lpstr>Example : CALL WRITTING</vt:lpstr>
      <vt:lpstr>Example : COLLAR</vt:lpstr>
      <vt:lpstr>Taxation upon exercise of Gold options</vt:lpstr>
      <vt:lpstr>Taxation upon exercise of Silver options</vt:lpstr>
      <vt:lpstr>Benefits - Amendments to section 43(5)</vt:lpstr>
      <vt:lpstr>THANK YOU</vt:lpstr>
      <vt:lpstr>Performance – Bullion contracts</vt:lpstr>
      <vt:lpstr>Hedger awareness meet details</vt:lpstr>
      <vt:lpstr>OPTION TERMINOLOGY</vt:lpstr>
      <vt:lpstr>Some terms unique to options trading</vt:lpstr>
      <vt:lpstr>Gold Options and Silver Options Contract Specification </vt:lpstr>
      <vt:lpstr>EXERCISE MECHANISM AT EXPIRY</vt:lpstr>
      <vt:lpstr>OPTION SETTLEMENT PROCESS</vt:lpstr>
      <vt:lpstr>PowerPoint Presentation</vt:lpstr>
      <vt:lpstr>Commodity Exchange Penetration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DhirajP01755</dc:creator>
  <cp:lastModifiedBy>Shivanshu Mehta/MCX/Business Development</cp:lastModifiedBy>
  <cp:revision>2033</cp:revision>
  <cp:lastPrinted>2017-07-19T06:14:45Z</cp:lastPrinted>
  <dcterms:created xsi:type="dcterms:W3CDTF">2010-01-06T12:31:38Z</dcterms:created>
  <dcterms:modified xsi:type="dcterms:W3CDTF">2018-08-02T08:16:04Z</dcterms:modified>
</cp:coreProperties>
</file>