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3.gi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601" y="91157"/>
            <a:ext cx="1178944" cy="1061327"/>
          </a:xfrm>
          <a:prstGeom prst="rect">
            <a:avLst/>
          </a:prstGeom>
        </p:spPr>
      </p:pic>
      <p:pic>
        <p:nvPicPr>
          <p:cNvPr id="3074" name="Picture 2" descr="C:\Users\Ruchita.Malde\Documents\Agarwal sir\soverign gold coin.gif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5725" y="5407397"/>
            <a:ext cx="1438275" cy="145060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8"/>
          <p:cNvSpPr/>
          <p:nvPr userDrawn="1">
            <p:custDataLst>
              <p:tags r:id="rId1"/>
            </p:custDataLst>
          </p:nvPr>
        </p:nvSpPr>
        <p:spPr bwMode="hidden">
          <a:xfrm>
            <a:off x="0" y="6162675"/>
            <a:ext cx="9144000" cy="695325"/>
          </a:xfrm>
          <a:prstGeom prst="rect">
            <a:avLst/>
          </a:prstGeom>
          <a:solidFill>
            <a:srgbClr val="FFC408"/>
          </a:solidFill>
          <a:ln w="12700" cap="rnd" cmpd="sng" algn="ctr">
            <a:noFill/>
            <a:prstDash val="solid"/>
          </a:ln>
          <a:effectLst/>
        </p:spPr>
        <p:txBody>
          <a:bodyPr lIns="73152" tIns="73152" rIns="73152" bIns="73152" anchor="ctr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>
              <a:ln>
                <a:noFill/>
              </a:ln>
              <a:solidFill>
                <a:srgbClr val="2B2B2B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43781" y="91158"/>
            <a:ext cx="1083764" cy="975642"/>
          </a:xfrm>
          <a:prstGeom prst="rect">
            <a:avLst/>
          </a:prstGeom>
        </p:spPr>
      </p:pic>
      <p:pic>
        <p:nvPicPr>
          <p:cNvPr id="2050" name="Picture 2" descr="C:\Users\Ruchita.Malde\Documents\Agarwal sir\soverign gold coin.gif"/>
          <p:cNvPicPr>
            <a:picLocks noChangeAspect="1" noChangeArrowheads="1" noCrop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50" y="5417004"/>
            <a:ext cx="1428750" cy="144099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10463-8246-42F2-84F5-982E5957B086}" type="datetimeFigureOut">
              <a:rPr lang="en-US" smtClean="0"/>
              <a:pPr/>
              <a:t>09-Aug-17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27B20-2771-4D85-A6D5-A376A092C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Why India needs a Spot </a:t>
            </a:r>
            <a:r>
              <a:rPr lang="en-US" sz="4000" b="1" dirty="0"/>
              <a:t>G</a:t>
            </a:r>
            <a:r>
              <a:rPr lang="en-US" sz="4000" b="1" dirty="0" smtClean="0"/>
              <a:t>old </a:t>
            </a:r>
            <a:r>
              <a:rPr lang="en-US" sz="4000" b="1" dirty="0"/>
              <a:t>E</a:t>
            </a:r>
            <a:r>
              <a:rPr lang="en-US" sz="4000" b="1" dirty="0" smtClean="0"/>
              <a:t>xchange?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267200"/>
            <a:ext cx="7239000" cy="17526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Sanjeev Agarwal</a:t>
            </a:r>
          </a:p>
          <a:p>
            <a:r>
              <a:rPr lang="en-US" sz="2000" dirty="0" smtClean="0">
                <a:solidFill>
                  <a:srgbClr val="0070C0"/>
                </a:solidFill>
              </a:rPr>
              <a:t>Chairman- FICCI Gems and </a:t>
            </a:r>
            <a:r>
              <a:rPr lang="en-US" sz="2000" dirty="0" err="1" smtClean="0">
                <a:solidFill>
                  <a:srgbClr val="0070C0"/>
                </a:solidFill>
              </a:rPr>
              <a:t>Jewellery</a:t>
            </a:r>
            <a:r>
              <a:rPr lang="en-US" sz="2000" dirty="0" smtClean="0">
                <a:solidFill>
                  <a:srgbClr val="0070C0"/>
                </a:solidFill>
              </a:rPr>
              <a:t> Committee</a:t>
            </a:r>
          </a:p>
          <a:p>
            <a:r>
              <a:rPr lang="en-US" sz="2000" dirty="0" smtClean="0">
                <a:solidFill>
                  <a:srgbClr val="0070C0"/>
                </a:solidFill>
              </a:rPr>
              <a:t>CEO- Gitanjali Export Corp Ltd.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344488" indent="-344488">
              <a:buNone/>
            </a:pPr>
            <a:r>
              <a:rPr lang="en-US" sz="2300" b="1" u="sng" dirty="0" smtClean="0"/>
              <a:t>SURPRISING !!</a:t>
            </a:r>
          </a:p>
          <a:p>
            <a:pPr marL="344488" indent="-344488">
              <a:buNone/>
            </a:pPr>
            <a:endParaRPr lang="en-US" sz="600" b="1" u="sng" dirty="0" smtClean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2300" dirty="0" smtClean="0">
                <a:solidFill>
                  <a:srgbClr val="0070C0"/>
                </a:solidFill>
              </a:rPr>
              <a:t>Instead of the GOVERNMENT, it is the BULLION Industry asking for a regulatory body to oversee the SPOT Bullion Exchange Transaction</a:t>
            </a:r>
            <a:r>
              <a:rPr lang="en-US" sz="23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en-US" sz="2400" dirty="0" smtClean="0"/>
          </a:p>
          <a:p>
            <a:pPr marL="344488" indent="-344488">
              <a:buNone/>
            </a:pPr>
            <a:r>
              <a:rPr lang="en-US" sz="2300" b="1" u="sng" dirty="0" smtClean="0"/>
              <a:t>The GOVT agrees with THE NEED but still NOT a priority</a:t>
            </a:r>
          </a:p>
          <a:p>
            <a:pPr marL="344488" indent="-344488">
              <a:buNone/>
            </a:pPr>
            <a:endParaRPr lang="en-US" sz="600" b="1" u="sng" dirty="0" smtClean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2300" u="sng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smtClean="0">
                <a:solidFill>
                  <a:srgbClr val="0070C0"/>
                </a:solidFill>
              </a:rPr>
              <a:t>FM’s comments in a meeting on Excise levy on </a:t>
            </a:r>
            <a:r>
              <a:rPr lang="en-US" sz="2300" dirty="0" err="1" smtClean="0">
                <a:solidFill>
                  <a:srgbClr val="0070C0"/>
                </a:solidFill>
              </a:rPr>
              <a:t>jewellery</a:t>
            </a:r>
            <a:r>
              <a:rPr lang="en-US" sz="2300" dirty="0" smtClean="0">
                <a:solidFill>
                  <a:srgbClr val="0070C0"/>
                </a:solidFill>
              </a:rPr>
              <a:t>“...</a:t>
            </a:r>
            <a:r>
              <a:rPr lang="en-US" sz="2300" dirty="0">
                <a:solidFill>
                  <a:srgbClr val="0070C0"/>
                </a:solidFill>
              </a:rPr>
              <a:t>w</a:t>
            </a:r>
            <a:r>
              <a:rPr lang="en-US" sz="2300" dirty="0" smtClean="0">
                <a:solidFill>
                  <a:srgbClr val="0070C0"/>
                </a:solidFill>
              </a:rPr>
              <a:t>hile the entire gold imports is through the official bank channels…. we have no idea where the gold flow subsequently…”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en-US" sz="2300" dirty="0" smtClean="0">
              <a:solidFill>
                <a:srgbClr val="0070C0"/>
              </a:solidFill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2300" dirty="0" smtClean="0">
                <a:solidFill>
                  <a:srgbClr val="0070C0"/>
                </a:solidFill>
              </a:rPr>
              <a:t>the Economic Affairs Secretary- </a:t>
            </a:r>
            <a:r>
              <a:rPr lang="en-US" sz="2300" dirty="0" err="1" smtClean="0">
                <a:solidFill>
                  <a:srgbClr val="0070C0"/>
                </a:solidFill>
              </a:rPr>
              <a:t>Mr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Shanktikant</a:t>
            </a:r>
            <a:r>
              <a:rPr lang="en-US" sz="2300" dirty="0" smtClean="0">
                <a:solidFill>
                  <a:srgbClr val="0070C0"/>
                </a:solidFill>
              </a:rPr>
              <a:t> Das formally floated the idea at the IBJA conference in Dec 2015.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2500" b="1" u="sng" dirty="0">
                <a:latin typeface="+mn-lt"/>
                <a:ea typeface="+mn-ea"/>
                <a:cs typeface="+mn-cs"/>
              </a:rPr>
              <a:t>Need for Indian Spot 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467600" cy="5135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300" b="1" dirty="0" smtClean="0"/>
              <a:t>TRANSPARENT Price Discovery</a:t>
            </a:r>
          </a:p>
          <a:p>
            <a:pPr lvl="1">
              <a:buFontTx/>
              <a:buChar char="-"/>
            </a:pPr>
            <a:r>
              <a:rPr lang="en-US" sz="2300" dirty="0" smtClean="0">
                <a:solidFill>
                  <a:srgbClr val="0070C0"/>
                </a:solidFill>
              </a:rPr>
              <a:t>based on domestic demand/ supply situation</a:t>
            </a:r>
          </a:p>
          <a:p>
            <a:pPr lvl="1">
              <a:buNone/>
            </a:pPr>
            <a:endParaRPr lang="en-US" sz="2300" dirty="0" smtClean="0"/>
          </a:p>
          <a:p>
            <a:pPr marL="514350" indent="-514350">
              <a:buAutoNum type="arabicPeriod" startAt="2"/>
            </a:pPr>
            <a:r>
              <a:rPr lang="en-US" sz="2300" b="1" dirty="0" smtClean="0"/>
              <a:t>UNIFORM India Gold Price</a:t>
            </a:r>
          </a:p>
          <a:p>
            <a:pPr marL="749300" lvl="1" indent="-349250">
              <a:buFontTx/>
              <a:buChar char="-"/>
            </a:pPr>
            <a:r>
              <a:rPr lang="en-US" sz="2300" dirty="0" smtClean="0">
                <a:solidFill>
                  <a:srgbClr val="0070C0"/>
                </a:solidFill>
              </a:rPr>
              <a:t>GST has already smoothened the process</a:t>
            </a:r>
          </a:p>
          <a:p>
            <a:pPr marL="914400" lvl="1" indent="-514350">
              <a:buNone/>
            </a:pPr>
            <a:endParaRPr lang="en-US" sz="2300" dirty="0" smtClean="0"/>
          </a:p>
          <a:p>
            <a:pPr marL="465138" indent="-465138">
              <a:buNone/>
            </a:pPr>
            <a:r>
              <a:rPr lang="en-US" sz="2300" b="1" dirty="0" smtClean="0"/>
              <a:t>3.     ELIMINATE’s Counter Party Risk</a:t>
            </a:r>
          </a:p>
          <a:p>
            <a:pPr marL="749300" lvl="1" indent="-349250">
              <a:buFontTx/>
              <a:buChar char="-"/>
            </a:pPr>
            <a:r>
              <a:rPr lang="en-US" sz="2300" dirty="0" smtClean="0">
                <a:solidFill>
                  <a:srgbClr val="0070C0"/>
                </a:solidFill>
              </a:rPr>
              <a:t>Informal channels have limitations</a:t>
            </a:r>
          </a:p>
          <a:p>
            <a:pPr marL="914400" lvl="1" indent="-514350">
              <a:buNone/>
            </a:pPr>
            <a:endParaRPr lang="en-US" sz="2300" dirty="0" smtClean="0"/>
          </a:p>
          <a:p>
            <a:pPr marL="514350" indent="-514350">
              <a:buNone/>
            </a:pPr>
            <a:r>
              <a:rPr lang="en-US" sz="2300" b="1" dirty="0" smtClean="0"/>
              <a:t>4.     REDUCE Working Capital/ Imports (?)</a:t>
            </a:r>
          </a:p>
          <a:p>
            <a:pPr marL="749300" lvl="1" indent="-514350">
              <a:buNone/>
            </a:pPr>
            <a:r>
              <a:rPr lang="en-US" sz="2300" dirty="0" smtClean="0">
                <a:solidFill>
                  <a:srgbClr val="0070C0"/>
                </a:solidFill>
              </a:rPr>
              <a:t>    -    No need for buffer stocks</a:t>
            </a:r>
          </a:p>
          <a:p>
            <a:pPr marL="914400" lvl="1" indent="-514350">
              <a:buNone/>
            </a:pPr>
            <a:endParaRPr lang="en-US" sz="2300" dirty="0" smtClean="0"/>
          </a:p>
          <a:p>
            <a:pPr marL="465138" indent="-465138">
              <a:buAutoNum type="arabicPeriod" startAt="5"/>
            </a:pPr>
            <a:r>
              <a:rPr lang="en-US" sz="2300" b="1" dirty="0" smtClean="0"/>
              <a:t>REDUCE Interest Costs.</a:t>
            </a:r>
          </a:p>
          <a:p>
            <a:pPr marL="793750" lvl="1" indent="-328613">
              <a:buFontTx/>
              <a:buChar char="-"/>
            </a:pPr>
            <a:r>
              <a:rPr lang="en-US" sz="2300" dirty="0" smtClean="0">
                <a:solidFill>
                  <a:srgbClr val="0070C0"/>
                </a:solidFill>
              </a:rPr>
              <a:t>Gold Metal Loan &lt;10% of working capital needs</a:t>
            </a:r>
          </a:p>
          <a:p>
            <a:pPr marL="914400" lvl="1" indent="-514350">
              <a:buNone/>
            </a:pPr>
            <a:endParaRPr lang="en-US" sz="2300" dirty="0" smtClean="0"/>
          </a:p>
          <a:p>
            <a:pPr marL="514350" indent="-514350">
              <a:buNone/>
            </a:pPr>
            <a:r>
              <a:rPr lang="en-US" sz="2300" b="1" dirty="0" smtClean="0"/>
              <a:t>6.    ELIMINATE Quality Issues</a:t>
            </a:r>
            <a:endParaRPr lang="en-US" sz="2300" b="1" dirty="0"/>
          </a:p>
          <a:p>
            <a:pPr marL="514350" indent="-514350">
              <a:buAutoNum type="arabicPeriod" startAt="2"/>
            </a:pP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m37Wr9MXkqEOIpqkddrS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180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Why India needs a Spot Gold Exchange?</vt:lpstr>
      <vt:lpstr>Slide 2</vt:lpstr>
      <vt:lpstr>Need for Indian Spot Exchange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Ruchita.Malde</dc:creator>
  <cp:lastModifiedBy>Ruchita.Malde</cp:lastModifiedBy>
  <cp:revision>81</cp:revision>
  <dcterms:created xsi:type="dcterms:W3CDTF">2017-08-09T05:01:08Z</dcterms:created>
  <dcterms:modified xsi:type="dcterms:W3CDTF">2017-08-09T09:23:44Z</dcterms:modified>
</cp:coreProperties>
</file>