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75" r:id="rId3"/>
    <p:sldId id="376" r:id="rId4"/>
    <p:sldId id="377" r:id="rId5"/>
    <p:sldId id="378" r:id="rId6"/>
    <p:sldId id="379" r:id="rId7"/>
    <p:sldId id="362" r:id="rId8"/>
  </p:sldIdLst>
  <p:sldSz cx="6858000" cy="51435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" userDrawn="1">
          <p15:clr>
            <a:srgbClr val="A4A3A4"/>
          </p15:clr>
        </p15:guide>
        <p15:guide id="2" orient="horz" pos="2595" userDrawn="1">
          <p15:clr>
            <a:srgbClr val="A4A3A4"/>
          </p15:clr>
        </p15:guide>
        <p15:guide id="3" orient="horz" pos="1956" userDrawn="1">
          <p15:clr>
            <a:srgbClr val="A4A3A4"/>
          </p15:clr>
        </p15:guide>
        <p15:guide id="4" orient="horz" pos="622" userDrawn="1">
          <p15:clr>
            <a:srgbClr val="A4A3A4"/>
          </p15:clr>
        </p15:guide>
        <p15:guide id="5" orient="horz" pos="599" userDrawn="1">
          <p15:clr>
            <a:srgbClr val="A4A3A4"/>
          </p15:clr>
        </p15:guide>
        <p15:guide id="6" orient="horz" pos="1098" userDrawn="1">
          <p15:clr>
            <a:srgbClr val="A4A3A4"/>
          </p15:clr>
        </p15:guide>
        <p15:guide id="7" pos="204" userDrawn="1">
          <p15:clr>
            <a:srgbClr val="A4A3A4"/>
          </p15:clr>
        </p15:guide>
        <p15:guide id="8" pos="4116" userDrawn="1">
          <p15:clr>
            <a:srgbClr val="A4A3A4"/>
          </p15:clr>
        </p15:guide>
        <p15:guide id="9" pos="544" userDrawn="1">
          <p15:clr>
            <a:srgbClr val="A4A3A4"/>
          </p15:clr>
        </p15:guide>
        <p15:guide id="10" pos="3130" userDrawn="1">
          <p15:clr>
            <a:srgbClr val="A4A3A4"/>
          </p15:clr>
        </p15:guide>
        <p15:guide id="11" pos="2143" userDrawn="1">
          <p15:clr>
            <a:srgbClr val="A4A3A4"/>
          </p15:clr>
        </p15:guide>
        <p15:guide id="12" pos="2177" userDrawn="1">
          <p15:clr>
            <a:srgbClr val="A4A3A4"/>
          </p15:clr>
        </p15:guide>
        <p15:guide id="13" pos="2007" userDrawn="1">
          <p15:clr>
            <a:srgbClr val="A4A3A4"/>
          </p15:clr>
        </p15:guide>
        <p15:guide id="14" pos="36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D9B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18" autoAdjust="0"/>
    <p:restoredTop sz="84547" autoAdjust="0"/>
  </p:normalViewPr>
  <p:slideViewPr>
    <p:cSldViewPr snapToObjects="1" showGuides="1">
      <p:cViewPr>
        <p:scale>
          <a:sx n="75" d="100"/>
          <a:sy n="75" d="100"/>
        </p:scale>
        <p:origin x="996" y="354"/>
      </p:cViewPr>
      <p:guideLst>
        <p:guide orient="horz" pos="282"/>
        <p:guide orient="horz" pos="2595"/>
        <p:guide orient="horz" pos="1956"/>
        <p:guide orient="horz" pos="622"/>
        <p:guide orient="horz" pos="599"/>
        <p:guide orient="horz" pos="1098"/>
        <p:guide pos="204"/>
        <p:guide pos="4116"/>
        <p:guide pos="544"/>
        <p:guide pos="3130"/>
        <p:guide pos="2143"/>
        <p:guide pos="2177"/>
        <p:guide pos="2007"/>
        <p:guide pos="36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Objects="1">
      <p:cViewPr varScale="1">
        <p:scale>
          <a:sx n="53" d="100"/>
          <a:sy n="53" d="100"/>
        </p:scale>
        <p:origin x="2844" y="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5112BC-18FE-4C65-A2D7-FD40D797D39E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4A1D53DE-FF52-4E07-9FBC-5154B3E71AB8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IN" sz="2000" dirty="0" smtClean="0">
              <a:solidFill>
                <a:schemeClr val="tx1"/>
              </a:solidFill>
            </a:rPr>
            <a:t>GOOD DELIVERY</a:t>
          </a:r>
          <a:endParaRPr lang="en-IN" sz="2000" dirty="0">
            <a:solidFill>
              <a:schemeClr val="tx1"/>
            </a:solidFill>
          </a:endParaRPr>
        </a:p>
      </dgm:t>
    </dgm:pt>
    <dgm:pt modelId="{546FD5DF-0842-46A4-8804-3E8CE6440FB7}" type="parTrans" cxnId="{717F2296-BB73-4D44-8368-FED7F1CA3882}">
      <dgm:prSet/>
      <dgm:spPr/>
      <dgm:t>
        <a:bodyPr/>
        <a:lstStyle/>
        <a:p>
          <a:endParaRPr lang="en-IN">
            <a:solidFill>
              <a:schemeClr val="tx1"/>
            </a:solidFill>
          </a:endParaRPr>
        </a:p>
      </dgm:t>
    </dgm:pt>
    <dgm:pt modelId="{4D7FF873-53A7-4ADC-88E3-85ACE5259F3A}" type="sibTrans" cxnId="{717F2296-BB73-4D44-8368-FED7F1CA3882}">
      <dgm:prSet/>
      <dgm:spPr/>
      <dgm:t>
        <a:bodyPr/>
        <a:lstStyle/>
        <a:p>
          <a:endParaRPr lang="en-IN">
            <a:solidFill>
              <a:schemeClr val="tx1"/>
            </a:solidFill>
          </a:endParaRPr>
        </a:p>
      </dgm:t>
    </dgm:pt>
    <dgm:pt modelId="{BFE646C4-1253-41FC-92A6-029AD94940CC}" type="pres">
      <dgm:prSet presAssocID="{0C5112BC-18FE-4C65-A2D7-FD40D797D39E}" presName="Name0" presStyleCnt="0">
        <dgm:presLayoutVars>
          <dgm:dir/>
          <dgm:animLvl val="lvl"/>
          <dgm:resizeHandles val="exact"/>
        </dgm:presLayoutVars>
      </dgm:prSet>
      <dgm:spPr/>
    </dgm:pt>
    <dgm:pt modelId="{AFF98943-E8E3-422D-A075-FD91359B1CF7}" type="pres">
      <dgm:prSet presAssocID="{4A1D53DE-FF52-4E07-9FBC-5154B3E71AB8}" presName="parTxOnly" presStyleLbl="node1" presStyleIdx="0" presStyleCnt="1" custScaleX="42492" custScaleY="45204" custLinFactNeighborX="-1235" custLinFactNeighborY="-67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9EDF6267-C846-4F49-B952-D5E41054E696}" type="presOf" srcId="{4A1D53DE-FF52-4E07-9FBC-5154B3E71AB8}" destId="{AFF98943-E8E3-422D-A075-FD91359B1CF7}" srcOrd="0" destOrd="0" presId="urn:microsoft.com/office/officeart/2005/8/layout/chevron1"/>
    <dgm:cxn modelId="{717F2296-BB73-4D44-8368-FED7F1CA3882}" srcId="{0C5112BC-18FE-4C65-A2D7-FD40D797D39E}" destId="{4A1D53DE-FF52-4E07-9FBC-5154B3E71AB8}" srcOrd="0" destOrd="0" parTransId="{546FD5DF-0842-46A4-8804-3E8CE6440FB7}" sibTransId="{4D7FF873-53A7-4ADC-88E3-85ACE5259F3A}"/>
    <dgm:cxn modelId="{EE17D326-4A13-42A1-B23C-791E6C7F1864}" type="presOf" srcId="{0C5112BC-18FE-4C65-A2D7-FD40D797D39E}" destId="{BFE646C4-1253-41FC-92A6-029AD94940CC}" srcOrd="0" destOrd="0" presId="urn:microsoft.com/office/officeart/2005/8/layout/chevron1"/>
    <dgm:cxn modelId="{EFBC00BE-D890-4B06-B2BA-E0B4B2C5966F}" type="presParOf" srcId="{BFE646C4-1253-41FC-92A6-029AD94940CC}" destId="{AFF98943-E8E3-422D-A075-FD91359B1CF7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F98943-E8E3-422D-A075-FD91359B1CF7}">
      <dsp:nvSpPr>
        <dsp:cNvPr id="0" name=""/>
        <dsp:cNvSpPr/>
      </dsp:nvSpPr>
      <dsp:spPr>
        <a:xfrm>
          <a:off x="1282935" y="1128838"/>
          <a:ext cx="1980977" cy="842964"/>
        </a:xfrm>
        <a:prstGeom prst="chevron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000" kern="1200" dirty="0" smtClean="0">
              <a:solidFill>
                <a:schemeClr val="tx1"/>
              </a:solidFill>
            </a:rPr>
            <a:t>GOOD DELIVERY</a:t>
          </a:r>
          <a:endParaRPr lang="en-IN" sz="2000" kern="1200" dirty="0">
            <a:solidFill>
              <a:schemeClr val="tx1"/>
            </a:solidFill>
          </a:endParaRPr>
        </a:p>
      </dsp:txBody>
      <dsp:txXfrm>
        <a:off x="1704417" y="1128838"/>
        <a:ext cx="1138013" cy="8429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5634A-C77D-48D8-B400-21DBAFCEE9F4}" type="datetimeFigureOut">
              <a:rPr lang="en-US" smtClean="0"/>
              <a:t>8/12/2017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492FB7-0DAF-498C-9952-0BEE271B5B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023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714997-ACFD-46BA-B30A-116885B8ED61}" type="datetimeFigureOut">
              <a:rPr lang="en-US" smtClean="0"/>
              <a:pPr/>
              <a:t>8/12/2017</a:t>
            </a:fld>
            <a:endParaRPr lang="en-US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8299DB-D361-490A-B2EB-A2E407D0E2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288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8299DB-D361-490A-B2EB-A2E407D0E2C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241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685800"/>
            <a:ext cx="4575175" cy="3430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037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esentation 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23851" y="3186001"/>
            <a:ext cx="5454254" cy="483512"/>
          </a:xfrm>
        </p:spPr>
        <p:txBody>
          <a:bodyPr/>
          <a:lstStyle>
            <a:lvl1pPr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Presentation Title</a:t>
            </a:r>
            <a:endParaRPr lang="en-US" noProof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23851" y="3669516"/>
            <a:ext cx="5454254" cy="542487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tx2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Presentation Subtitle</a:t>
            </a:r>
            <a:endParaRPr lang="en-US" noProof="0"/>
          </a:p>
        </p:txBody>
      </p:sp>
      <p:sp>
        <p:nvSpPr>
          <p:cNvPr id="7" name="Freihandform 6"/>
          <p:cNvSpPr/>
          <p:nvPr userDrawn="1"/>
        </p:nvSpPr>
        <p:spPr>
          <a:xfrm>
            <a:off x="6291000" y="4387500"/>
            <a:ext cx="567000" cy="756000"/>
          </a:xfrm>
          <a:custGeom>
            <a:avLst/>
            <a:gdLst>
              <a:gd name="connsiteX0" fmla="*/ 756000 w 756000"/>
              <a:gd name="connsiteY0" fmla="*/ 0 h 756000"/>
              <a:gd name="connsiteX1" fmla="*/ 756000 w 756000"/>
              <a:gd name="connsiteY1" fmla="*/ 756000 h 756000"/>
              <a:gd name="connsiteX2" fmla="*/ 0 w 756000"/>
              <a:gd name="connsiteY2" fmla="*/ 756000 h 756000"/>
              <a:gd name="connsiteX3" fmla="*/ 756000 w 756000"/>
              <a:gd name="connsiteY3" fmla="*/ 0 h 75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6000" h="756000">
                <a:moveTo>
                  <a:pt x="756000" y="0"/>
                </a:moveTo>
                <a:lnTo>
                  <a:pt x="756000" y="756000"/>
                </a:lnTo>
                <a:lnTo>
                  <a:pt x="0" y="756000"/>
                </a:lnTo>
                <a:cubicBezTo>
                  <a:pt x="417527" y="756000"/>
                  <a:pt x="756000" y="417527"/>
                  <a:pt x="75600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 dirty="0"/>
          </a:p>
        </p:txBody>
      </p:sp>
      <p:sp>
        <p:nvSpPr>
          <p:cNvPr id="8" name="Rechteck 7"/>
          <p:cNvSpPr/>
          <p:nvPr userDrawn="1"/>
        </p:nvSpPr>
        <p:spPr>
          <a:xfrm>
            <a:off x="0" y="3"/>
            <a:ext cx="6858000" cy="30765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 dirty="0">
              <a:solidFill>
                <a:schemeClr val="bg1"/>
              </a:solidFill>
            </a:endParaRP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0"/>
          </p:nvPr>
        </p:nvSpPr>
        <p:spPr>
          <a:xfrm>
            <a:off x="1" y="3"/>
            <a:ext cx="4968479" cy="3076575"/>
          </a:xfrm>
          <a:solidFill>
            <a:schemeClr val="bg2"/>
          </a:solidFill>
        </p:spPr>
        <p:txBody>
          <a:bodyPr/>
          <a:lstStyle/>
          <a:p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323851" y="4212003"/>
            <a:ext cx="5454254" cy="268287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smtClean="0"/>
              <a:t>Location, DD Month 20YY</a:t>
            </a:r>
            <a:endParaRPr lang="en-US" noProof="0"/>
          </a:p>
        </p:txBody>
      </p:sp>
      <p:sp>
        <p:nvSpPr>
          <p:cNvPr id="14" name="Textfeld 13"/>
          <p:cNvSpPr txBox="1"/>
          <p:nvPr userDrawn="1"/>
        </p:nvSpPr>
        <p:spPr>
          <a:xfrm>
            <a:off x="5076184" y="4623981"/>
            <a:ext cx="1457966" cy="180689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r>
              <a:rPr lang="en-US" sz="1000" b="1" kern="1000" cap="none" spc="11" baseline="0" noProof="0" dirty="0" smtClean="0">
                <a:solidFill>
                  <a:schemeClr val="tx2"/>
                </a:solidFill>
              </a:rPr>
              <a:t>An MKS PAMP GROUP Company</a:t>
            </a:r>
            <a:endParaRPr lang="en-US" sz="1000" b="1" kern="1000" cap="none" spc="11" baseline="0" noProof="0" dirty="0">
              <a:solidFill>
                <a:schemeClr val="tx2"/>
              </a:solidFill>
            </a:endParaRPr>
          </a:p>
        </p:txBody>
      </p:sp>
      <p:pic>
        <p:nvPicPr>
          <p:cNvPr id="11" name="Grafik 10" descr="MMTC_RGB AUFBEREITET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334001" y="339502"/>
            <a:ext cx="1200149" cy="116654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 smtClean="0"/>
              <a:t>Presentation Title – Place – DD Month 20YY</a:t>
            </a:r>
            <a:endParaRPr lang="en-US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863204" y="950913"/>
            <a:ext cx="4914900" cy="3276600"/>
          </a:xfrm>
        </p:spPr>
        <p:txBody>
          <a:bodyPr numCol="2"/>
          <a:lstStyle>
            <a:lvl1pPr marL="323992" indent="-323992">
              <a:buClr>
                <a:schemeClr val="tx2"/>
              </a:buClr>
              <a:buFont typeface="+mj-lt"/>
              <a:buAutoNum type="arabicPeriod"/>
              <a:defRPr/>
            </a:lvl1pPr>
            <a:lvl2pPr marL="647984" indent="-323992">
              <a:spcBef>
                <a:spcPts val="0"/>
              </a:spcBef>
              <a:buNone/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889851" y="794110"/>
            <a:ext cx="3888254" cy="1021556"/>
          </a:xfrm>
        </p:spPr>
        <p:txBody>
          <a:bodyPr wrap="square" anchor="b"/>
          <a:lstStyle>
            <a:lvl1pPr algn="l">
              <a:defRPr sz="30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Titelmasterformat durch </a:t>
            </a:r>
            <a:br>
              <a:rPr lang="en-US" noProof="0" smtClean="0"/>
            </a:br>
            <a:r>
              <a:rPr lang="en-US" noProof="0" smtClean="0"/>
              <a:t>Klicken bearbeiten</a:t>
            </a:r>
            <a:endParaRPr lang="en-US" noProof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323851" y="766800"/>
            <a:ext cx="1107439" cy="1201576"/>
          </a:xfrm>
        </p:spPr>
        <p:txBody>
          <a:bodyPr numCol="1" anchor="b">
            <a:noAutofit/>
          </a:bodyPr>
          <a:lstStyle>
            <a:lvl1pPr marL="0" indent="0" algn="r">
              <a:lnSpc>
                <a:spcPts val="8100"/>
              </a:lnSpc>
              <a:spcBef>
                <a:spcPts val="0"/>
              </a:spcBef>
              <a:buNone/>
              <a:defRPr sz="8100">
                <a:solidFill>
                  <a:schemeClr val="tx2"/>
                </a:solidFill>
                <a:latin typeface="+mj-lt"/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 smtClean="0"/>
              <a:t>1.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Presentation Title – Place – DD Month 20YY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A66B11-59FD-4629-9F7F-FED4BA78E7C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cxnSp>
        <p:nvCxnSpPr>
          <p:cNvPr id="7" name="Gerade Verbindung 6"/>
          <p:cNvCxnSpPr/>
          <p:nvPr userDrawn="1"/>
        </p:nvCxnSpPr>
        <p:spPr>
          <a:xfrm>
            <a:off x="323850" y="4587875"/>
            <a:ext cx="6210300" cy="0"/>
          </a:xfrm>
          <a:prstGeom prst="line">
            <a:avLst/>
          </a:prstGeom>
          <a:ln w="63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 userDrawn="1"/>
        </p:nvCxnSpPr>
        <p:spPr>
          <a:xfrm>
            <a:off x="1592796" y="979201"/>
            <a:ext cx="0" cy="747425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 smtClean="0"/>
              <a:t>Presentation Title – Place – DD Month 20YY</a:t>
            </a:r>
            <a:endParaRPr lang="en-US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/>
        <p:txBody>
          <a:bodyPr numCol="2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 smtClean="0"/>
              <a:t>Presentation Title – Place – DD Month 20YY</a:t>
            </a:r>
            <a:endParaRPr lang="en-US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863204" y="950916"/>
            <a:ext cx="2322909" cy="3277021"/>
          </a:xfrm>
        </p:spPr>
        <p:txBody>
          <a:bodyPr numCol="1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2" name="Inhaltsplatzhalter 11"/>
          <p:cNvSpPr>
            <a:spLocks noGrp="1"/>
          </p:cNvSpPr>
          <p:nvPr>
            <p:ph sz="quarter" idx="14"/>
          </p:nvPr>
        </p:nvSpPr>
        <p:spPr>
          <a:xfrm>
            <a:off x="3456386" y="987425"/>
            <a:ext cx="3077765" cy="3132138"/>
          </a:xfrm>
          <a:solidFill>
            <a:schemeClr val="bg2"/>
          </a:solidFill>
        </p:spPr>
        <p:txBody>
          <a:bodyPr numCol="1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 smtClean="0"/>
              <a:t>Presentation Title – Place – DD Month 20YY</a:t>
            </a:r>
            <a:endParaRPr lang="en-US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3"/>
          </p:nvPr>
        </p:nvSpPr>
        <p:spPr>
          <a:xfrm>
            <a:off x="323850" y="987425"/>
            <a:ext cx="3077766" cy="3132138"/>
          </a:xfrm>
          <a:solidFill>
            <a:schemeClr val="bg2"/>
          </a:solidFill>
        </p:spPr>
        <p:txBody>
          <a:bodyPr numCol="1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14"/>
          </p:nvPr>
        </p:nvSpPr>
        <p:spPr>
          <a:xfrm>
            <a:off x="3456386" y="987425"/>
            <a:ext cx="3077765" cy="3132138"/>
          </a:xfrm>
          <a:solidFill>
            <a:schemeClr val="bg2"/>
          </a:solidFill>
        </p:spPr>
        <p:txBody>
          <a:bodyPr numCol="1" spcCol="7200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 smtClean="0"/>
              <a:t>Presentation Title – Place – DD Month 20YY</a:t>
            </a:r>
            <a:endParaRPr lang="en-US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702002" y="915566"/>
            <a:ext cx="5076103" cy="3312369"/>
          </a:xfrm>
        </p:spPr>
        <p:txBody>
          <a:bodyPr numCol="1"/>
          <a:lstStyle>
            <a:lvl1pPr>
              <a:spcBef>
                <a:spcPts val="0"/>
              </a:spcBef>
              <a:defRPr sz="3200">
                <a:latin typeface="+mj-lt"/>
              </a:defRPr>
            </a:lvl1pPr>
            <a:lvl2pPr marL="4607885">
              <a:defRPr i="1">
                <a:solidFill>
                  <a:schemeClr val="tx2"/>
                </a:solidFill>
              </a:defRPr>
            </a:lvl2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42900" y="4767264"/>
            <a:ext cx="16002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Presentation Title – Place – DD Month 20YY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3FD4A-BFCB-4C5B-801E-E16896395B2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480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ihandform 21"/>
          <p:cNvSpPr/>
          <p:nvPr/>
        </p:nvSpPr>
        <p:spPr>
          <a:xfrm>
            <a:off x="6291000" y="4387500"/>
            <a:ext cx="567000" cy="756000"/>
          </a:xfrm>
          <a:custGeom>
            <a:avLst/>
            <a:gdLst>
              <a:gd name="connsiteX0" fmla="*/ 756000 w 756000"/>
              <a:gd name="connsiteY0" fmla="*/ 0 h 756000"/>
              <a:gd name="connsiteX1" fmla="*/ 756000 w 756000"/>
              <a:gd name="connsiteY1" fmla="*/ 756000 h 756000"/>
              <a:gd name="connsiteX2" fmla="*/ 0 w 756000"/>
              <a:gd name="connsiteY2" fmla="*/ 756000 h 756000"/>
              <a:gd name="connsiteX3" fmla="*/ 756000 w 756000"/>
              <a:gd name="connsiteY3" fmla="*/ 0 h 75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6000" h="756000">
                <a:moveTo>
                  <a:pt x="756000" y="0"/>
                </a:moveTo>
                <a:lnTo>
                  <a:pt x="756000" y="756000"/>
                </a:lnTo>
                <a:lnTo>
                  <a:pt x="0" y="756000"/>
                </a:lnTo>
                <a:cubicBezTo>
                  <a:pt x="417527" y="756000"/>
                  <a:pt x="756000" y="417527"/>
                  <a:pt x="75600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noProof="0" dirty="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23850" y="375506"/>
            <a:ext cx="6210300" cy="360040"/>
          </a:xfrm>
          <a:prstGeom prst="rect">
            <a:avLst/>
          </a:prstGeom>
        </p:spPr>
        <p:txBody>
          <a:bodyPr vert="horz" wrap="none" lIns="0" tIns="0" rIns="0" bIns="0" rtlCol="0" anchor="t">
            <a:noAutofit/>
          </a:bodyPr>
          <a:lstStyle/>
          <a:p>
            <a:r>
              <a:rPr lang="en-US" noProof="0" dirty="0" err="1" smtClean="0"/>
              <a:t>Titelmasterformat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durch</a:t>
            </a:r>
            <a:r>
              <a:rPr lang="en-US" noProof="0" dirty="0" smtClean="0"/>
              <a:t> </a:t>
            </a:r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63204" y="950916"/>
            <a:ext cx="4914900" cy="3277021"/>
          </a:xfrm>
          <a:prstGeom prst="rect">
            <a:avLst/>
          </a:prstGeom>
        </p:spPr>
        <p:txBody>
          <a:bodyPr vert="horz" lIns="0" tIns="0" rIns="0" bIns="0" numCol="1" spcCol="360000" rtlCol="0">
            <a:normAutofit/>
          </a:bodyPr>
          <a:lstStyle/>
          <a:p>
            <a:pPr lvl="0"/>
            <a:r>
              <a:rPr lang="en-US" noProof="0" dirty="0" err="1" smtClean="0"/>
              <a:t>Textmasterformate</a:t>
            </a:r>
            <a:r>
              <a:rPr lang="en-US" noProof="0" dirty="0" smtClean="0"/>
              <a:t> </a:t>
            </a:r>
            <a:r>
              <a:rPr lang="en-US" noProof="0" dirty="0" err="1" smtClean="0"/>
              <a:t>durch</a:t>
            </a:r>
            <a:r>
              <a:rPr lang="en-US" noProof="0" dirty="0" smtClean="0"/>
              <a:t> </a:t>
            </a:r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Fünfte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863204" y="4623982"/>
            <a:ext cx="4105275" cy="180689"/>
          </a:xfrm>
          <a:prstGeom prst="rect">
            <a:avLst/>
          </a:prstGeom>
        </p:spPr>
        <p:txBody>
          <a:bodyPr vert="horz" wrap="none" lIns="0" tIns="0" rIns="0" bIns="0" rtlCol="0" anchor="t"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kern="1000" baseline="0">
                <a:solidFill>
                  <a:schemeClr val="tx2"/>
                </a:solidFill>
              </a:defRPr>
            </a:lvl1pPr>
          </a:lstStyle>
          <a:p>
            <a:r>
              <a:rPr lang="en-IN" smtClean="0"/>
              <a:t>Presentation Title – Place – DD Month 20YY</a:t>
            </a:r>
            <a:endParaRPr lang="en-US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323851" y="4623982"/>
            <a:ext cx="431853" cy="180689"/>
          </a:xfrm>
          <a:prstGeom prst="rect">
            <a:avLst/>
          </a:prstGeom>
        </p:spPr>
        <p:txBody>
          <a:bodyPr vert="horz" wrap="none" lIns="0" tIns="0" rIns="0" bIns="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EA66B11-59FD-4629-9F7F-FED4BA78E7C7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5" name="Textfeld 14"/>
          <p:cNvSpPr txBox="1"/>
          <p:nvPr/>
        </p:nvSpPr>
        <p:spPr>
          <a:xfrm>
            <a:off x="5076184" y="4623981"/>
            <a:ext cx="1457966" cy="180689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r>
              <a:rPr lang="en-US" sz="1000" b="1" kern="1000" cap="all" spc="51" baseline="0" noProof="0" dirty="0" smtClean="0">
                <a:solidFill>
                  <a:schemeClr val="tx2"/>
                </a:solidFill>
              </a:rPr>
              <a:t>MMTC-PAMP</a:t>
            </a:r>
            <a:endParaRPr lang="en-US" sz="1000" b="1" kern="1000" cap="all" spc="51" baseline="0" noProof="0" dirty="0">
              <a:solidFill>
                <a:schemeClr val="tx2"/>
              </a:solidFill>
            </a:endParaRPr>
          </a:p>
        </p:txBody>
      </p:sp>
      <p:cxnSp>
        <p:nvCxnSpPr>
          <p:cNvPr id="17" name="Gerade Verbindung 16"/>
          <p:cNvCxnSpPr/>
          <p:nvPr/>
        </p:nvCxnSpPr>
        <p:spPr>
          <a:xfrm>
            <a:off x="323850" y="4587875"/>
            <a:ext cx="62103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1" r:id="rId3"/>
    <p:sldLayoutId id="2147483650" r:id="rId4"/>
    <p:sldLayoutId id="2147483653" r:id="rId5"/>
    <p:sldLayoutId id="2147483654" r:id="rId6"/>
    <p:sldLayoutId id="2147483655" r:id="rId7"/>
    <p:sldLayoutId id="2147483656" r:id="rId8"/>
  </p:sldLayoutIdLst>
  <p:hf hdr="0" ftr="0" dt="0"/>
  <p:txStyles>
    <p:titleStyle>
      <a:lvl1pPr algn="l" defTabSz="914377" rtl="0" eaLnBrk="1" latinLnBrk="0" hangingPunct="1">
        <a:spcBef>
          <a:spcPct val="0"/>
        </a:spcBef>
        <a:buNone/>
        <a:defRPr sz="2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spcBef>
          <a:spcPts val="1680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215995" indent="-215995" algn="l" defTabSz="914377" rtl="0" eaLnBrk="1" latinLnBrk="0" hangingPunct="1">
        <a:spcBef>
          <a:spcPts val="1680"/>
        </a:spcBef>
        <a:buClr>
          <a:schemeClr val="tx2"/>
        </a:buClr>
        <a:buFont typeface="Calibri" pitchFamily="34" charset="0"/>
        <a:buChar char="—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431989" indent="-215995" algn="l" defTabSz="914377" rtl="0" eaLnBrk="1" latinLnBrk="0" hangingPunct="1">
        <a:spcBef>
          <a:spcPts val="0"/>
        </a:spcBef>
        <a:buClr>
          <a:schemeClr val="tx2"/>
        </a:buClr>
        <a:buFont typeface="Calibri" pitchFamily="34" charset="0"/>
        <a:buChar char="—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215995" indent="-215995" algn="l" defTabSz="914377" rtl="0" eaLnBrk="1" latinLnBrk="0" hangingPunct="1">
        <a:spcBef>
          <a:spcPts val="1680"/>
        </a:spcBef>
        <a:buClr>
          <a:schemeClr val="tx2"/>
        </a:buClr>
        <a:buFont typeface="+mj-lt"/>
        <a:buAutoNum type="arabicPeriod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431989" indent="-215995" algn="l" defTabSz="914377" rtl="0" eaLnBrk="1" latinLnBrk="0" hangingPunct="1">
        <a:spcBef>
          <a:spcPts val="0"/>
        </a:spcBef>
        <a:buClr>
          <a:schemeClr val="tx2"/>
        </a:buClr>
        <a:buFont typeface="+mj-lt"/>
        <a:buAutoNum type="alphaLcParenR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ts val="0"/>
        </a:spcBef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ts val="0"/>
        </a:spcBef>
        <a:buFont typeface="Arial" pitchFamily="34" charset="0"/>
        <a:buNone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327314" y="3351977"/>
            <a:ext cx="7272339" cy="483512"/>
          </a:xfrm>
        </p:spPr>
        <p:txBody>
          <a:bodyPr/>
          <a:lstStyle/>
          <a:p>
            <a:r>
              <a:rPr lang="de-DE" sz="2500" dirty="0" smtClean="0"/>
              <a:t>Quality, Reliability &amp; Indian Benchmark</a:t>
            </a:r>
            <a:endParaRPr lang="de-DE" sz="2500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1"/>
          </p:nvPr>
        </p:nvSpPr>
        <p:spPr>
          <a:xfrm>
            <a:off x="347661" y="4588784"/>
            <a:ext cx="7272339" cy="324628"/>
          </a:xfrm>
        </p:spPr>
        <p:txBody>
          <a:bodyPr/>
          <a:lstStyle/>
          <a:p>
            <a:r>
              <a:rPr lang="en-US" dirty="0" smtClean="0"/>
              <a:t>India International Gold Convention, Goa , 12</a:t>
            </a:r>
            <a:r>
              <a:rPr lang="en-US" baseline="30000" dirty="0" smtClean="0"/>
              <a:t>th</a:t>
            </a:r>
            <a:r>
              <a:rPr lang="en-US" dirty="0" smtClean="0"/>
              <a:t> Aug 2017</a:t>
            </a:r>
            <a:endParaRPr lang="en-US" dirty="0"/>
          </a:p>
        </p:txBody>
      </p:sp>
      <p:pic>
        <p:nvPicPr>
          <p:cNvPr id="6" name="Bildplatzhalter 5" descr="MPG_GoldenClouds_rgb_lowres.jpg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rcRect t="15169" b="15169"/>
          <a:stretch>
            <a:fillRect/>
          </a:stretch>
        </p:blipFill>
        <p:spPr/>
      </p:pic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90" t="79642" r="19257"/>
          <a:stretch/>
        </p:blipFill>
        <p:spPr bwMode="auto">
          <a:xfrm>
            <a:off x="4991100" y="1507984"/>
            <a:ext cx="1752600" cy="284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itel 3"/>
          <p:cNvSpPr txBox="1">
            <a:spLocks/>
          </p:cNvSpPr>
          <p:nvPr/>
        </p:nvSpPr>
        <p:spPr>
          <a:xfrm>
            <a:off x="-719139" y="3913473"/>
            <a:ext cx="7272339" cy="483512"/>
          </a:xfrm>
          <a:prstGeom prst="rect">
            <a:avLst/>
          </a:prstGeom>
        </p:spPr>
        <p:txBody>
          <a:bodyPr vert="horz" wrap="none" lIns="0" tIns="0" rIns="0" bIns="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3113" y="180331"/>
            <a:ext cx="60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solidFill>
                  <a:schemeClr val="tx2"/>
                </a:solidFill>
              </a:rPr>
              <a:t> Benefits </a:t>
            </a:r>
            <a:r>
              <a:rPr lang="en-IN" sz="2400" b="1" dirty="0">
                <a:solidFill>
                  <a:schemeClr val="tx2"/>
                </a:solidFill>
              </a:rPr>
              <a:t>of </a:t>
            </a:r>
            <a:r>
              <a:rPr lang="en-IN" sz="2400" b="1" dirty="0">
                <a:solidFill>
                  <a:schemeClr val="tx2"/>
                </a:solidFill>
              </a:rPr>
              <a:t>any Good Delivery accreditation</a:t>
            </a:r>
            <a:endParaRPr lang="en-IN" sz="2400" b="1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1862" y="917388"/>
            <a:ext cx="2209800" cy="40011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2000" b="1" dirty="0"/>
              <a:t>Today</a:t>
            </a:r>
            <a:endParaRPr lang="en-IN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431938" y="938731"/>
            <a:ext cx="2210400" cy="40011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2000" b="1" dirty="0"/>
              <a:t>Tomorrow</a:t>
            </a:r>
            <a:endParaRPr lang="en-IN" sz="2000" b="1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914733007"/>
              </p:ext>
            </p:extLst>
          </p:nvPr>
        </p:nvGraphicFramePr>
        <p:xfrm>
          <a:off x="1136100" y="1091321"/>
          <a:ext cx="46620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91862" y="1365875"/>
            <a:ext cx="2209800" cy="3046988"/>
          </a:xfrm>
          <a:prstGeom prst="rect">
            <a:avLst/>
          </a:prstGeom>
          <a:solidFill>
            <a:srgbClr val="ECD9B9"/>
          </a:solidFill>
        </p:spPr>
        <p:txBody>
          <a:bodyPr wrap="square" rtlCol="0">
            <a:spAutoFit/>
          </a:bodyPr>
          <a:lstStyle/>
          <a:p>
            <a:r>
              <a:rPr lang="en-IN" sz="1600" dirty="0"/>
              <a:t> Quality inconsistency; no benchmark</a:t>
            </a:r>
          </a:p>
          <a:p>
            <a:endParaRPr lang="en-IN" sz="1600" dirty="0"/>
          </a:p>
          <a:p>
            <a:r>
              <a:rPr lang="en-IN" sz="1600" dirty="0"/>
              <a:t> Not accepted by banks &amp; exchanges</a:t>
            </a:r>
          </a:p>
          <a:p>
            <a:endParaRPr lang="en-IN" sz="1600" dirty="0"/>
          </a:p>
          <a:p>
            <a:r>
              <a:rPr lang="en-IN" sz="1600" dirty="0"/>
              <a:t> Trust deficit</a:t>
            </a:r>
          </a:p>
          <a:p>
            <a:endParaRPr lang="en-IN" sz="1600" dirty="0"/>
          </a:p>
          <a:p>
            <a:r>
              <a:rPr lang="en-IN" sz="1600" dirty="0"/>
              <a:t> Not-acceptable for export of jewellery</a:t>
            </a:r>
          </a:p>
          <a:p>
            <a:endParaRPr lang="en-IN" sz="1600" dirty="0"/>
          </a:p>
          <a:p>
            <a:endParaRPr lang="en-IN" sz="1600" dirty="0"/>
          </a:p>
        </p:txBody>
      </p:sp>
      <p:sp>
        <p:nvSpPr>
          <p:cNvPr id="8" name="Decagon 7"/>
          <p:cNvSpPr/>
          <p:nvPr/>
        </p:nvSpPr>
        <p:spPr>
          <a:xfrm>
            <a:off x="183113" y="1443608"/>
            <a:ext cx="180000" cy="180000"/>
          </a:xfrm>
          <a:prstGeom prst="decag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1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1" name="Decagon 10"/>
          <p:cNvSpPr/>
          <p:nvPr/>
        </p:nvSpPr>
        <p:spPr>
          <a:xfrm>
            <a:off x="183113" y="2171215"/>
            <a:ext cx="180000" cy="180000"/>
          </a:xfrm>
          <a:prstGeom prst="decag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2" name="Decagon 11"/>
          <p:cNvSpPr/>
          <p:nvPr/>
        </p:nvSpPr>
        <p:spPr>
          <a:xfrm>
            <a:off x="183113" y="2908953"/>
            <a:ext cx="180000" cy="180000"/>
          </a:xfrm>
          <a:prstGeom prst="decag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3" name="Decagon 12"/>
          <p:cNvSpPr/>
          <p:nvPr/>
        </p:nvSpPr>
        <p:spPr>
          <a:xfrm>
            <a:off x="183113" y="3457371"/>
            <a:ext cx="180000" cy="180000"/>
          </a:xfrm>
          <a:prstGeom prst="decag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69438" y="1391359"/>
            <a:ext cx="2210400" cy="3046988"/>
          </a:xfrm>
          <a:prstGeom prst="rect">
            <a:avLst/>
          </a:prstGeom>
          <a:solidFill>
            <a:srgbClr val="ECD9B9"/>
          </a:solidFill>
        </p:spPr>
        <p:txBody>
          <a:bodyPr wrap="square" rtlCol="0">
            <a:spAutoFit/>
          </a:bodyPr>
          <a:lstStyle/>
          <a:p>
            <a:r>
              <a:rPr lang="en-IN" sz="1600" dirty="0"/>
              <a:t>Consistent, independent verifiable quality</a:t>
            </a:r>
          </a:p>
          <a:p>
            <a:endParaRPr lang="en-IN" sz="1600" dirty="0"/>
          </a:p>
          <a:p>
            <a:r>
              <a:rPr lang="en-IN" sz="1600" dirty="0"/>
              <a:t>Accepted by banks </a:t>
            </a:r>
            <a:r>
              <a:rPr lang="en-IN" sz="1600" dirty="0"/>
              <a:t>&amp;</a:t>
            </a:r>
            <a:r>
              <a:rPr lang="en-IN" sz="1600" dirty="0"/>
              <a:t> commodity exchanges</a:t>
            </a:r>
          </a:p>
          <a:p>
            <a:endParaRPr lang="en-IN" sz="1600" dirty="0"/>
          </a:p>
          <a:p>
            <a:r>
              <a:rPr lang="en-IN" sz="1600" dirty="0"/>
              <a:t>Full traceability</a:t>
            </a:r>
          </a:p>
          <a:p>
            <a:endParaRPr lang="en-IN" sz="1600" dirty="0"/>
          </a:p>
          <a:p>
            <a:r>
              <a:rPr lang="en-IN" sz="1600" dirty="0"/>
              <a:t>Common industry platform facilitates domestic gold policy </a:t>
            </a:r>
            <a:r>
              <a:rPr lang="en-IN" sz="1600" dirty="0" smtClean="0"/>
              <a:t>formulation</a:t>
            </a:r>
            <a:endParaRPr lang="en-IN" sz="1600" dirty="0"/>
          </a:p>
        </p:txBody>
      </p:sp>
      <p:grpSp>
        <p:nvGrpSpPr>
          <p:cNvPr id="6" name="Group 5"/>
          <p:cNvGrpSpPr/>
          <p:nvPr/>
        </p:nvGrpSpPr>
        <p:grpSpPr>
          <a:xfrm>
            <a:off x="4341938" y="1464951"/>
            <a:ext cx="180000" cy="2193763"/>
            <a:chOff x="4341938" y="1464951"/>
            <a:chExt cx="180000" cy="2193763"/>
          </a:xfrm>
        </p:grpSpPr>
        <p:sp>
          <p:nvSpPr>
            <p:cNvPr id="14" name="Decagon 13"/>
            <p:cNvSpPr/>
            <p:nvPr/>
          </p:nvSpPr>
          <p:spPr>
            <a:xfrm>
              <a:off x="4341938" y="1464951"/>
              <a:ext cx="180000" cy="180000"/>
            </a:xfrm>
            <a:prstGeom prst="decagon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1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Decagon 14"/>
            <p:cNvSpPr/>
            <p:nvPr/>
          </p:nvSpPr>
          <p:spPr>
            <a:xfrm>
              <a:off x="4341938" y="2192558"/>
              <a:ext cx="180000" cy="180000"/>
            </a:xfrm>
            <a:prstGeom prst="decagon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6" name="Decagon 15"/>
            <p:cNvSpPr/>
            <p:nvPr/>
          </p:nvSpPr>
          <p:spPr>
            <a:xfrm>
              <a:off x="4341938" y="2930296"/>
              <a:ext cx="180000" cy="180000"/>
            </a:xfrm>
            <a:prstGeom prst="decagon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7" name="Decagon 16"/>
            <p:cNvSpPr/>
            <p:nvPr/>
          </p:nvSpPr>
          <p:spPr>
            <a:xfrm>
              <a:off x="4341938" y="3478714"/>
              <a:ext cx="180000" cy="180000"/>
            </a:xfrm>
            <a:prstGeom prst="decagon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4</a:t>
              </a: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noProof="0" smtClean="0"/>
              <a:pPr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8728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5900" y="133352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solidFill>
                  <a:schemeClr val="tx2"/>
                </a:solidFill>
              </a:rPr>
              <a:t>What does India Good </a:t>
            </a:r>
            <a:r>
              <a:rPr lang="en-IN" sz="2400" b="1" dirty="0">
                <a:solidFill>
                  <a:schemeClr val="tx2"/>
                </a:solidFill>
              </a:rPr>
              <a:t>D</a:t>
            </a:r>
            <a:r>
              <a:rPr lang="en-IN" sz="2400" b="1" dirty="0">
                <a:solidFill>
                  <a:schemeClr val="tx2"/>
                </a:solidFill>
              </a:rPr>
              <a:t>elivery require ?</a:t>
            </a:r>
            <a:endParaRPr lang="en-IN" sz="2400" b="1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7800" y="3582555"/>
            <a:ext cx="3600000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900" dirty="0">
                <a:solidFill>
                  <a:schemeClr val="tx1"/>
                </a:solidFill>
              </a:rPr>
              <a:t>Conformity</a:t>
            </a:r>
            <a:endParaRPr lang="en-IN" sz="19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7800" y="2776437"/>
            <a:ext cx="2880000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tx1"/>
                </a:solidFill>
              </a:rPr>
              <a:t>Quality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87800" y="1942755"/>
            <a:ext cx="2160000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tx1"/>
                </a:solidFill>
              </a:rPr>
              <a:t>Responsible </a:t>
            </a:r>
          </a:p>
          <a:p>
            <a:pPr algn="ctr"/>
            <a:r>
              <a:rPr lang="en-IN" dirty="0">
                <a:solidFill>
                  <a:schemeClr val="tx1"/>
                </a:solidFill>
              </a:rPr>
              <a:t>Gold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47800" y="1136637"/>
            <a:ext cx="1440000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tx1"/>
                </a:solidFill>
              </a:rPr>
              <a:t>Flexibility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11" name="Right Brace 10"/>
          <p:cNvSpPr/>
          <p:nvPr/>
        </p:nvSpPr>
        <p:spPr>
          <a:xfrm>
            <a:off x="4087819" y="2776438"/>
            <a:ext cx="457200" cy="1491919"/>
          </a:xfrm>
          <a:prstGeom prst="rightBrac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b="1" dirty="0"/>
          </a:p>
        </p:txBody>
      </p:sp>
      <p:sp>
        <p:nvSpPr>
          <p:cNvPr id="12" name="Right Brace 11"/>
          <p:cNvSpPr/>
          <p:nvPr/>
        </p:nvSpPr>
        <p:spPr>
          <a:xfrm>
            <a:off x="4087819" y="1136637"/>
            <a:ext cx="457200" cy="687600"/>
          </a:xfrm>
          <a:prstGeom prst="rightBrac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b="1" dirty="0"/>
          </a:p>
        </p:txBody>
      </p:sp>
      <p:sp>
        <p:nvSpPr>
          <p:cNvPr id="13" name="Right Brace 12"/>
          <p:cNvSpPr/>
          <p:nvPr/>
        </p:nvSpPr>
        <p:spPr>
          <a:xfrm>
            <a:off x="4087819" y="1956537"/>
            <a:ext cx="457200" cy="687600"/>
          </a:xfrm>
          <a:prstGeom prst="rightBrac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759028" y="3060732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TRUST &amp; CREDIBILITY across gold value chain</a:t>
            </a:r>
            <a:endParaRPr lang="en-IN" dirty="0"/>
          </a:p>
        </p:txBody>
      </p:sp>
      <p:sp>
        <p:nvSpPr>
          <p:cNvPr id="16" name="TextBox 15"/>
          <p:cNvSpPr txBox="1"/>
          <p:nvPr/>
        </p:nvSpPr>
        <p:spPr>
          <a:xfrm>
            <a:off x="4911428" y="1984253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Industry Reputation</a:t>
            </a:r>
            <a:endParaRPr lang="en-IN" dirty="0"/>
          </a:p>
        </p:txBody>
      </p:sp>
      <p:sp>
        <p:nvSpPr>
          <p:cNvPr id="17" name="TextBox 16"/>
          <p:cNvSpPr txBox="1"/>
          <p:nvPr/>
        </p:nvSpPr>
        <p:spPr>
          <a:xfrm>
            <a:off x="4987628" y="1155116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Enabling INDIANISATION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noProof="0" smtClean="0"/>
              <a:pPr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2788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35217" y="108709"/>
            <a:ext cx="6470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chemeClr val="tx2"/>
                </a:solidFill>
              </a:rPr>
              <a:t>Consultative Process to ensure guidelines that work for everyone</a:t>
            </a:r>
            <a:endParaRPr lang="en-IN" b="1" dirty="0">
              <a:solidFill>
                <a:schemeClr val="tx2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3943" y="782958"/>
            <a:ext cx="2078951" cy="792000"/>
          </a:xfrm>
          <a:prstGeom prst="chevron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Draft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1502449" y="1660077"/>
            <a:ext cx="2078951" cy="792000"/>
          </a:xfrm>
          <a:prstGeom prst="chevron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Industry Feedback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2645446" y="2542803"/>
            <a:ext cx="2362200" cy="813371"/>
          </a:xfrm>
          <a:prstGeom prst="chevron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Multiple Regulatory Inputs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Chevron 10"/>
          <p:cNvSpPr/>
          <p:nvPr/>
        </p:nvSpPr>
        <p:spPr>
          <a:xfrm>
            <a:off x="4169449" y="3486150"/>
            <a:ext cx="2078951" cy="792000"/>
          </a:xfrm>
          <a:prstGeom prst="chevr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Final Draft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142681" y="895350"/>
            <a:ext cx="144000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42681" y="1194147"/>
            <a:ext cx="144000" cy="180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142681" y="1484958"/>
            <a:ext cx="144000" cy="18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83740" y="846852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/>
              <a:t>Closed</a:t>
            </a:r>
            <a:endParaRPr lang="en-IN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5286681" y="1145334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/>
              <a:t>In Process</a:t>
            </a:r>
            <a:endParaRPr lang="en-IN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5286681" y="1438385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/>
              <a:t>To Initiate</a:t>
            </a:r>
            <a:endParaRPr lang="en-IN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926217" y="176105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/>
              <a:t>In Process, to close in Q3 2017</a:t>
            </a:r>
            <a:endParaRPr lang="en-IN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2093201" y="2618566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/>
              <a:t>In Process, to close in Q3 2017</a:t>
            </a:r>
            <a:endParaRPr lang="en-IN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3549917" y="3558986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/>
              <a:t>W</a:t>
            </a:r>
            <a:r>
              <a:rPr lang="en-IN" sz="1200" dirty="0"/>
              <a:t>ithin Q4 2017</a:t>
            </a:r>
            <a:endParaRPr lang="en-IN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noProof="0" smtClean="0"/>
              <a:pPr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523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11151" y="377805"/>
            <a:ext cx="622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solidFill>
                  <a:schemeClr val="tx2"/>
                </a:solidFill>
              </a:rPr>
              <a:t>“By the industry, for the industry”</a:t>
            </a:r>
            <a:endParaRPr lang="en-IN" sz="2400" b="1" dirty="0">
              <a:solidFill>
                <a:schemeClr val="tx2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488" y="1428750"/>
            <a:ext cx="6477000" cy="2550319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noProof="0" smtClean="0"/>
              <a:pPr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9144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62000" y="133352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solidFill>
                  <a:schemeClr val="tx2"/>
                </a:solidFill>
              </a:rPr>
              <a:t>What next ?</a:t>
            </a:r>
            <a:endParaRPr lang="en-IN" sz="2400" b="1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609600" y="666750"/>
            <a:ext cx="7543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/>
              <a:t>C</a:t>
            </a:r>
            <a:r>
              <a:rPr lang="en-IN" sz="2200" dirty="0"/>
              <a:t>omments are invited on :-</a:t>
            </a:r>
          </a:p>
          <a:p>
            <a:endParaRPr lang="en-IN" sz="2200" dirty="0"/>
          </a:p>
          <a:p>
            <a:endParaRPr lang="en-IN" sz="2200" dirty="0"/>
          </a:p>
        </p:txBody>
      </p:sp>
      <p:sp>
        <p:nvSpPr>
          <p:cNvPr id="8" name="Rectangle 7"/>
          <p:cNvSpPr/>
          <p:nvPr/>
        </p:nvSpPr>
        <p:spPr>
          <a:xfrm>
            <a:off x="2209800" y="1367076"/>
            <a:ext cx="1981200" cy="3899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600" dirty="0">
                <a:solidFill>
                  <a:schemeClr val="tx1"/>
                </a:solidFill>
              </a:rPr>
              <a:t>Specifications</a:t>
            </a:r>
            <a:endParaRPr lang="en-IN" sz="16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1935071"/>
            <a:ext cx="1981200" cy="54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600" dirty="0">
                <a:solidFill>
                  <a:schemeClr val="tx1"/>
                </a:solidFill>
              </a:rPr>
              <a:t>Application Procedures</a:t>
            </a:r>
            <a:endParaRPr lang="en-IN" sz="160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2634181"/>
            <a:ext cx="1980000" cy="33855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1600" dirty="0"/>
              <a:t>Proficiency testing</a:t>
            </a:r>
            <a:endParaRPr lang="en-IN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2209800" y="3131844"/>
            <a:ext cx="1980000" cy="33855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1600" dirty="0"/>
              <a:t>Pro-active monitoring</a:t>
            </a:r>
            <a:endParaRPr lang="en-IN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2211000" y="3622800"/>
            <a:ext cx="1980000" cy="5847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1600" dirty="0"/>
              <a:t>Responsible Gold Audit</a:t>
            </a:r>
            <a:endParaRPr lang="en-IN" sz="1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66B11-59FD-4629-9F7F-FED4BA78E7C7}" type="slidenum">
              <a:rPr lang="en-US" noProof="0" smtClean="0"/>
              <a:pPr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1388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" y="1"/>
            <a:ext cx="6858000" cy="5143500"/>
          </a:xfrm>
          <a:prstGeom prst="rect">
            <a:avLst/>
          </a:prstGeom>
          <a:solidFill>
            <a:srgbClr val="393C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1676400" y="445772"/>
            <a:ext cx="2971800" cy="4190575"/>
            <a:chOff x="3276600" y="342900"/>
            <a:chExt cx="2942908" cy="4169336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52800" y="342900"/>
              <a:ext cx="2667000" cy="3484242"/>
            </a:xfrm>
            <a:prstGeom prst="rect">
              <a:avLst/>
            </a:prstGeom>
          </p:spPr>
        </p:pic>
        <p:sp>
          <p:nvSpPr>
            <p:cNvPr id="17" name="Text Box 3"/>
            <p:cNvSpPr txBox="1">
              <a:spLocks noChangeArrowheads="1"/>
            </p:cNvSpPr>
            <p:nvPr/>
          </p:nvSpPr>
          <p:spPr bwMode="auto">
            <a:xfrm>
              <a:off x="3276600" y="3924300"/>
              <a:ext cx="2942908" cy="5879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28016" tIns="64008" rIns="128016" bIns="64008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3000" dirty="0">
                  <a:solidFill>
                    <a:srgbClr val="CFA04F"/>
                  </a:solidFill>
                  <a:latin typeface="FritzQuadrata" pitchFamily="2" charset="0"/>
                  <a:cs typeface="ＭＳ Ｐゴシック" pitchFamily="-112" charset="-128"/>
                </a:rPr>
                <a:t>THANK YOU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-1" y="4440192"/>
            <a:ext cx="6858001" cy="703311"/>
            <a:chOff x="228600" y="5040723"/>
            <a:chExt cx="8915400" cy="703310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40745" y="5040723"/>
              <a:ext cx="803255" cy="703310"/>
            </a:xfrm>
            <a:prstGeom prst="rect">
              <a:avLst/>
            </a:prstGeom>
          </p:spPr>
        </p:pic>
        <p:cxnSp>
          <p:nvCxnSpPr>
            <p:cNvPr id="12" name="Straight Connector 11"/>
            <p:cNvCxnSpPr/>
            <p:nvPr/>
          </p:nvCxnSpPr>
          <p:spPr>
            <a:xfrm>
              <a:off x="228600" y="5295900"/>
              <a:ext cx="8686800" cy="0"/>
            </a:xfrm>
            <a:prstGeom prst="line">
              <a:avLst/>
            </a:prstGeom>
            <a:ln>
              <a:solidFill>
                <a:srgbClr val="CFA04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725695"/>
            <a:ext cx="7273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3FD4A-BFCB-4C5B-801E-E16896395B2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2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TC-PAMP Presentation 2014-08">
  <a:themeElements>
    <a:clrScheme name="MKS PAMP Group">
      <a:dk1>
        <a:srgbClr val="393C3F"/>
      </a:dk1>
      <a:lt1>
        <a:sysClr val="window" lastClr="FFFFFF"/>
      </a:lt1>
      <a:dk2>
        <a:srgbClr val="CFA04F"/>
      </a:dk2>
      <a:lt2>
        <a:srgbClr val="B2B2B2"/>
      </a:lt2>
      <a:accent1>
        <a:srgbClr val="003764"/>
      </a:accent1>
      <a:accent2>
        <a:srgbClr val="6687A2"/>
      </a:accent2>
      <a:accent3>
        <a:srgbClr val="004E59"/>
      </a:accent3>
      <a:accent4>
        <a:srgbClr val="66959B"/>
      </a:accent4>
      <a:accent5>
        <a:srgbClr val="3E1151"/>
      </a:accent5>
      <a:accent6>
        <a:srgbClr val="8B7097"/>
      </a:accent6>
      <a:hlink>
        <a:srgbClr val="003764"/>
      </a:hlink>
      <a:folHlink>
        <a:srgbClr val="003764"/>
      </a:folHlink>
    </a:clrScheme>
    <a:fontScheme name="MKS PAMP Group">
      <a:majorFont>
        <a:latin typeface="Palatino Linotype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 dirty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MMTC-PAMP Presentation 2014-08</Template>
  <TotalTime>12281</TotalTime>
  <Words>178</Words>
  <Application>Microsoft Office PowerPoint</Application>
  <PresentationFormat>Custom</PresentationFormat>
  <Paragraphs>64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ＭＳ Ｐゴシック</vt:lpstr>
      <vt:lpstr>Arial</vt:lpstr>
      <vt:lpstr>Calibri</vt:lpstr>
      <vt:lpstr>FritzQuadrata</vt:lpstr>
      <vt:lpstr>Palatino Linotype</vt:lpstr>
      <vt:lpstr>MMTC-PAMP Presentation 2014-08</vt:lpstr>
      <vt:lpstr>Quality, Reliability &amp; Indian Benchmark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Dore receiving and processing</dc:title>
  <dc:creator>Bornali Das</dc:creator>
  <cp:lastModifiedBy>Toshiba</cp:lastModifiedBy>
  <cp:revision>905</cp:revision>
  <dcterms:created xsi:type="dcterms:W3CDTF">2016-01-28T04:33:30Z</dcterms:created>
  <dcterms:modified xsi:type="dcterms:W3CDTF">2017-08-12T05:59:38Z</dcterms:modified>
</cp:coreProperties>
</file>