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91" r:id="rId8"/>
    <p:sldId id="292" r:id="rId9"/>
    <p:sldId id="263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7" r:id="rId20"/>
    <p:sldId id="29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7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28" autoAdjust="0"/>
  </p:normalViewPr>
  <p:slideViewPr>
    <p:cSldViewPr snapToGrid="0">
      <p:cViewPr varScale="1">
        <p:scale>
          <a:sx n="70" d="100"/>
          <a:sy n="70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1" cy="2387600"/>
          </a:xfrm>
        </p:spPr>
        <p:txBody>
          <a:bodyPr anchor="b"/>
          <a:lstStyle>
            <a:lvl1pPr algn="ctr">
              <a:defRPr sz="58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1" cy="1655762"/>
          </a:xfrm>
        </p:spPr>
        <p:txBody>
          <a:bodyPr/>
          <a:lstStyle>
            <a:lvl1pPr marL="0" indent="0" algn="ctr">
              <a:buNone/>
              <a:defRPr sz="2328"/>
            </a:lvl1pPr>
            <a:lvl2pPr marL="443530" indent="0" algn="ctr">
              <a:buNone/>
              <a:defRPr sz="1940"/>
            </a:lvl2pPr>
            <a:lvl3pPr marL="887059" indent="0" algn="ctr">
              <a:buNone/>
              <a:defRPr sz="1746"/>
            </a:lvl3pPr>
            <a:lvl4pPr marL="1330589" indent="0" algn="ctr">
              <a:buNone/>
              <a:defRPr sz="1552"/>
            </a:lvl4pPr>
            <a:lvl5pPr marL="1774119" indent="0" algn="ctr">
              <a:buNone/>
              <a:defRPr sz="1552"/>
            </a:lvl5pPr>
            <a:lvl6pPr marL="2217649" indent="0" algn="ctr">
              <a:buNone/>
              <a:defRPr sz="1552"/>
            </a:lvl6pPr>
            <a:lvl7pPr marL="2661178" indent="0" algn="ctr">
              <a:buNone/>
              <a:defRPr sz="1552"/>
            </a:lvl7pPr>
            <a:lvl8pPr marL="3104708" indent="0" algn="ctr">
              <a:buNone/>
              <a:defRPr sz="1552"/>
            </a:lvl8pPr>
            <a:lvl9pPr marL="3548238" indent="0" algn="ctr">
              <a:buNone/>
              <a:defRPr sz="155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00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4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5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58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328">
                <a:solidFill>
                  <a:schemeClr val="tx1"/>
                </a:solidFill>
              </a:defRPr>
            </a:lvl1pPr>
            <a:lvl2pPr marL="443530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2pPr>
            <a:lvl3pPr marL="887059" indent="0">
              <a:buNone/>
              <a:defRPr sz="1746">
                <a:solidFill>
                  <a:schemeClr val="tx1">
                    <a:tint val="75000"/>
                  </a:schemeClr>
                </a:solidFill>
              </a:defRPr>
            </a:lvl3pPr>
            <a:lvl4pPr marL="1330589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4pPr>
            <a:lvl5pPr marL="1774119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5pPr>
            <a:lvl6pPr marL="2217649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6pPr>
            <a:lvl7pPr marL="2661178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7pPr>
            <a:lvl8pPr marL="3104708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8pPr>
            <a:lvl9pPr marL="3548238" indent="0"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75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28" b="1"/>
            </a:lvl1pPr>
            <a:lvl2pPr marL="443530" indent="0">
              <a:buNone/>
              <a:defRPr sz="1940" b="1"/>
            </a:lvl2pPr>
            <a:lvl3pPr marL="887059" indent="0">
              <a:buNone/>
              <a:defRPr sz="1746" b="1"/>
            </a:lvl3pPr>
            <a:lvl4pPr marL="1330589" indent="0">
              <a:buNone/>
              <a:defRPr sz="1552" b="1"/>
            </a:lvl4pPr>
            <a:lvl5pPr marL="1774119" indent="0">
              <a:buNone/>
              <a:defRPr sz="1552" b="1"/>
            </a:lvl5pPr>
            <a:lvl6pPr marL="2217649" indent="0">
              <a:buNone/>
              <a:defRPr sz="1552" b="1"/>
            </a:lvl6pPr>
            <a:lvl7pPr marL="2661178" indent="0">
              <a:buNone/>
              <a:defRPr sz="1552" b="1"/>
            </a:lvl7pPr>
            <a:lvl8pPr marL="3104708" indent="0">
              <a:buNone/>
              <a:defRPr sz="1552" b="1"/>
            </a:lvl8pPr>
            <a:lvl9pPr marL="3548238" indent="0">
              <a:buNone/>
              <a:defRPr sz="15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28" b="1"/>
            </a:lvl1pPr>
            <a:lvl2pPr marL="443530" indent="0">
              <a:buNone/>
              <a:defRPr sz="1940" b="1"/>
            </a:lvl2pPr>
            <a:lvl3pPr marL="887059" indent="0">
              <a:buNone/>
              <a:defRPr sz="1746" b="1"/>
            </a:lvl3pPr>
            <a:lvl4pPr marL="1330589" indent="0">
              <a:buNone/>
              <a:defRPr sz="1552" b="1"/>
            </a:lvl4pPr>
            <a:lvl5pPr marL="1774119" indent="0">
              <a:buNone/>
              <a:defRPr sz="1552" b="1"/>
            </a:lvl5pPr>
            <a:lvl6pPr marL="2217649" indent="0">
              <a:buNone/>
              <a:defRPr sz="1552" b="1"/>
            </a:lvl6pPr>
            <a:lvl7pPr marL="2661178" indent="0">
              <a:buNone/>
              <a:defRPr sz="1552" b="1"/>
            </a:lvl7pPr>
            <a:lvl8pPr marL="3104708" indent="0">
              <a:buNone/>
              <a:defRPr sz="1552" b="1"/>
            </a:lvl8pPr>
            <a:lvl9pPr marL="3548238" indent="0">
              <a:buNone/>
              <a:defRPr sz="155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5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8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104"/>
            </a:lvl1pPr>
            <a:lvl2pPr>
              <a:defRPr sz="2716"/>
            </a:lvl2pPr>
            <a:lvl3pPr>
              <a:defRPr sz="2328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2"/>
            </a:lvl1pPr>
            <a:lvl2pPr marL="443530" indent="0">
              <a:buNone/>
              <a:defRPr sz="1358"/>
            </a:lvl2pPr>
            <a:lvl3pPr marL="887059" indent="0">
              <a:buNone/>
              <a:defRPr sz="1164"/>
            </a:lvl3pPr>
            <a:lvl4pPr marL="1330589" indent="0">
              <a:buNone/>
              <a:defRPr sz="970"/>
            </a:lvl4pPr>
            <a:lvl5pPr marL="1774119" indent="0">
              <a:buNone/>
              <a:defRPr sz="970"/>
            </a:lvl5pPr>
            <a:lvl6pPr marL="2217649" indent="0">
              <a:buNone/>
              <a:defRPr sz="970"/>
            </a:lvl6pPr>
            <a:lvl7pPr marL="2661178" indent="0">
              <a:buNone/>
              <a:defRPr sz="970"/>
            </a:lvl7pPr>
            <a:lvl8pPr marL="3104708" indent="0">
              <a:buNone/>
              <a:defRPr sz="970"/>
            </a:lvl8pPr>
            <a:lvl9pPr marL="3548238" indent="0">
              <a:buNone/>
              <a:defRPr sz="9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104"/>
            </a:lvl1pPr>
            <a:lvl2pPr marL="443530" indent="0">
              <a:buNone/>
              <a:defRPr sz="2716"/>
            </a:lvl2pPr>
            <a:lvl3pPr marL="887059" indent="0">
              <a:buNone/>
              <a:defRPr sz="2328"/>
            </a:lvl3pPr>
            <a:lvl4pPr marL="1330589" indent="0">
              <a:buNone/>
              <a:defRPr sz="1940"/>
            </a:lvl4pPr>
            <a:lvl5pPr marL="1774119" indent="0">
              <a:buNone/>
              <a:defRPr sz="1940"/>
            </a:lvl5pPr>
            <a:lvl6pPr marL="2217649" indent="0">
              <a:buNone/>
              <a:defRPr sz="1940"/>
            </a:lvl6pPr>
            <a:lvl7pPr marL="2661178" indent="0">
              <a:buNone/>
              <a:defRPr sz="1940"/>
            </a:lvl7pPr>
            <a:lvl8pPr marL="3104708" indent="0">
              <a:buNone/>
              <a:defRPr sz="1940"/>
            </a:lvl8pPr>
            <a:lvl9pPr marL="3548238" indent="0">
              <a:buNone/>
              <a:defRPr sz="19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2"/>
            </a:lvl1pPr>
            <a:lvl2pPr marL="443530" indent="0">
              <a:buNone/>
              <a:defRPr sz="1358"/>
            </a:lvl2pPr>
            <a:lvl3pPr marL="887059" indent="0">
              <a:buNone/>
              <a:defRPr sz="1164"/>
            </a:lvl3pPr>
            <a:lvl4pPr marL="1330589" indent="0">
              <a:buNone/>
              <a:defRPr sz="970"/>
            </a:lvl4pPr>
            <a:lvl5pPr marL="1774119" indent="0">
              <a:buNone/>
              <a:defRPr sz="970"/>
            </a:lvl5pPr>
            <a:lvl6pPr marL="2217649" indent="0">
              <a:buNone/>
              <a:defRPr sz="970"/>
            </a:lvl6pPr>
            <a:lvl7pPr marL="2661178" indent="0">
              <a:buNone/>
              <a:defRPr sz="970"/>
            </a:lvl7pPr>
            <a:lvl8pPr marL="3104708" indent="0">
              <a:buNone/>
              <a:defRPr sz="970"/>
            </a:lvl8pPr>
            <a:lvl9pPr marL="3548238" indent="0">
              <a:buNone/>
              <a:defRPr sz="9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2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40FF-A3D4-44C7-B76C-9749AAD75080}" type="datetimeFigureOut">
              <a:rPr lang="en-IN" smtClean="0"/>
              <a:t>11-08-2017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4298A-C75E-4E05-B1F6-540B934960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887059" rtl="0" eaLnBrk="1" latinLnBrk="0" hangingPunct="1">
        <a:lnSpc>
          <a:spcPct val="90000"/>
        </a:lnSpc>
        <a:spcBef>
          <a:spcPct val="0"/>
        </a:spcBef>
        <a:buNone/>
        <a:defRPr sz="42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65" indent="-221765" algn="l" defTabSz="887059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16" kern="1200">
          <a:solidFill>
            <a:schemeClr val="tx1"/>
          </a:solidFill>
          <a:latin typeface="+mn-lt"/>
          <a:ea typeface="+mn-ea"/>
          <a:cs typeface="+mn-cs"/>
        </a:defRPr>
      </a:lvl1pPr>
      <a:lvl2pPr marL="665295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28" kern="1200">
          <a:solidFill>
            <a:schemeClr val="tx1"/>
          </a:solidFill>
          <a:latin typeface="+mn-lt"/>
          <a:ea typeface="+mn-ea"/>
          <a:cs typeface="+mn-cs"/>
        </a:defRPr>
      </a:lvl2pPr>
      <a:lvl3pPr marL="1108824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3pPr>
      <a:lvl4pPr marL="1552354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995884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439413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882943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326473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770003" indent="-221765" algn="l" defTabSz="88705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1pPr>
      <a:lvl2pPr marL="443530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2pPr>
      <a:lvl3pPr marL="887059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3pPr>
      <a:lvl4pPr marL="1330589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4pPr>
      <a:lvl5pPr marL="1774119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5pPr>
      <a:lvl6pPr marL="2217649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6pPr>
      <a:lvl7pPr marL="2661178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7pPr>
      <a:lvl8pPr marL="3104708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8pPr>
      <a:lvl9pPr marL="3548238" algn="l" defTabSz="887059" rtl="0" eaLnBrk="1" latinLnBrk="0" hangingPunct="1">
        <a:defRPr sz="1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3891" y="402336"/>
            <a:ext cx="5136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smtClean="0"/>
              <a:t>CORPORATE</a:t>
            </a:r>
          </a:p>
          <a:p>
            <a:pPr algn="ctr"/>
            <a:r>
              <a:rPr lang="en-IN" sz="4400" dirty="0" smtClean="0"/>
              <a:t>OVERVIEW</a:t>
            </a:r>
            <a:endParaRPr lang="en-IN" sz="4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8058" y="1463040"/>
            <a:ext cx="2516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81811" y="1441704"/>
            <a:ext cx="25165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0" y="5134708"/>
            <a:ext cx="1595077" cy="15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" y="0"/>
            <a:ext cx="914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51" y="932688"/>
            <a:ext cx="7757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/>
              <a:t>India’s </a:t>
            </a:r>
            <a:r>
              <a:rPr lang="en-IN" sz="4800" b="1" dirty="0" smtClean="0"/>
              <a:t>no. 1 </a:t>
            </a:r>
            <a:endParaRPr lang="en-IN" sz="4800" b="1" dirty="0"/>
          </a:p>
          <a:p>
            <a:pPr algn="ctr"/>
            <a:r>
              <a:rPr lang="en-IN" sz="4800" dirty="0"/>
              <a:t>commodity futures exchange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9040" y="865903"/>
            <a:ext cx="511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Market share </a:t>
            </a:r>
          </a:p>
          <a:p>
            <a:pPr algn="ctr"/>
            <a:r>
              <a:rPr lang="en-IN" sz="4800" dirty="0" smtClean="0"/>
              <a:t>in Q1 - FY 2016-17</a:t>
            </a:r>
          </a:p>
          <a:p>
            <a:pPr algn="ctr"/>
            <a:endParaRPr lang="en-IN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1" y="25466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Y:\Sanjana\MCX\PowerPoint_Presentations\2016\NEW_PPT\images\MCX_PPT_i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5259"/>
            <a:ext cx="8229600" cy="620658"/>
          </a:xfrm>
        </p:spPr>
        <p:txBody>
          <a:bodyPr>
            <a:normAutofit/>
          </a:bodyPr>
          <a:lstStyle/>
          <a:p>
            <a:pPr marL="48665" fontAlgn="base">
              <a:spcAft>
                <a:spcPct val="0"/>
              </a:spcAft>
            </a:pPr>
            <a:r>
              <a:rPr lang="en-IN" sz="2716" b="1" dirty="0">
                <a:solidFill>
                  <a:srgbClr val="152D65"/>
                </a:solidFill>
                <a:latin typeface="Calibri" pitchFamily="34" charset="0"/>
                <a:ea typeface="+mn-ea"/>
                <a:cs typeface="Arial" charset="0"/>
              </a:rPr>
              <a:t>Bullion Global Ranking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915457"/>
              </p:ext>
            </p:extLst>
          </p:nvPr>
        </p:nvGraphicFramePr>
        <p:xfrm>
          <a:off x="467546" y="1284166"/>
          <a:ext cx="4038600" cy="4128246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730827"/>
                <a:gridCol w="1153886"/>
                <a:gridCol w="1153886"/>
              </a:tblGrid>
              <a:tr h="5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Gold Ranking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000"/>
                        </a:gs>
                        <a:gs pos="50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2015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2014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 Exchange 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 Lots 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CME Group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SHFE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2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MCX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3</a:t>
                      </a:r>
                      <a:endParaRPr lang="en-US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3</a:t>
                      </a:r>
                      <a:endParaRPr lang="en-US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TOCOM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Moscow Exchange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effectLst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49578"/>
              </p:ext>
            </p:extLst>
          </p:nvPr>
        </p:nvGraphicFramePr>
        <p:xfrm>
          <a:off x="4805773" y="1277771"/>
          <a:ext cx="4038600" cy="4128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80"/>
                <a:gridCol w="1159060"/>
                <a:gridCol w="1159060"/>
              </a:tblGrid>
              <a:tr h="509659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Silver Ranking</a:t>
                      </a:r>
                    </a:p>
                  </a:txBody>
                  <a:tcPr marL="9525" marR="9525" marT="9241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50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/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1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241" marB="0" anchor="b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2015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2014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Exchange  </a:t>
                      </a: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 Lots 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SHFE </a:t>
                      </a: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1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MCX </a:t>
                      </a: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2</a:t>
                      </a:r>
                      <a:endParaRPr lang="en-US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2</a:t>
                      </a:r>
                      <a:endParaRPr lang="en-US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CME Group  </a:t>
                      </a: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3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3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6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Moscow Exchange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351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ICE 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46000">
                          <a:schemeClr val="accent4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5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effectLst/>
                        </a:rPr>
                        <a:t>4</a:t>
                      </a:r>
                      <a:endParaRPr lang="en-US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241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6" y="5720663"/>
            <a:ext cx="8676456" cy="71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64" i="1" dirty="0">
                <a:solidFill>
                  <a:schemeClr val="bg1"/>
                </a:solidFill>
              </a:rPr>
              <a:t>Rankings are based on (</a:t>
            </a:r>
            <a:r>
              <a:rPr lang="en-IN" sz="1164" i="1" dirty="0" err="1">
                <a:solidFill>
                  <a:schemeClr val="bg1"/>
                </a:solidFill>
              </a:rPr>
              <a:t>i</a:t>
            </a:r>
            <a:r>
              <a:rPr lang="en-IN" sz="1164" i="1" dirty="0">
                <a:solidFill>
                  <a:schemeClr val="bg1"/>
                </a:solidFill>
              </a:rPr>
              <a:t>.) Total number of futures traded in terms of lots for all variants of the commodity traded on an exchange in the year. Source: </a:t>
            </a:r>
            <a:r>
              <a:rPr lang="en-IN" sz="1164" b="1" i="1" dirty="0">
                <a:solidFill>
                  <a:schemeClr val="bg1"/>
                </a:solidFill>
              </a:rPr>
              <a:t>FIA</a:t>
            </a:r>
            <a:r>
              <a:rPr lang="en-IN" sz="1164" i="1" dirty="0">
                <a:solidFill>
                  <a:schemeClr val="bg1"/>
                </a:solidFill>
              </a:rPr>
              <a:t> Annual Data/ MCX Research &amp; Planning </a:t>
            </a:r>
          </a:p>
          <a:p>
            <a:endParaRPr lang="en-IN" sz="1746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1" y="25466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2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Sanjana\MCX\PowerPoint_Presentations\2016\NEW_PPT\images\MCX_PPT_i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8832"/>
            <a:ext cx="8229600" cy="685005"/>
          </a:xfrm>
        </p:spPr>
        <p:txBody>
          <a:bodyPr>
            <a:normAutofit/>
          </a:bodyPr>
          <a:lstStyle/>
          <a:p>
            <a:pPr marL="48665" fontAlgn="base">
              <a:spcAft>
                <a:spcPct val="0"/>
              </a:spcAft>
            </a:pPr>
            <a:r>
              <a:rPr lang="en-IN" sz="2716" b="1" dirty="0">
                <a:solidFill>
                  <a:srgbClr val="152D65"/>
                </a:solidFill>
                <a:latin typeface="Calibri" pitchFamily="34" charset="0"/>
                <a:ea typeface="+mn-ea"/>
                <a:cs typeface="Arial" charset="0"/>
              </a:rPr>
              <a:t>MCX </a:t>
            </a:r>
            <a:r>
              <a:rPr lang="en-IN" sz="2716" b="1" dirty="0" smtClean="0">
                <a:solidFill>
                  <a:srgbClr val="152D65"/>
                </a:solidFill>
                <a:latin typeface="Calibri" pitchFamily="34" charset="0"/>
                <a:ea typeface="+mn-ea"/>
                <a:cs typeface="Arial" charset="0"/>
              </a:rPr>
              <a:t>Bullion </a:t>
            </a:r>
            <a:r>
              <a:rPr lang="en-IN" sz="2716" b="1" dirty="0">
                <a:solidFill>
                  <a:srgbClr val="152D65"/>
                </a:solidFill>
                <a:latin typeface="Calibri" pitchFamily="34" charset="0"/>
                <a:ea typeface="+mn-ea"/>
                <a:cs typeface="Arial" charset="0"/>
              </a:rPr>
              <a:t>Performance FY 16-17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41" y="254664"/>
            <a:ext cx="813863" cy="3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55" y="1422668"/>
            <a:ext cx="8473091" cy="43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"/>
            <a:ext cx="9144000" cy="6857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66" y="252984"/>
            <a:ext cx="8138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1874</TotalTime>
  <Words>111</Words>
  <Application>Microsoft Office PowerPoint</Application>
  <PresentationFormat>On-screen Show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Bullion Global Ranking</vt:lpstr>
      <vt:lpstr>MCX Bullion Performance FY 16-17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Sanjana Bhosale/MCX/Communications</dc:creator>
  <cp:lastModifiedBy>Admin</cp:lastModifiedBy>
  <cp:revision>218</cp:revision>
  <cp:lastPrinted>2016-07-07T05:16:29Z</cp:lastPrinted>
  <dcterms:created xsi:type="dcterms:W3CDTF">2015-09-22T07:58:34Z</dcterms:created>
  <dcterms:modified xsi:type="dcterms:W3CDTF">2017-08-11T07:34:42Z</dcterms:modified>
</cp:coreProperties>
</file>