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72" r:id="rId1"/>
    <p:sldMasterId id="2147483684" r:id="rId2"/>
  </p:sldMasterIdLst>
  <p:notesMasterIdLst>
    <p:notesMasterId r:id="rId31"/>
  </p:notesMasterIdLst>
  <p:handoutMasterIdLst>
    <p:handoutMasterId r:id="rId32"/>
  </p:handoutMasterIdLst>
  <p:sldIdLst>
    <p:sldId id="256" r:id="rId3"/>
    <p:sldId id="319" r:id="rId4"/>
    <p:sldId id="320" r:id="rId5"/>
    <p:sldId id="366" r:id="rId6"/>
    <p:sldId id="348" r:id="rId7"/>
    <p:sldId id="372" r:id="rId8"/>
    <p:sldId id="365" r:id="rId9"/>
    <p:sldId id="371" r:id="rId10"/>
    <p:sldId id="360" r:id="rId11"/>
    <p:sldId id="322" r:id="rId12"/>
    <p:sldId id="376" r:id="rId13"/>
    <p:sldId id="377" r:id="rId14"/>
    <p:sldId id="378" r:id="rId15"/>
    <p:sldId id="379" r:id="rId16"/>
    <p:sldId id="355" r:id="rId17"/>
    <p:sldId id="367" r:id="rId18"/>
    <p:sldId id="381" r:id="rId19"/>
    <p:sldId id="362" r:id="rId20"/>
    <p:sldId id="368" r:id="rId21"/>
    <p:sldId id="358" r:id="rId22"/>
    <p:sldId id="347" r:id="rId23"/>
    <p:sldId id="369" r:id="rId24"/>
    <p:sldId id="363" r:id="rId25"/>
    <p:sldId id="364" r:id="rId26"/>
    <p:sldId id="373" r:id="rId27"/>
    <p:sldId id="374" r:id="rId28"/>
    <p:sldId id="382" r:id="rId29"/>
    <p:sldId id="284" r:id="rId30"/>
  </p:sldIdLst>
  <p:sldSz cx="7620000" cy="5715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00" userDrawn="1">
          <p15:clr>
            <a:srgbClr val="A4A3A4"/>
          </p15:clr>
        </p15:guide>
        <p15:guide id="2" pos="240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hor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FA04F"/>
    <a:srgbClr val="393C3F"/>
    <a:srgbClr val="888A8C"/>
    <a:srgbClr val="616365"/>
    <a:srgbClr val="C5AE4D"/>
    <a:srgbClr val="CAB14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428"/>
    <p:restoredTop sz="94679"/>
  </p:normalViewPr>
  <p:slideViewPr>
    <p:cSldViewPr>
      <p:cViewPr varScale="1">
        <p:scale>
          <a:sx n="78" d="100"/>
          <a:sy n="78" d="100"/>
        </p:scale>
        <p:origin x="1512" y="90"/>
      </p:cViewPr>
      <p:guideLst>
        <p:guide orient="horz" pos="1800"/>
        <p:guide pos="240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656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1BCA49-924C-4802-9385-EE514DCF045C}" type="datetimeFigureOut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 smtClean="0"/>
              <a:t>An MKS PAMP Group Company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DE6C0-52A8-4C3E-B542-B392CB67C42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9794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699EB3-102B-4BE3-85CE-1C1800A7BD6E}" type="datetimeFigureOut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 smtClean="0"/>
              <a:t>An MKS PAMP Group Company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0040F4-B0DC-410E-8C71-FB1E4A7143B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137736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43004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6249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666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95160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6663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3851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90019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85690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6663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48926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1489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7359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437959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2517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369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9334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89579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950572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22214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6663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966633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76429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08456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283229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90046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453406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353848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0215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775359"/>
            <a:ext cx="6477000" cy="12250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238500"/>
            <a:ext cx="53340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B3D72-C0E9-4E36-87D9-7A95585D26DF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47977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96008-715C-4684-8972-EBED4334D2F1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38245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28" y="3672420"/>
            <a:ext cx="64770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928" y="2422261"/>
            <a:ext cx="64770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841A9-A043-4693-B510-BCCF198F361F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91812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000128"/>
            <a:ext cx="3365500" cy="282839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73500" y="1000128"/>
            <a:ext cx="3365500" cy="282839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5FCFD-B9A5-434B-B7C3-F4280AB2B647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17792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866"/>
            <a:ext cx="68580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79261"/>
            <a:ext cx="3366823" cy="53313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812396"/>
            <a:ext cx="3366823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70860" y="1279261"/>
            <a:ext cx="3368146" cy="53313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70860" y="1812396"/>
            <a:ext cx="3368146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FF7F9-7CEA-42C1-88C7-3F0DDBACE390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6430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20463-F3CE-4796-9654-BCBE79F9F8CD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80173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0383F-ADFA-4B31-B728-8F6637262162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Shankhaneel Borah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93558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6" y="227541"/>
            <a:ext cx="2506928" cy="968376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9208" y="227546"/>
            <a:ext cx="4259792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6" y="1195920"/>
            <a:ext cx="2506928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AC8C-AC85-40B0-B843-5F661E9475C3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43099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3573" y="4000503"/>
            <a:ext cx="4572000" cy="472283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93573" y="510646"/>
            <a:ext cx="45720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93573" y="4472785"/>
            <a:ext cx="4572000" cy="6707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AAAF7-0E8F-4B2A-8078-FDF265052B92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0784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B79EE-AFE8-4410-BCB2-212045A0E403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84771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24500" y="171981"/>
            <a:ext cx="1714500" cy="365654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71981"/>
            <a:ext cx="5016500" cy="365654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C16C8-F77F-43A4-AAB2-C96DD44DD928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22533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775359"/>
            <a:ext cx="6477000" cy="122502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238500"/>
            <a:ext cx="53340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09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61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429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239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04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668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047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BB3D72-C0E9-4E36-87D9-7A95585D26D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95103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C96008-715C-4684-8972-EBED4334D2F1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5607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1928" y="3672420"/>
            <a:ext cx="6477000" cy="1135063"/>
          </a:xfrm>
        </p:spPr>
        <p:txBody>
          <a:bodyPr anchor="t"/>
          <a:lstStyle>
            <a:lvl1pPr algn="l">
              <a:defRPr sz="3333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1928" y="2422261"/>
            <a:ext cx="6477000" cy="1250156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1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841A9-A043-4693-B510-BCCF198F361F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681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000128"/>
            <a:ext cx="3365500" cy="282839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73500" y="1000128"/>
            <a:ext cx="3365500" cy="2828396"/>
          </a:xfrm>
        </p:spPr>
        <p:txBody>
          <a:bodyPr/>
          <a:lstStyle>
            <a:lvl1pPr>
              <a:defRPr sz="2333"/>
            </a:lvl1pPr>
            <a:lvl2pPr>
              <a:defRPr sz="2000"/>
            </a:lvl2pPr>
            <a:lvl3pPr>
              <a:defRPr sz="1667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5FCFD-B9A5-434B-B7C3-F4280AB2B647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7568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28866"/>
            <a:ext cx="68580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79261"/>
            <a:ext cx="3366823" cy="53313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000" y="1812396"/>
            <a:ext cx="3366823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70860" y="1279261"/>
            <a:ext cx="3368146" cy="533136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70860" y="1812396"/>
            <a:ext cx="3368146" cy="3292740"/>
          </a:xfrm>
        </p:spPr>
        <p:txBody>
          <a:bodyPr/>
          <a:lstStyle>
            <a:lvl1pPr>
              <a:defRPr sz="2000"/>
            </a:lvl1pPr>
            <a:lvl2pPr>
              <a:defRPr sz="1667"/>
            </a:lvl2pPr>
            <a:lvl3pPr>
              <a:defRPr sz="1500"/>
            </a:lvl3pPr>
            <a:lvl4pPr>
              <a:defRPr sz="1333"/>
            </a:lvl4pPr>
            <a:lvl5pPr>
              <a:defRPr sz="1333"/>
            </a:lvl5pPr>
            <a:lvl6pPr>
              <a:defRPr sz="1333"/>
            </a:lvl6pPr>
            <a:lvl7pPr>
              <a:defRPr sz="1333"/>
            </a:lvl7pPr>
            <a:lvl8pPr>
              <a:defRPr sz="1333"/>
            </a:lvl8pPr>
            <a:lvl9pPr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FFF7F9-7CEA-42C1-88C7-3F0DDBACE39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 smtClean="0">
              <a:solidFill>
                <a:prstClr val="black">
                  <a:tint val="75000"/>
                </a:prstClr>
              </a:solidFill>
            </a:endParaRPr>
          </a:p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577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F20463-F3CE-4796-9654-BCBE79F9F8CD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25646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D0383F-ADFA-4B31-B728-8F663726216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6608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6" y="227541"/>
            <a:ext cx="2506928" cy="968376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9208" y="227546"/>
            <a:ext cx="4259792" cy="4877594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6" y="1195920"/>
            <a:ext cx="2506928" cy="39092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BAC8C-AC85-40B0-B843-5F661E9475C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4217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3573" y="4000503"/>
            <a:ext cx="4572000" cy="472283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493573" y="510646"/>
            <a:ext cx="4572000" cy="3429000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93573" y="4472785"/>
            <a:ext cx="4572000" cy="670719"/>
          </a:xfrm>
        </p:spPr>
        <p:txBody>
          <a:bodyPr/>
          <a:lstStyle>
            <a:lvl1pPr marL="0" indent="0">
              <a:buNone/>
              <a:defRPr sz="1167"/>
            </a:lvl1pPr>
            <a:lvl2pPr marL="380985" indent="0">
              <a:buNone/>
              <a:defRPr sz="1000"/>
            </a:lvl2pPr>
            <a:lvl3pPr marL="761970" indent="0">
              <a:buNone/>
              <a:defRPr sz="833"/>
            </a:lvl3pPr>
            <a:lvl4pPr marL="1142954" indent="0">
              <a:buNone/>
              <a:defRPr sz="750"/>
            </a:lvl4pPr>
            <a:lvl5pPr marL="1523939" indent="0">
              <a:buNone/>
              <a:defRPr sz="750"/>
            </a:lvl5pPr>
            <a:lvl6pPr marL="1904924" indent="0">
              <a:buNone/>
              <a:defRPr sz="750"/>
            </a:lvl6pPr>
            <a:lvl7pPr marL="2285909" indent="0">
              <a:buNone/>
              <a:defRPr sz="750"/>
            </a:lvl7pPr>
            <a:lvl8pPr marL="2666893" indent="0">
              <a:buNone/>
              <a:defRPr sz="750"/>
            </a:lvl8pPr>
            <a:lvl9pPr marL="3047878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AAAF7-0E8F-4B2A-8078-FDF265052B92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754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7B79EE-AFE8-4410-BCB2-212045A0E40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7293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24500" y="171981"/>
            <a:ext cx="1714500" cy="365654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71981"/>
            <a:ext cx="5016500" cy="365654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C16C8-F77F-43A4-AAB2-C96DD44DD92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063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28866"/>
            <a:ext cx="68580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333501"/>
            <a:ext cx="68580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5296962"/>
            <a:ext cx="17780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E6401-996E-4C3B-8E7B-8718C7C7BEF0}" type="datetime1">
              <a:rPr lang="en-US" smtClean="0"/>
              <a:pPr/>
              <a:t>8/12/2017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03500" y="5296962"/>
            <a:ext cx="24130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61000" y="5296962"/>
            <a:ext cx="17780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3C29A-AB14-4F68-8B99-EA9D1256101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0557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dt="0"/>
  <p:txStyles>
    <p:titleStyle>
      <a:lvl1pPr algn="ctr" defTabSz="761970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7619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28866"/>
            <a:ext cx="68580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333501"/>
            <a:ext cx="68580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81000" y="5296962"/>
            <a:ext cx="17780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DE6401-996E-4C3B-8E7B-8718C7C7BEF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8/12/2017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03500" y="5296962"/>
            <a:ext cx="24130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461000" y="5296962"/>
            <a:ext cx="17780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0431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dt="0"/>
  <p:txStyles>
    <p:titleStyle>
      <a:lvl1pPr algn="ctr" defTabSz="761970" rtl="0" eaLnBrk="1" latinLnBrk="0" hangingPunct="1"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5739" indent="-285739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1pPr>
      <a:lvl2pPr marL="619100" indent="-238115" algn="l" defTabSz="76197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33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spcBef>
          <a:spcPct val="20000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4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5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7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8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-1" y="3873500"/>
            <a:ext cx="7620000" cy="1365250"/>
          </a:xfrm>
          <a:prstGeom prst="rect">
            <a:avLst/>
          </a:prstGeom>
          <a:solidFill>
            <a:srgbClr val="393C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80" tIns="53340" rIns="106680" bIns="53340" rtlCol="0" anchor="ctr"/>
          <a:lstStyle/>
          <a:p>
            <a:pPr algn="ctr"/>
            <a:endParaRPr lang="en-US" sz="15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621" y="4651452"/>
            <a:ext cx="669379" cy="586092"/>
          </a:xfrm>
          <a:prstGeom prst="rect">
            <a:avLst/>
          </a:prstGeom>
        </p:spPr>
      </p:pic>
      <p:pic>
        <p:nvPicPr>
          <p:cNvPr id="10" name="Bildplatzhalter 5" descr="MPG_GoldenClouds_rgb_lowres.jpg"/>
          <p:cNvPicPr>
            <a:picLocks noChangeAspect="1"/>
          </p:cNvPicPr>
          <p:nvPr/>
        </p:nvPicPr>
        <p:blipFill rotWithShape="1">
          <a:blip r:embed="rId4" cstate="print"/>
          <a:srcRect t="15169" r="15728" b="15169"/>
          <a:stretch/>
        </p:blipFill>
        <p:spPr>
          <a:xfrm>
            <a:off x="-1" y="0"/>
            <a:ext cx="5715001" cy="3873500"/>
          </a:xfrm>
          <a:prstGeom prst="rect">
            <a:avLst/>
          </a:prstGeom>
        </p:spPr>
      </p:pic>
      <p:sp>
        <p:nvSpPr>
          <p:cNvPr id="19" name="Subtitle 2"/>
          <p:cNvSpPr txBox="1">
            <a:spLocks/>
          </p:cNvSpPr>
          <p:nvPr/>
        </p:nvSpPr>
        <p:spPr>
          <a:xfrm>
            <a:off x="276197" y="3887322"/>
            <a:ext cx="7191403" cy="762925"/>
          </a:xfrm>
          <a:prstGeom prst="rect">
            <a:avLst/>
          </a:prstGeom>
        </p:spPr>
        <p:txBody>
          <a:bodyPr vert="horz" lIns="0" tIns="0" rIns="0" bIns="0" numCol="1" spcCol="360000" rtlCol="0">
            <a:noAutofit/>
          </a:bodyPr>
          <a:lstStyle>
            <a:lvl1pPr marL="0" indent="0" algn="l" defTabSz="914400" rtl="0" eaLnBrk="1" latinLnBrk="0" hangingPunct="1">
              <a:spcBef>
                <a:spcPts val="1680"/>
              </a:spcBef>
              <a:buFontTx/>
              <a:buNone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2333" b="1" dirty="0">
                <a:solidFill>
                  <a:srgbClr val="CFA04F"/>
                </a:solidFill>
                <a:latin typeface="+mj-lt"/>
                <a:cs typeface="Arial" pitchFamily="34" charset="0"/>
              </a:rPr>
              <a:t>Importance of Reference Material for Assaying Precious Metals as per standards in vogue</a:t>
            </a:r>
          </a:p>
          <a:p>
            <a:pPr>
              <a:defRPr/>
            </a:pPr>
            <a:endParaRPr lang="en-US" sz="2667" dirty="0">
              <a:solidFill>
                <a:srgbClr val="CFA04F"/>
              </a:solidFill>
              <a:latin typeface="+mj-lt"/>
            </a:endParaRPr>
          </a:p>
        </p:txBody>
      </p:sp>
      <p:sp>
        <p:nvSpPr>
          <p:cNvPr id="20" name="Text Placeholder 4"/>
          <p:cNvSpPr txBox="1">
            <a:spLocks/>
          </p:cNvSpPr>
          <p:nvPr/>
        </p:nvSpPr>
        <p:spPr>
          <a:xfrm>
            <a:off x="223873" y="4782409"/>
            <a:ext cx="1412903" cy="324178"/>
          </a:xfrm>
          <a:prstGeom prst="rect">
            <a:avLst/>
          </a:prstGeom>
        </p:spPr>
        <p:txBody>
          <a:bodyPr vert="horz" lIns="0" tIns="0" rIns="0" bIns="0" numCol="1" spcCol="360000" rtlCol="0">
            <a:normAutofit/>
          </a:bodyPr>
          <a:lstStyle>
            <a:lvl1pPr marL="0" indent="0" algn="l" defTabSz="914400" rtl="0" eaLnBrk="1" latinLnBrk="0" hangingPunct="1">
              <a:spcBef>
                <a:spcPts val="1680"/>
              </a:spcBef>
              <a:buFontTx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61970">
              <a:spcBef>
                <a:spcPts val="1400"/>
              </a:spcBef>
              <a:defRPr/>
            </a:pPr>
            <a:endParaRPr lang="en-US" sz="1417" dirty="0">
              <a:solidFill>
                <a:srgbClr val="CFA04F"/>
              </a:solidFill>
              <a:latin typeface="Calibri"/>
            </a:endParaRPr>
          </a:p>
        </p:txBody>
      </p:sp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90" r="19257"/>
          <a:stretch>
            <a:fillRect/>
          </a:stretch>
        </p:blipFill>
        <p:spPr bwMode="auto">
          <a:xfrm>
            <a:off x="6096000" y="1651000"/>
            <a:ext cx="1397000" cy="111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 Placeholder 4"/>
          <p:cNvSpPr txBox="1">
            <a:spLocks/>
          </p:cNvSpPr>
          <p:nvPr/>
        </p:nvSpPr>
        <p:spPr>
          <a:xfrm>
            <a:off x="276197" y="4766733"/>
            <a:ext cx="1412903" cy="440268"/>
          </a:xfrm>
          <a:prstGeom prst="rect">
            <a:avLst/>
          </a:prstGeom>
        </p:spPr>
        <p:txBody>
          <a:bodyPr vert="horz" lIns="0" tIns="0" rIns="0" bIns="0" numCol="1" spcCol="360000" rtlCol="0">
            <a:normAutofit/>
          </a:bodyPr>
          <a:lstStyle>
            <a:lvl1pPr marL="0" indent="0" algn="l" defTabSz="914400" rtl="0" eaLnBrk="1" latinLnBrk="0" hangingPunct="1">
              <a:spcBef>
                <a:spcPts val="1680"/>
              </a:spcBef>
              <a:buFontTx/>
              <a:buNone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761970">
              <a:spcBef>
                <a:spcPts val="1400"/>
              </a:spcBef>
              <a:defRPr/>
            </a:pPr>
            <a:r>
              <a:rPr lang="en-US" sz="1417" dirty="0">
                <a:solidFill>
                  <a:srgbClr val="CFA04F"/>
                </a:solidFill>
                <a:latin typeface="Calibri"/>
              </a:rPr>
              <a:t>Pankaj Deshmukh 12</a:t>
            </a:r>
            <a:r>
              <a:rPr lang="en-US" sz="1417" baseline="30000" dirty="0">
                <a:solidFill>
                  <a:srgbClr val="CFA04F"/>
                </a:solidFill>
                <a:latin typeface="Calibri"/>
              </a:rPr>
              <a:t>th</a:t>
            </a:r>
            <a:r>
              <a:rPr lang="en-US" sz="1417" dirty="0">
                <a:solidFill>
                  <a:srgbClr val="CFA04F"/>
                </a:solidFill>
                <a:latin typeface="Calibri"/>
              </a:rPr>
              <a:t> Aug 2017</a:t>
            </a:r>
          </a:p>
          <a:p>
            <a:pPr defTabSz="761970">
              <a:spcBef>
                <a:spcPts val="1400"/>
              </a:spcBef>
              <a:defRPr/>
            </a:pPr>
            <a:endParaRPr lang="en-US" sz="1417" dirty="0">
              <a:solidFill>
                <a:srgbClr val="CFA04F"/>
              </a:solidFill>
              <a:latin typeface="Calibri"/>
            </a:endParaRPr>
          </a:p>
          <a:p>
            <a:pPr defTabSz="761970">
              <a:spcBef>
                <a:spcPts val="1400"/>
              </a:spcBef>
              <a:defRPr/>
            </a:pPr>
            <a:endParaRPr lang="en-US" sz="1167" dirty="0">
              <a:solidFill>
                <a:srgbClr val="CFA04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204711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el 1"/>
          <p:cNvSpPr txBox="1">
            <a:spLocks/>
          </p:cNvSpPr>
          <p:nvPr/>
        </p:nvSpPr>
        <p:spPr>
          <a:xfrm>
            <a:off x="857250" y="1936750"/>
            <a:ext cx="5905500" cy="15875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lvl="0" algn="ctr">
              <a:spcBef>
                <a:spcPct val="0"/>
              </a:spcBef>
              <a:buClr>
                <a:srgbClr val="CFA04F"/>
              </a:buClr>
              <a:buNone/>
              <a:defRPr sz="4000" b="1">
                <a:solidFill>
                  <a:srgbClr val="CFA04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33" dirty="0"/>
              <a:t>Objectives</a:t>
            </a:r>
            <a:endParaRPr lang="en-US" sz="3333" dirty="0"/>
          </a:p>
        </p:txBody>
      </p:sp>
      <p:sp>
        <p:nvSpPr>
          <p:cNvPr id="13" name="Segnaposto testo 4"/>
          <p:cNvSpPr txBox="1">
            <a:spLocks/>
          </p:cNvSpPr>
          <p:nvPr/>
        </p:nvSpPr>
        <p:spPr>
          <a:xfrm>
            <a:off x="698500" y="1055816"/>
            <a:ext cx="1206500" cy="1103184"/>
          </a:xfrm>
          <a:prstGeom prst="rect">
            <a:avLst/>
          </a:prstGeom>
        </p:spPr>
        <p:txBody>
          <a:bodyPr vert="horz" lIns="0" tIns="0" rIns="0" bIns="0" numCol="2" spcCol="360000" rtlCol="0" anchor="b">
            <a:no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61970">
              <a:spcBef>
                <a:spcPts val="1400"/>
              </a:spcBef>
              <a:buClr>
                <a:srgbClr val="CFA04F"/>
              </a:buClr>
              <a:buNone/>
              <a:defRPr/>
            </a:pPr>
            <a:endParaRPr lang="en-US" sz="3333" b="1" dirty="0">
              <a:solidFill>
                <a:srgbClr val="CFA04F"/>
              </a:solidFill>
              <a:latin typeface="Calibri"/>
            </a:endParaRPr>
          </a:p>
        </p:txBody>
      </p:sp>
      <p:sp>
        <p:nvSpPr>
          <p:cNvPr id="9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61000" y="5296962"/>
            <a:ext cx="1778000" cy="304271"/>
          </a:xfrm>
        </p:spPr>
        <p:txBody>
          <a:bodyPr/>
          <a:lstStyle/>
          <a:p>
            <a:r>
              <a:rPr lang="en-US" dirty="0" smtClean="0">
                <a:solidFill>
                  <a:prstClr val="black">
                    <a:tint val="75000"/>
                  </a:prstClr>
                </a:solidFill>
              </a:rPr>
              <a:t>2</a:t>
            </a: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4651452"/>
            <a:ext cx="7620000" cy="586092"/>
            <a:chOff x="0" y="5010243"/>
            <a:chExt cx="9144000" cy="703310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14" name="TextBox 13"/>
            <p:cNvSpPr txBox="1"/>
            <p:nvPr/>
          </p:nvSpPr>
          <p:spPr>
            <a:xfrm>
              <a:off x="0" y="5298911"/>
              <a:ext cx="31546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1819445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953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Objectives :	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849128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14" name="Titel 1"/>
          <p:cNvSpPr txBox="1">
            <a:spLocks/>
          </p:cNvSpPr>
          <p:nvPr/>
        </p:nvSpPr>
        <p:spPr>
          <a:xfrm>
            <a:off x="317500" y="1270000"/>
            <a:ext cx="6900333" cy="3565704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523854" indent="-238115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What is Reference material </a:t>
            </a:r>
          </a:p>
          <a:p>
            <a:pPr marL="523854" indent="-238115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Various Standards in vogue and specifications for Reference materials</a:t>
            </a:r>
          </a:p>
          <a:p>
            <a:pPr marL="523854" indent="-238115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Importance of traceability</a:t>
            </a:r>
          </a:p>
          <a:p>
            <a:pPr marL="523854" indent="-238115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Comparison for the specifications for Gold-Silver RMs</a:t>
            </a:r>
          </a:p>
          <a:p>
            <a:pPr marL="523854" indent="-238115">
              <a:lnSpc>
                <a:spcPct val="200000"/>
              </a:lnSpc>
              <a:buFont typeface="Wingdings" pitchFamily="2" charset="2"/>
              <a:buChar char="Ø"/>
            </a:pPr>
            <a:r>
              <a:rPr lang="en-US" sz="1800" b="1" dirty="0">
                <a:solidFill>
                  <a:schemeClr val="tx1"/>
                </a:solidFill>
                <a:latin typeface="+mn-lt"/>
                <a:cs typeface="Arial" pitchFamily="34" charset="0"/>
              </a:rPr>
              <a:t>What we can provide</a:t>
            </a:r>
            <a:endParaRPr lang="en-US" sz="1800" b="1" dirty="0">
              <a:solidFill>
                <a:srgbClr val="FF0000"/>
              </a:solidFill>
              <a:latin typeface="+mn-lt"/>
              <a:cs typeface="Arial" pitchFamily="34" charset="0"/>
            </a:endParaRPr>
          </a:p>
          <a:p>
            <a:endParaRPr lang="en-US" sz="1800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9759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4651452"/>
            <a:ext cx="7620000" cy="586092"/>
            <a:chOff x="0" y="5010243"/>
            <a:chExt cx="9144000" cy="70331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0" y="5298911"/>
              <a:ext cx="31546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itel 1"/>
          <p:cNvSpPr txBox="1">
            <a:spLocks/>
          </p:cNvSpPr>
          <p:nvPr/>
        </p:nvSpPr>
        <p:spPr>
          <a:xfrm>
            <a:off x="700559" y="2063750"/>
            <a:ext cx="5905500" cy="15875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lvl="0" algn="ctr">
              <a:spcBef>
                <a:spcPct val="0"/>
              </a:spcBef>
              <a:buClr>
                <a:srgbClr val="CFA04F"/>
              </a:buClr>
              <a:buNone/>
              <a:defRPr sz="4000" b="1">
                <a:solidFill>
                  <a:srgbClr val="CFA04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33" dirty="0"/>
              <a:t>Definition of Reference Material</a:t>
            </a:r>
            <a:endParaRPr lang="en-US" sz="3333" dirty="0"/>
          </a:p>
        </p:txBody>
      </p:sp>
      <p:sp>
        <p:nvSpPr>
          <p:cNvPr id="13" name="Segnaposto testo 4"/>
          <p:cNvSpPr txBox="1">
            <a:spLocks/>
          </p:cNvSpPr>
          <p:nvPr/>
        </p:nvSpPr>
        <p:spPr>
          <a:xfrm>
            <a:off x="698500" y="1055816"/>
            <a:ext cx="1206500" cy="1103184"/>
          </a:xfrm>
          <a:prstGeom prst="rect">
            <a:avLst/>
          </a:prstGeom>
        </p:spPr>
        <p:txBody>
          <a:bodyPr vert="horz" lIns="0" tIns="0" rIns="0" bIns="0" numCol="2" spcCol="360000" rtlCol="0" anchor="b">
            <a:no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61970">
              <a:spcBef>
                <a:spcPts val="1400"/>
              </a:spcBef>
              <a:buClr>
                <a:srgbClr val="CFA04F"/>
              </a:buClr>
              <a:buNone/>
              <a:defRPr/>
            </a:pPr>
            <a:endParaRPr lang="en-US" sz="3333" b="1" dirty="0">
              <a:solidFill>
                <a:srgbClr val="CFA04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570112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210097" y="4191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What is Reference Material :	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782632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8" name="Rectangle 7"/>
          <p:cNvSpPr/>
          <p:nvPr/>
        </p:nvSpPr>
        <p:spPr>
          <a:xfrm>
            <a:off x="127000" y="1140492"/>
            <a:ext cx="660400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/>
              <a:t>REFERENCE </a:t>
            </a:r>
            <a:r>
              <a:rPr lang="en-US" sz="1200" b="1" dirty="0"/>
              <a:t>MATERIAL : </a:t>
            </a:r>
            <a:endParaRPr lang="en-US" sz="1200" b="1" dirty="0"/>
          </a:p>
          <a:p>
            <a:r>
              <a:rPr lang="en-US" sz="1200" dirty="0"/>
              <a:t>A Material </a:t>
            </a:r>
            <a:r>
              <a:rPr lang="en-US" sz="1200" dirty="0"/>
              <a:t>or substance </a:t>
            </a:r>
            <a:r>
              <a:rPr lang="en-US" sz="1200" dirty="0"/>
              <a:t>whose </a:t>
            </a:r>
            <a:r>
              <a:rPr lang="en-US" sz="1200" dirty="0"/>
              <a:t>property values are sufficiently </a:t>
            </a:r>
            <a:r>
              <a:rPr lang="en-US" sz="1200" b="1" u="sng" dirty="0"/>
              <a:t>homogeneous and well established  </a:t>
            </a:r>
            <a:r>
              <a:rPr lang="en-US" sz="1200" dirty="0"/>
              <a:t>for use for </a:t>
            </a:r>
            <a:r>
              <a:rPr lang="en-US" sz="1200" dirty="0"/>
              <a:t>calibration of an apparatus, the assessment of a measurement method, or for assigning values to materials</a:t>
            </a:r>
          </a:p>
          <a:p>
            <a:endParaRPr lang="en-US" sz="1200" b="1" dirty="0"/>
          </a:p>
          <a:p>
            <a:r>
              <a:rPr lang="en-US" sz="1200" b="1" dirty="0"/>
              <a:t>CERTIFIED </a:t>
            </a:r>
            <a:r>
              <a:rPr lang="en-US" sz="1200" b="1" dirty="0"/>
              <a:t>REFERENCE MATERIALS (</a:t>
            </a:r>
            <a:r>
              <a:rPr lang="en-US" sz="1200" b="1" dirty="0"/>
              <a:t>CRMs): </a:t>
            </a:r>
            <a:endParaRPr lang="en-US" sz="1200" dirty="0"/>
          </a:p>
          <a:p>
            <a:r>
              <a:rPr lang="en-US" sz="1200" dirty="0"/>
              <a:t> </a:t>
            </a:r>
            <a:r>
              <a:rPr lang="en-US" sz="1200" dirty="0"/>
              <a:t>CRM is a reference </a:t>
            </a:r>
            <a:r>
              <a:rPr lang="en-US" sz="1200" dirty="0"/>
              <a:t>material issued by a competent authority, accompanied </a:t>
            </a:r>
            <a:r>
              <a:rPr lang="en-US" sz="1200" dirty="0"/>
              <a:t>by a certificate that provides the value of the specified property, its associated uncertainty, and a statement of metrological traceability</a:t>
            </a:r>
            <a:r>
              <a:rPr lang="en-US" sz="1200" dirty="0"/>
              <a:t>.</a:t>
            </a:r>
          </a:p>
          <a:p>
            <a:endParaRPr lang="en-US" sz="1200" dirty="0"/>
          </a:p>
          <a:p>
            <a:r>
              <a:rPr lang="en-US" sz="1200" b="1" dirty="0"/>
              <a:t>STANDARD REFERENCE </a:t>
            </a:r>
            <a:r>
              <a:rPr lang="en-US" sz="1200" b="1" dirty="0"/>
              <a:t>MATERIALS </a:t>
            </a:r>
            <a:r>
              <a:rPr lang="en-US" sz="1200" b="1" dirty="0"/>
              <a:t>(SRM):</a:t>
            </a:r>
          </a:p>
          <a:p>
            <a:r>
              <a:rPr lang="en-US" sz="1200" dirty="0"/>
              <a:t> SRM is synonymous </a:t>
            </a:r>
            <a:r>
              <a:rPr lang="en-US" sz="1200" dirty="0"/>
              <a:t>with reference material (note: in the past this acronym has also been used for “Secondary Reference Materials” – materials characterized to a lower level than and generally not conforming to all ISO criteria for a CRM</a:t>
            </a:r>
            <a:r>
              <a:rPr lang="en-US" sz="1200" dirty="0"/>
              <a:t>).</a:t>
            </a:r>
          </a:p>
          <a:p>
            <a:endParaRPr lang="en-US" sz="1200" dirty="0"/>
          </a:p>
          <a:p>
            <a:r>
              <a:rPr lang="en-US" sz="1200" b="1" dirty="0"/>
              <a:t>QUALITY CONTROL MATERIAL </a:t>
            </a:r>
            <a:r>
              <a:rPr lang="en-US" sz="1200" dirty="0"/>
              <a:t>(</a:t>
            </a:r>
            <a:r>
              <a:rPr lang="en-US" sz="1200" b="1" dirty="0"/>
              <a:t>QCM):</a:t>
            </a:r>
            <a:endParaRPr lang="en-US" sz="1200" dirty="0"/>
          </a:p>
          <a:p>
            <a:r>
              <a:rPr lang="en-US" sz="1200" dirty="0"/>
              <a:t>is a material intended for internal laboratory quality control. A material or </a:t>
            </a:r>
            <a:r>
              <a:rPr lang="en-US" sz="1200" dirty="0"/>
              <a:t>substance, </a:t>
            </a:r>
            <a:r>
              <a:rPr lang="en-US" sz="1200" dirty="0"/>
              <a:t>one or more of whose property values are sufficiently homogeneous, stable and well established to be used for maintaining or monitoring measurement processes. </a:t>
            </a:r>
            <a:r>
              <a:rPr lang="en-US" sz="1200" b="1" dirty="0"/>
              <a:t>A QCM does not have formally assigned property values or uncertainties (</a:t>
            </a:r>
            <a:r>
              <a:rPr lang="en-US" sz="1200" b="1" dirty="0"/>
              <a:t>ISO Guide </a:t>
            </a:r>
            <a:r>
              <a:rPr lang="en-US" sz="1200" b="1" dirty="0"/>
              <a:t>80 - Guidance for in-house Production of Reference Materials for Metrological Quality Control (QCMs</a:t>
            </a:r>
            <a:r>
              <a:rPr lang="en-US" sz="1200" b="1" dirty="0"/>
              <a:t>)).</a:t>
            </a:r>
          </a:p>
        </p:txBody>
      </p:sp>
    </p:spTree>
    <p:extLst>
      <p:ext uri="{BB962C8B-B14F-4D97-AF65-F5344CB8AC3E}">
        <p14:creationId xmlns:p14="http://schemas.microsoft.com/office/powerpoint/2010/main" val="2376891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953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Difference between RM and CRM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849128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370209" y="1327253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8" name="Rectangle 7"/>
          <p:cNvSpPr/>
          <p:nvPr/>
        </p:nvSpPr>
        <p:spPr>
          <a:xfrm>
            <a:off x="254001" y="1148086"/>
            <a:ext cx="3663608" cy="3863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r>
              <a:rPr lang="en-US" sz="1167" b="1" dirty="0"/>
              <a:t>Reference </a:t>
            </a:r>
            <a:r>
              <a:rPr lang="en-US" sz="1167" b="1" dirty="0"/>
              <a:t>Material (RM</a:t>
            </a:r>
            <a:r>
              <a:rPr lang="en-US" sz="1167" b="1" dirty="0"/>
              <a:t>)</a:t>
            </a:r>
            <a:endParaRPr lang="en-US" sz="1167" b="1" dirty="0"/>
          </a:p>
          <a:p>
            <a:r>
              <a:rPr lang="en-US" sz="1167" dirty="0"/>
              <a:t>        </a:t>
            </a:r>
            <a:r>
              <a:rPr lang="en-US" sz="1167" b="1" dirty="0"/>
              <a:t>material</a:t>
            </a:r>
            <a:r>
              <a:rPr lang="en-US" sz="1167" b="1" dirty="0"/>
              <a:t>, sufﬁciently </a:t>
            </a:r>
            <a:r>
              <a:rPr lang="en-US" sz="1167" b="1" dirty="0"/>
              <a:t>homogeneous </a:t>
            </a:r>
            <a:r>
              <a:rPr lang="en-US" sz="1167" b="1" dirty="0"/>
              <a:t>and stable with </a:t>
            </a:r>
            <a:r>
              <a:rPr lang="en-US" sz="1167" b="1" dirty="0"/>
              <a:t>respect to </a:t>
            </a:r>
            <a:r>
              <a:rPr lang="en-US" sz="1167" b="1" dirty="0"/>
              <a:t>one or more speciﬁed properties, which has </a:t>
            </a:r>
            <a:r>
              <a:rPr lang="en-US" sz="1167" b="1" dirty="0"/>
              <a:t>been established </a:t>
            </a:r>
            <a:r>
              <a:rPr lang="en-US" sz="1167" b="1" dirty="0"/>
              <a:t>to be ﬁt for its intended use in a </a:t>
            </a:r>
            <a:r>
              <a:rPr lang="en-US" sz="1167" b="1" dirty="0"/>
              <a:t>measurement process</a:t>
            </a:r>
            <a:endParaRPr lang="en-US" sz="1167" dirty="0"/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1 - RM is a generic term</a:t>
            </a:r>
            <a:r>
              <a:rPr lang="en-US" sz="1167" dirty="0"/>
              <a:t>.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</a:t>
            </a:r>
            <a:r>
              <a:rPr lang="en-US" sz="1167" dirty="0"/>
              <a:t>2 - Properties can be quantitative or </a:t>
            </a:r>
            <a:r>
              <a:rPr lang="en-US" sz="1167" dirty="0"/>
              <a:t>qualitative.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</a:t>
            </a:r>
            <a:r>
              <a:rPr lang="en-US" sz="1167" dirty="0"/>
              <a:t>3 - Uses may include the calibration of a measurement system, assessment of a measurement procedure, assigning values to other materials, and quality control</a:t>
            </a:r>
            <a:r>
              <a:rPr lang="en-US" sz="1167" dirty="0"/>
              <a:t>.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</a:t>
            </a:r>
            <a:r>
              <a:rPr lang="en-US" sz="1167" dirty="0"/>
              <a:t>4 </a:t>
            </a:r>
            <a:r>
              <a:rPr lang="en-US" sz="1167" dirty="0"/>
              <a:t>- </a:t>
            </a:r>
            <a:r>
              <a:rPr lang="en-US" sz="1167" dirty="0"/>
              <a:t>RM can only be used for a </a:t>
            </a:r>
            <a:r>
              <a:rPr lang="en-US" sz="1167" dirty="0"/>
              <a:t>single </a:t>
            </a:r>
            <a:r>
              <a:rPr lang="en-US" sz="1167" dirty="0"/>
              <a:t>purpose in a given measurement. For </a:t>
            </a:r>
            <a:r>
              <a:rPr lang="en-US" sz="1167" dirty="0"/>
              <a:t>instance</a:t>
            </a:r>
            <a:r>
              <a:rPr lang="en-US" sz="1167" dirty="0"/>
              <a:t>, the same RM cannot be used for both calibration and validation of results in the same measurement procedure</a:t>
            </a:r>
            <a:r>
              <a:rPr lang="en-US" sz="1167" dirty="0"/>
              <a:t>.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</a:t>
            </a:r>
            <a:r>
              <a:rPr lang="en-US" sz="1167" dirty="0"/>
              <a:t>5 - VIM has an analogous definition (ISO/IEC Guide 99:2007, 5.13), but restricts the term “measurement” to apply to </a:t>
            </a:r>
            <a:r>
              <a:rPr lang="en-US" sz="1167" dirty="0"/>
              <a:t>quantitative </a:t>
            </a:r>
            <a:r>
              <a:rPr lang="en-US" sz="1167" dirty="0"/>
              <a:t>values and not to qualitative properties. However, Note 3 of ISO/IEC Guide 99:2007, 5.13 specifically includes the concept of </a:t>
            </a:r>
            <a:r>
              <a:rPr lang="en-US" sz="1167" dirty="0"/>
              <a:t>qualitative </a:t>
            </a:r>
            <a:r>
              <a:rPr lang="en-US" sz="1167" dirty="0"/>
              <a:t>attributes, called “nominal properties”.</a:t>
            </a:r>
            <a:endParaRPr lang="en-US" sz="1167" dirty="0"/>
          </a:p>
        </p:txBody>
      </p:sp>
      <p:sp>
        <p:nvSpPr>
          <p:cNvPr id="14" name="Rectangle 13"/>
          <p:cNvSpPr/>
          <p:nvPr/>
        </p:nvSpPr>
        <p:spPr>
          <a:xfrm>
            <a:off x="4083392" y="1196796"/>
            <a:ext cx="3273803" cy="3812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anose="05000000000000000000" pitchFamily="2" charset="2"/>
              <a:buChar char="Ø"/>
            </a:pPr>
            <a:r>
              <a:rPr lang="en-US" sz="1167" b="1" dirty="0"/>
              <a:t>Certiﬁed Reference Material (CRM)</a:t>
            </a:r>
          </a:p>
          <a:p>
            <a:r>
              <a:rPr lang="en-US" sz="1167" b="1" dirty="0"/>
              <a:t>reference </a:t>
            </a:r>
            <a:r>
              <a:rPr lang="en-US" sz="1167" b="1" dirty="0"/>
              <a:t>material characterized by a </a:t>
            </a:r>
            <a:r>
              <a:rPr lang="en-US" sz="1167" b="1" dirty="0"/>
              <a:t>metrologically </a:t>
            </a:r>
            <a:r>
              <a:rPr lang="en-US" sz="1167" b="1" dirty="0"/>
              <a:t>valid procedure for one or more speciﬁed properties, accompanied by a certiﬁcate that provides the value of the speciﬁed property, its associated </a:t>
            </a:r>
            <a:r>
              <a:rPr lang="en-US" sz="1167" b="1" dirty="0"/>
              <a:t>uncertainty</a:t>
            </a:r>
            <a:r>
              <a:rPr lang="en-US" sz="1167" b="1" dirty="0"/>
              <a:t>, and a statement of </a:t>
            </a:r>
            <a:r>
              <a:rPr lang="en-US" sz="1167" b="1" dirty="0"/>
              <a:t>metrological traceability</a:t>
            </a:r>
          </a:p>
          <a:p>
            <a:endParaRPr lang="en-US" sz="1000" b="1" dirty="0"/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1 - The concept of value includes qualitative attributes such as identity or </a:t>
            </a:r>
            <a:r>
              <a:rPr lang="en-US" sz="1167" dirty="0"/>
              <a:t>sequence. Uncertainties </a:t>
            </a:r>
            <a:r>
              <a:rPr lang="en-US" sz="1167" dirty="0"/>
              <a:t>for such attributes may be </a:t>
            </a:r>
            <a:r>
              <a:rPr lang="en-US" sz="1167" dirty="0"/>
              <a:t>expressed </a:t>
            </a:r>
            <a:r>
              <a:rPr lang="en-US" sz="1167" dirty="0"/>
              <a:t>as probabilities</a:t>
            </a:r>
            <a:r>
              <a:rPr lang="en-US" sz="1167" dirty="0"/>
              <a:t>.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</a:t>
            </a:r>
            <a:r>
              <a:rPr lang="en-US" sz="1167" dirty="0"/>
              <a:t>2 - Metrologically valid procedures for the production and certification of </a:t>
            </a:r>
            <a:r>
              <a:rPr lang="en-US" sz="1167" dirty="0"/>
              <a:t>reference </a:t>
            </a:r>
            <a:r>
              <a:rPr lang="en-US" sz="1167" dirty="0"/>
              <a:t>materials are given in, among others, ISO Guides 34 and 35</a:t>
            </a:r>
            <a:r>
              <a:rPr lang="en-US" sz="1167" dirty="0"/>
              <a:t>.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</a:t>
            </a:r>
            <a:r>
              <a:rPr lang="en-US" sz="1167" dirty="0"/>
              <a:t>3 - ISO Guide 31 gives guidance on the contents of certificates</a:t>
            </a:r>
            <a:r>
              <a:rPr lang="en-US" sz="1167" dirty="0"/>
              <a:t>.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dirty="0"/>
              <a:t>NOTE </a:t>
            </a:r>
            <a:r>
              <a:rPr lang="en-US" sz="1167" dirty="0"/>
              <a:t>4 - VIM has an analogous definition (ISO/IEC Guide 99:2007, 5.14).</a:t>
            </a:r>
          </a:p>
          <a:p>
            <a:endParaRPr lang="en-US" sz="1000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4000500" y="1270000"/>
            <a:ext cx="0" cy="323850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594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4651452"/>
            <a:ext cx="7620000" cy="586092"/>
            <a:chOff x="0" y="5010243"/>
            <a:chExt cx="9144000" cy="70331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0" y="5298911"/>
              <a:ext cx="31546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itel 1"/>
          <p:cNvSpPr txBox="1">
            <a:spLocks/>
          </p:cNvSpPr>
          <p:nvPr/>
        </p:nvSpPr>
        <p:spPr>
          <a:xfrm>
            <a:off x="508000" y="1714500"/>
            <a:ext cx="5905500" cy="15875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lvl="0" algn="ctr">
              <a:spcBef>
                <a:spcPct val="0"/>
              </a:spcBef>
              <a:buClr>
                <a:srgbClr val="CFA04F"/>
              </a:buClr>
              <a:buNone/>
              <a:defRPr sz="4000" b="1">
                <a:solidFill>
                  <a:srgbClr val="CFA04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33" dirty="0"/>
              <a:t>ISO Guides &amp; Standards for </a:t>
            </a:r>
          </a:p>
          <a:p>
            <a:r>
              <a:rPr lang="en-US" sz="3333" dirty="0"/>
              <a:t>Reference Material</a:t>
            </a:r>
            <a:endParaRPr lang="en-US" sz="3333" dirty="0"/>
          </a:p>
        </p:txBody>
      </p:sp>
      <p:sp>
        <p:nvSpPr>
          <p:cNvPr id="13" name="Segnaposto testo 4"/>
          <p:cNvSpPr txBox="1">
            <a:spLocks/>
          </p:cNvSpPr>
          <p:nvPr/>
        </p:nvSpPr>
        <p:spPr>
          <a:xfrm>
            <a:off x="698500" y="1055816"/>
            <a:ext cx="1206500" cy="1103184"/>
          </a:xfrm>
          <a:prstGeom prst="rect">
            <a:avLst/>
          </a:prstGeom>
        </p:spPr>
        <p:txBody>
          <a:bodyPr vert="horz" lIns="0" tIns="0" rIns="0" bIns="0" numCol="2" spcCol="360000" rtlCol="0" anchor="b">
            <a:no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61970">
              <a:spcBef>
                <a:spcPts val="1400"/>
              </a:spcBef>
              <a:buClr>
                <a:srgbClr val="CFA04F"/>
              </a:buClr>
              <a:buNone/>
              <a:defRPr/>
            </a:pPr>
            <a:endParaRPr lang="en-US" sz="3333" b="1" dirty="0">
              <a:solidFill>
                <a:srgbClr val="CFA04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65664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953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ISO Guides relating to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Reference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Materials interlinking  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849128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" name="Titel 1"/>
          <p:cNvSpPr txBox="1">
            <a:spLocks/>
          </p:cNvSpPr>
          <p:nvPr/>
        </p:nvSpPr>
        <p:spPr>
          <a:xfrm>
            <a:off x="317500" y="1270000"/>
            <a:ext cx="6900333" cy="3565704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333" dirty="0">
              <a:solidFill>
                <a:srgbClr val="FF0000"/>
              </a:solidFill>
              <a:latin typeface="+mn-lt"/>
              <a:cs typeface="Arial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54000" y="1267490"/>
            <a:ext cx="7112000" cy="300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GB" altLang="en-US" sz="1500" b="1" dirty="0"/>
              <a:t> </a:t>
            </a:r>
            <a:endParaRPr lang="en-GB" altLang="en-US" sz="1500" b="1" dirty="0"/>
          </a:p>
        </p:txBody>
      </p:sp>
      <p:sp>
        <p:nvSpPr>
          <p:cNvPr id="3" name="Rounded Rectangle 2"/>
          <p:cNvSpPr/>
          <p:nvPr/>
        </p:nvSpPr>
        <p:spPr>
          <a:xfrm>
            <a:off x="2462593" y="1186422"/>
            <a:ext cx="2286000" cy="58796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/>
              <a:t>ISO Guide 34 </a:t>
            </a:r>
            <a:r>
              <a:rPr lang="en-US" sz="1167" dirty="0"/>
              <a:t>competence of RM producer </a:t>
            </a:r>
            <a:endParaRPr lang="en-US" sz="1167" dirty="0"/>
          </a:p>
        </p:txBody>
      </p:sp>
      <p:sp>
        <p:nvSpPr>
          <p:cNvPr id="15" name="Rounded Rectangle 14"/>
          <p:cNvSpPr/>
          <p:nvPr/>
        </p:nvSpPr>
        <p:spPr>
          <a:xfrm>
            <a:off x="924687" y="2095500"/>
            <a:ext cx="1524000" cy="6674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7" b="1" dirty="0"/>
              <a:t>ISO Guide 35 </a:t>
            </a:r>
            <a:r>
              <a:rPr lang="en-US" sz="1167" dirty="0"/>
              <a:t>characterization and certification of RMs </a:t>
            </a:r>
            <a:endParaRPr lang="en-US" sz="1167" dirty="0"/>
          </a:p>
        </p:txBody>
      </p:sp>
      <p:sp>
        <p:nvSpPr>
          <p:cNvPr id="18" name="Rounded Rectangle 17"/>
          <p:cNvSpPr/>
          <p:nvPr/>
        </p:nvSpPr>
        <p:spPr>
          <a:xfrm>
            <a:off x="2857500" y="2095500"/>
            <a:ext cx="1619250" cy="6623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7" b="1" dirty="0"/>
              <a:t>ISO Guide 79 </a:t>
            </a:r>
            <a:r>
              <a:rPr lang="en-US" sz="1167" dirty="0"/>
              <a:t>production of RMs for  qualitative analysis </a:t>
            </a:r>
            <a:endParaRPr lang="en-US" sz="1167" dirty="0"/>
          </a:p>
        </p:txBody>
      </p:sp>
      <p:sp>
        <p:nvSpPr>
          <p:cNvPr id="19" name="Rounded Rectangle 18"/>
          <p:cNvSpPr/>
          <p:nvPr/>
        </p:nvSpPr>
        <p:spPr>
          <a:xfrm>
            <a:off x="4988687" y="2095500"/>
            <a:ext cx="1714501" cy="66639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67" b="1" dirty="0"/>
              <a:t>ISO Guide 80     </a:t>
            </a:r>
            <a:r>
              <a:rPr lang="en-US" sz="1167" dirty="0"/>
              <a:t>in-house preparation of RMs for QC purposes</a:t>
            </a:r>
            <a:endParaRPr lang="en-US" sz="1167" dirty="0"/>
          </a:p>
        </p:txBody>
      </p:sp>
      <p:sp>
        <p:nvSpPr>
          <p:cNvPr id="20" name="Rounded Rectangle 19"/>
          <p:cNvSpPr/>
          <p:nvPr/>
        </p:nvSpPr>
        <p:spPr>
          <a:xfrm>
            <a:off x="912368" y="2989438"/>
            <a:ext cx="3873500" cy="4398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67" b="1" dirty="0"/>
              <a:t>ISO Guide 33 </a:t>
            </a:r>
            <a:r>
              <a:rPr lang="en-US" sz="1167" dirty="0"/>
              <a:t>uses of RMs includes calibration, method validation control charts etc. </a:t>
            </a:r>
            <a:endParaRPr lang="en-US" sz="1167" dirty="0"/>
          </a:p>
        </p:txBody>
      </p:sp>
      <p:sp>
        <p:nvSpPr>
          <p:cNvPr id="23" name="Rounded Rectangle 22"/>
          <p:cNvSpPr/>
          <p:nvPr/>
        </p:nvSpPr>
        <p:spPr>
          <a:xfrm>
            <a:off x="901318" y="3584026"/>
            <a:ext cx="3873500" cy="4398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67" b="1" dirty="0"/>
              <a:t>ISO Guide 31 </a:t>
            </a:r>
            <a:r>
              <a:rPr lang="en-US" sz="1167" dirty="0"/>
              <a:t>accompanying documentation certificates/labels/transport documents. </a:t>
            </a:r>
            <a:endParaRPr lang="en-US" sz="1167" dirty="0"/>
          </a:p>
        </p:txBody>
      </p:sp>
      <p:sp>
        <p:nvSpPr>
          <p:cNvPr id="24" name="Rounded Rectangle 23"/>
          <p:cNvSpPr/>
          <p:nvPr/>
        </p:nvSpPr>
        <p:spPr>
          <a:xfrm>
            <a:off x="901318" y="4219135"/>
            <a:ext cx="3873500" cy="43981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667" b="1" dirty="0"/>
              <a:t>ISO Guide 30 </a:t>
            </a:r>
            <a:r>
              <a:rPr lang="en-US" sz="1167" dirty="0"/>
              <a:t>definitions and terminology related to RMs. </a:t>
            </a:r>
            <a:endParaRPr lang="en-US" sz="1167" dirty="0"/>
          </a:p>
        </p:txBody>
      </p:sp>
      <p:cxnSp>
        <p:nvCxnSpPr>
          <p:cNvPr id="10" name="Straight Connector 9"/>
          <p:cNvCxnSpPr/>
          <p:nvPr/>
        </p:nvCxnSpPr>
        <p:spPr>
          <a:xfrm flipH="1">
            <a:off x="676720" y="1521551"/>
            <a:ext cx="1771967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661765" y="1521551"/>
            <a:ext cx="14955" cy="2914983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4762500" y="4397143"/>
            <a:ext cx="1090390" cy="186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 flipH="1">
            <a:off x="5845937" y="2778246"/>
            <a:ext cx="6953" cy="161162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endCxn id="23" idx="3"/>
          </p:cNvCxnSpPr>
          <p:nvPr/>
        </p:nvCxnSpPr>
        <p:spPr>
          <a:xfrm flipH="1">
            <a:off x="4774818" y="3803933"/>
            <a:ext cx="1069975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 flipV="1">
            <a:off x="4793107" y="3139226"/>
            <a:ext cx="1051687" cy="1869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endCxn id="19" idx="0"/>
          </p:cNvCxnSpPr>
          <p:nvPr/>
        </p:nvCxnSpPr>
        <p:spPr>
          <a:xfrm>
            <a:off x="5844794" y="1913165"/>
            <a:ext cx="1144" cy="1823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1651000" y="1913164"/>
            <a:ext cx="419379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1649856" y="1911910"/>
            <a:ext cx="1144" cy="18233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1686687" y="2860128"/>
            <a:ext cx="416620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>
            <a:stCxn id="15" idx="2"/>
          </p:cNvCxnSpPr>
          <p:nvPr/>
        </p:nvCxnSpPr>
        <p:spPr>
          <a:xfrm>
            <a:off x="1686687" y="2762912"/>
            <a:ext cx="0" cy="9721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>
            <a:stCxn id="3" idx="2"/>
          </p:cNvCxnSpPr>
          <p:nvPr/>
        </p:nvCxnSpPr>
        <p:spPr>
          <a:xfrm>
            <a:off x="3605594" y="1774389"/>
            <a:ext cx="1166" cy="32611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3614547" y="2757862"/>
            <a:ext cx="0" cy="97217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>
            <a:stCxn id="18" idx="1"/>
          </p:cNvCxnSpPr>
          <p:nvPr/>
        </p:nvCxnSpPr>
        <p:spPr>
          <a:xfrm flipH="1" flipV="1">
            <a:off x="2440685" y="2426681"/>
            <a:ext cx="416815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19" idx="1"/>
          </p:cNvCxnSpPr>
          <p:nvPr/>
        </p:nvCxnSpPr>
        <p:spPr>
          <a:xfrm flipH="1">
            <a:off x="4469426" y="2428700"/>
            <a:ext cx="519261" cy="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23" idx="1"/>
          </p:cNvCxnSpPr>
          <p:nvPr/>
        </p:nvCxnSpPr>
        <p:spPr>
          <a:xfrm flipH="1">
            <a:off x="661765" y="3803933"/>
            <a:ext cx="23955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 flipH="1">
            <a:off x="655907" y="4434786"/>
            <a:ext cx="23955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 flipH="1">
            <a:off x="669243" y="3209346"/>
            <a:ext cx="239553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873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953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ISO Guide 34 and ISO/IEC 17025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849128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370209" y="1327253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8" name="Rectangle 7"/>
          <p:cNvSpPr/>
          <p:nvPr/>
        </p:nvSpPr>
        <p:spPr>
          <a:xfrm>
            <a:off x="572548" y="1282825"/>
            <a:ext cx="3237451" cy="1554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ISO </a:t>
            </a:r>
            <a:r>
              <a:rPr lang="en-US" sz="1500" b="1" dirty="0"/>
              <a:t>Guide 34  </a:t>
            </a:r>
          </a:p>
          <a:p>
            <a:r>
              <a:rPr lang="en-US" sz="1167" b="1" dirty="0"/>
              <a:t> </a:t>
            </a:r>
            <a:r>
              <a:rPr lang="en-US" sz="1167" b="1" dirty="0"/>
              <a:t>      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167" b="1" dirty="0"/>
              <a:t>Quality system requirements for RM production</a:t>
            </a:r>
          </a:p>
          <a:p>
            <a:endParaRPr lang="en-US" sz="1167" b="1" dirty="0"/>
          </a:p>
          <a:p>
            <a:pPr marL="142869" indent="-142869">
              <a:buFont typeface="Arial" panose="020B0604020202020204" pitchFamily="34" charset="0"/>
              <a:buChar char="•"/>
            </a:pPr>
            <a:r>
              <a:rPr lang="en-US" sz="1167" b="1" dirty="0"/>
              <a:t>Organizational requirements </a:t>
            </a:r>
          </a:p>
          <a:p>
            <a:pPr marL="142869" indent="-142869">
              <a:buFont typeface="Arial" panose="020B0604020202020204" pitchFamily="34" charset="0"/>
              <a:buChar char="•"/>
            </a:pPr>
            <a:r>
              <a:rPr lang="en-US" sz="1167" b="1" dirty="0"/>
              <a:t>Production control</a:t>
            </a:r>
            <a:endParaRPr lang="en-US" sz="1000" dirty="0"/>
          </a:p>
          <a:p>
            <a:pPr marL="238115" indent="-238115">
              <a:buFont typeface="Wingdings" pitchFamily="2" charset="2"/>
              <a:buChar char="Ø"/>
            </a:pPr>
            <a:endParaRPr lang="en-US" sz="1000" dirty="0"/>
          </a:p>
        </p:txBody>
      </p:sp>
      <p:sp>
        <p:nvSpPr>
          <p:cNvPr id="14" name="Rectangle 13"/>
          <p:cNvSpPr/>
          <p:nvPr/>
        </p:nvSpPr>
        <p:spPr>
          <a:xfrm>
            <a:off x="3746499" y="1129333"/>
            <a:ext cx="3513667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ISO/IEC 17025  </a:t>
            </a:r>
          </a:p>
          <a:p>
            <a:endParaRPr lang="en-US" sz="1500" b="1" dirty="0"/>
          </a:p>
          <a:p>
            <a:pPr marL="142869" indent="-142869">
              <a:buFont typeface="Wingdings" panose="05000000000000000000" pitchFamily="2" charset="2"/>
              <a:buChar char="§"/>
            </a:pPr>
            <a:r>
              <a:rPr lang="en-US" sz="1200" b="1" dirty="0"/>
              <a:t>Specifies requirements for competence to carry out tests and calibrations using  standard methods, on standard methods and laboratory developed methods.</a:t>
            </a:r>
          </a:p>
          <a:p>
            <a:pPr marL="142869" indent="-142869">
              <a:buFont typeface="Wingdings" panose="05000000000000000000" pitchFamily="2" charset="2"/>
              <a:buChar char="§"/>
            </a:pPr>
            <a:endParaRPr lang="en-US" sz="1200" b="1" dirty="0"/>
          </a:p>
          <a:p>
            <a:pPr marL="142869" indent="-142869">
              <a:buFont typeface="Arial" panose="020B0604020202020204" pitchFamily="34" charset="0"/>
              <a:buChar char="•"/>
            </a:pPr>
            <a:r>
              <a:rPr lang="en-US" sz="1200" b="1" dirty="0"/>
              <a:t>Management requirement</a:t>
            </a:r>
          </a:p>
          <a:p>
            <a:pPr marL="142869" indent="-142869">
              <a:buFont typeface="Arial" panose="020B0604020202020204" pitchFamily="34" charset="0"/>
              <a:buChar char="•"/>
            </a:pPr>
            <a:r>
              <a:rPr lang="en-US" sz="1200" b="1" dirty="0"/>
              <a:t>Technical requirement</a:t>
            </a:r>
          </a:p>
          <a:p>
            <a:endParaRPr lang="en-US" sz="1000" dirty="0"/>
          </a:p>
          <a:p>
            <a:pPr marL="238115" indent="-238115">
              <a:buFont typeface="Wingdings" pitchFamily="2" charset="2"/>
              <a:buChar char="Ø"/>
            </a:pPr>
            <a:endParaRPr lang="en-US" sz="1000" dirty="0"/>
          </a:p>
        </p:txBody>
      </p:sp>
      <p:sp>
        <p:nvSpPr>
          <p:cNvPr id="3" name="Rounded Rectangle 2"/>
          <p:cNvSpPr/>
          <p:nvPr/>
        </p:nvSpPr>
        <p:spPr>
          <a:xfrm>
            <a:off x="635000" y="2992833"/>
            <a:ext cx="2349500" cy="635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/>
              <a:t>RM production control</a:t>
            </a:r>
            <a:endParaRPr lang="en-US" sz="1500" dirty="0"/>
          </a:p>
        </p:txBody>
      </p:sp>
      <p:sp>
        <p:nvSpPr>
          <p:cNvPr id="15" name="Rounded Rectangle 14"/>
          <p:cNvSpPr/>
          <p:nvPr/>
        </p:nvSpPr>
        <p:spPr>
          <a:xfrm>
            <a:off x="3937000" y="2992833"/>
            <a:ext cx="2603500" cy="6350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500" dirty="0"/>
              <a:t>Measurement system control</a:t>
            </a:r>
            <a:endParaRPr lang="en-US" sz="1500" dirty="0"/>
          </a:p>
        </p:txBody>
      </p:sp>
      <p:sp>
        <p:nvSpPr>
          <p:cNvPr id="16" name="Rectangle 15"/>
          <p:cNvSpPr/>
          <p:nvPr/>
        </p:nvSpPr>
        <p:spPr>
          <a:xfrm>
            <a:off x="435633" y="3868675"/>
            <a:ext cx="6875734" cy="5025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333" b="1" dirty="0"/>
              <a:t>Significant overlap between ISO Guide 34,ISO/IEC 17025 and ISO 9001 (Quality management systems –Requirements)</a:t>
            </a:r>
            <a:endParaRPr lang="en-US" sz="1333" b="1" dirty="0"/>
          </a:p>
        </p:txBody>
      </p:sp>
    </p:spTree>
    <p:extLst>
      <p:ext uri="{BB962C8B-B14F-4D97-AF65-F5344CB8AC3E}">
        <p14:creationId xmlns:p14="http://schemas.microsoft.com/office/powerpoint/2010/main" val="3861525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4651452"/>
            <a:ext cx="7620000" cy="586092"/>
            <a:chOff x="0" y="5010243"/>
            <a:chExt cx="9144000" cy="70331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0" y="5298911"/>
              <a:ext cx="31546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itel 1"/>
          <p:cNvSpPr txBox="1">
            <a:spLocks/>
          </p:cNvSpPr>
          <p:nvPr/>
        </p:nvSpPr>
        <p:spPr>
          <a:xfrm>
            <a:off x="1016000" y="1841500"/>
            <a:ext cx="5744121" cy="17145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lvl="0" algn="ctr">
              <a:spcBef>
                <a:spcPct val="0"/>
              </a:spcBef>
              <a:buClr>
                <a:srgbClr val="CFA04F"/>
              </a:buClr>
              <a:buNone/>
              <a:defRPr sz="4000" b="1">
                <a:solidFill>
                  <a:srgbClr val="CFA04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33" dirty="0"/>
              <a:t> Importance of  </a:t>
            </a:r>
          </a:p>
          <a:p>
            <a:r>
              <a:rPr lang="en-US" sz="3333" dirty="0"/>
              <a:t>CRM</a:t>
            </a:r>
          </a:p>
          <a:p>
            <a:endParaRPr lang="en-US" sz="3333" dirty="0"/>
          </a:p>
        </p:txBody>
      </p:sp>
      <p:sp>
        <p:nvSpPr>
          <p:cNvPr id="13" name="Segnaposto testo 4"/>
          <p:cNvSpPr txBox="1">
            <a:spLocks/>
          </p:cNvSpPr>
          <p:nvPr/>
        </p:nvSpPr>
        <p:spPr>
          <a:xfrm>
            <a:off x="698500" y="1055816"/>
            <a:ext cx="1206500" cy="1103184"/>
          </a:xfrm>
          <a:prstGeom prst="rect">
            <a:avLst/>
          </a:prstGeom>
        </p:spPr>
        <p:txBody>
          <a:bodyPr vert="horz" lIns="0" tIns="0" rIns="0" bIns="0" numCol="2" spcCol="360000" rtlCol="0" anchor="b">
            <a:no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61970">
              <a:spcBef>
                <a:spcPts val="1400"/>
              </a:spcBef>
              <a:buClr>
                <a:srgbClr val="CFA04F"/>
              </a:buClr>
              <a:buNone/>
              <a:defRPr/>
            </a:pPr>
            <a:endParaRPr lang="en-US" sz="3333" b="1" dirty="0">
              <a:solidFill>
                <a:srgbClr val="CFA04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287336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191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Calibration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783731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3218952"/>
              </p:ext>
            </p:extLst>
          </p:nvPr>
        </p:nvGraphicFramePr>
        <p:xfrm>
          <a:off x="1587501" y="1156452"/>
          <a:ext cx="3971860" cy="19761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6" name="Worksheet" r:id="rId5" imgW="4183654" imgH="2080443" progId="Excel.Sheet.8">
                  <p:embed/>
                </p:oleObj>
              </mc:Choice>
              <mc:Fallback>
                <p:oleObj name="Worksheet" r:id="rId5" imgW="4183654" imgH="2080443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501" y="1156452"/>
                        <a:ext cx="3971860" cy="19761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/>
          <p:nvPr/>
        </p:nvSpPr>
        <p:spPr>
          <a:xfrm>
            <a:off x="1524000" y="3160645"/>
            <a:ext cx="552450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en-US" sz="2000" dirty="0"/>
              <a:t>use as a matrix matched calibrant</a:t>
            </a:r>
            <a:br>
              <a:rPr lang="de-DE" altLang="en-US" sz="2000" dirty="0"/>
            </a:br>
            <a:r>
              <a:rPr lang="de-DE" altLang="en-US" sz="2000" dirty="0"/>
              <a:t>(direct or via working standards)</a:t>
            </a:r>
            <a:br>
              <a:rPr lang="de-DE" altLang="en-US" sz="2000" dirty="0"/>
            </a:br>
            <a:r>
              <a:rPr lang="de-DE" altLang="en-US" sz="2000" dirty="0"/>
              <a:t>to ensure traceability of results</a:t>
            </a:r>
            <a:br>
              <a:rPr lang="de-DE" altLang="en-US" sz="2000" dirty="0"/>
            </a:br>
            <a:r>
              <a:rPr lang="de-DE" altLang="en-US" sz="2000" dirty="0"/>
              <a:t>to an external reference (the CRM)</a:t>
            </a:r>
          </a:p>
        </p:txBody>
      </p:sp>
    </p:spTree>
    <p:extLst>
      <p:ext uri="{BB962C8B-B14F-4D97-AF65-F5344CB8AC3E}">
        <p14:creationId xmlns:p14="http://schemas.microsoft.com/office/powerpoint/2010/main" val="16874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82943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Validation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847574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12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3" name="Rectangle 2"/>
          <p:cNvSpPr/>
          <p:nvPr/>
        </p:nvSpPr>
        <p:spPr>
          <a:xfrm>
            <a:off x="1388872" y="3320977"/>
            <a:ext cx="552450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dirty="0"/>
              <a:t>check the measurement results </a:t>
            </a:r>
            <a:br>
              <a:rPr lang="en-US" altLang="en-US" sz="2000" dirty="0"/>
            </a:br>
            <a:r>
              <a:rPr lang="en-US" altLang="en-US" sz="2000" dirty="0"/>
              <a:t>in terms of validity:</a:t>
            </a:r>
          </a:p>
          <a:p>
            <a:r>
              <a:rPr lang="en-US" altLang="en-US" sz="2000" dirty="0"/>
              <a:t>is there any method specific bias ?</a:t>
            </a:r>
          </a:p>
          <a:p>
            <a:r>
              <a:rPr lang="en-US" altLang="en-US" sz="2000" dirty="0"/>
              <a:t>is there any systematic error ?</a:t>
            </a:r>
          </a:p>
          <a:p>
            <a:endParaRPr lang="de-DE" altLang="en-US" sz="2000" dirty="0"/>
          </a:p>
        </p:txBody>
      </p:sp>
      <p:graphicFrame>
        <p:nvGraphicFramePr>
          <p:cNvPr id="14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8729974"/>
              </p:ext>
            </p:extLst>
          </p:nvPr>
        </p:nvGraphicFramePr>
        <p:xfrm>
          <a:off x="1397000" y="1187428"/>
          <a:ext cx="4304771" cy="21418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19" name="Worksheet" r:id="rId5" imgW="4183654" imgH="2080443" progId="Excel.Sheet.8">
                  <p:embed/>
                </p:oleObj>
              </mc:Choice>
              <mc:Fallback>
                <p:oleObj name="Worksheet" r:id="rId5" imgW="4183654" imgH="2080443" progId="Excel.Shee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97000" y="1187428"/>
                        <a:ext cx="4304771" cy="214180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Text Box 8"/>
          <p:cNvSpPr txBox="1">
            <a:spLocks noChangeArrowheads="1"/>
          </p:cNvSpPr>
          <p:nvPr/>
        </p:nvSpPr>
        <p:spPr bwMode="auto">
          <a:xfrm>
            <a:off x="5618946" y="1184919"/>
            <a:ext cx="1981729" cy="50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1333" b="1" dirty="0">
                <a:solidFill>
                  <a:srgbClr val="CFA04F"/>
                </a:solidFill>
                <a:latin typeface="Arial" panose="020B0604020202020204" pitchFamily="34" charset="0"/>
              </a:rPr>
              <a:t>certified concentration</a:t>
            </a:r>
          </a:p>
        </p:txBody>
      </p:sp>
      <p:sp>
        <p:nvSpPr>
          <p:cNvPr id="17" name="Line 9"/>
          <p:cNvSpPr>
            <a:spLocks noChangeShapeType="1"/>
          </p:cNvSpPr>
          <p:nvPr/>
        </p:nvSpPr>
        <p:spPr bwMode="auto">
          <a:xfrm flipH="1">
            <a:off x="5334000" y="1403474"/>
            <a:ext cx="546883" cy="256874"/>
          </a:xfrm>
          <a:prstGeom prst="line">
            <a:avLst/>
          </a:prstGeom>
          <a:noFill/>
          <a:ln w="254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3911428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953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Measurement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Control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859931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13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06264" y="1250904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3" name="Rectangle 2"/>
          <p:cNvSpPr/>
          <p:nvPr/>
        </p:nvSpPr>
        <p:spPr>
          <a:xfrm>
            <a:off x="241539" y="1356394"/>
            <a:ext cx="4530013" cy="2452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39" indent="-285739">
              <a:buFont typeface="Wingdings" panose="05000000000000000000" pitchFamily="2" charset="2"/>
              <a:buChar char="§"/>
            </a:pPr>
            <a:r>
              <a:rPr lang="de-DE" altLang="en-US" sz="2000" dirty="0"/>
              <a:t>Abuse of </a:t>
            </a:r>
            <a:r>
              <a:rPr lang="de-DE" altLang="en-US" sz="2000" dirty="0"/>
              <a:t>CRM: </a:t>
            </a:r>
            <a:r>
              <a:rPr lang="de-DE" altLang="en-US" sz="1667" dirty="0"/>
              <a:t>Misuse of CRM</a:t>
            </a:r>
          </a:p>
          <a:p>
            <a:endParaRPr lang="de-DE" altLang="en-US" sz="2000" dirty="0"/>
          </a:p>
          <a:p>
            <a:pPr marL="285739" indent="-285739">
              <a:buFont typeface="Wingdings" panose="05000000000000000000" pitchFamily="2" charset="2"/>
              <a:buChar char="§"/>
            </a:pPr>
            <a:r>
              <a:rPr lang="en-US" altLang="en-US" sz="2000" dirty="0"/>
              <a:t>Instead : use in-house materials or quality control materials </a:t>
            </a:r>
            <a:endParaRPr lang="en-US" altLang="en-US" sz="2000" dirty="0"/>
          </a:p>
          <a:p>
            <a:r>
              <a:rPr lang="de-DE" altLang="en-US" sz="2000" dirty="0"/>
              <a:t>     </a:t>
            </a:r>
            <a:r>
              <a:rPr lang="en-US" altLang="en-US" sz="1667" dirty="0"/>
              <a:t>(</a:t>
            </a:r>
            <a:r>
              <a:rPr lang="en-US" altLang="en-US" sz="1667" dirty="0"/>
              <a:t>i.e. of proven homogeneity </a:t>
            </a:r>
            <a:r>
              <a:rPr lang="en-US" altLang="en-US" sz="1667" dirty="0"/>
              <a:t>and stability;</a:t>
            </a:r>
          </a:p>
          <a:p>
            <a:r>
              <a:rPr lang="en-US" altLang="en-US" sz="1667" dirty="0"/>
              <a:t> </a:t>
            </a:r>
            <a:r>
              <a:rPr lang="en-US" altLang="en-US" sz="1667" dirty="0"/>
              <a:t>     sometimes </a:t>
            </a:r>
            <a:r>
              <a:rPr lang="en-US" altLang="en-US" sz="1667" dirty="0"/>
              <a:t>named </a:t>
            </a:r>
            <a:r>
              <a:rPr lang="en-US" altLang="en-US" sz="1667" dirty="0"/>
              <a:t>in-house </a:t>
            </a:r>
            <a:r>
              <a:rPr lang="en-US" altLang="en-US" sz="1667" dirty="0"/>
              <a:t>RMs or </a:t>
            </a:r>
            <a:r>
              <a:rPr lang="en-US" altLang="en-US" sz="1667" dirty="0"/>
              <a:t>laboratory</a:t>
            </a:r>
          </a:p>
          <a:p>
            <a:r>
              <a:rPr lang="en-US" altLang="en-US" sz="1667" dirty="0"/>
              <a:t> </a:t>
            </a:r>
            <a:r>
              <a:rPr lang="en-US" altLang="en-US" sz="1667" dirty="0"/>
              <a:t>     </a:t>
            </a:r>
            <a:r>
              <a:rPr lang="en-US" altLang="en-US" sz="1667" dirty="0"/>
              <a:t>RMs)</a:t>
            </a:r>
          </a:p>
          <a:p>
            <a:r>
              <a:rPr lang="de-DE" altLang="en-US" sz="2000" dirty="0"/>
              <a:t>  </a:t>
            </a:r>
            <a:endParaRPr lang="de-DE" altLang="en-US" sz="2000" dirty="0"/>
          </a:p>
        </p:txBody>
      </p:sp>
      <p:grpSp>
        <p:nvGrpSpPr>
          <p:cNvPr id="19" name="Group 12"/>
          <p:cNvGrpSpPr>
            <a:grpSpLocks/>
          </p:cNvGrpSpPr>
          <p:nvPr/>
        </p:nvGrpSpPr>
        <p:grpSpPr bwMode="auto">
          <a:xfrm>
            <a:off x="4806829" y="1267256"/>
            <a:ext cx="2581224" cy="3524436"/>
            <a:chOff x="3408" y="981"/>
            <a:chExt cx="2264" cy="2951"/>
          </a:xfrm>
        </p:grpSpPr>
        <p:sp>
          <p:nvSpPr>
            <p:cNvPr id="20" name="Rectangle 13"/>
            <p:cNvSpPr>
              <a:spLocks noChangeArrowheads="1"/>
            </p:cNvSpPr>
            <p:nvPr/>
          </p:nvSpPr>
          <p:spPr bwMode="auto">
            <a:xfrm rot="5400000">
              <a:off x="3037" y="1379"/>
              <a:ext cx="2924" cy="2181"/>
            </a:xfrm>
            <a:prstGeom prst="rect">
              <a:avLst/>
            </a:prstGeom>
            <a:solidFill>
              <a:srgbClr val="FFFFFF"/>
            </a:solidFill>
            <a:ln w="0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21" name="Rectangle 14" descr="Large grid"/>
            <p:cNvSpPr>
              <a:spLocks noChangeArrowheads="1"/>
            </p:cNvSpPr>
            <p:nvPr/>
          </p:nvSpPr>
          <p:spPr bwMode="auto">
            <a:xfrm>
              <a:off x="3626" y="1167"/>
              <a:ext cx="1954" cy="2610"/>
            </a:xfrm>
            <a:prstGeom prst="rect">
              <a:avLst/>
            </a:prstGeom>
            <a:pattFill prst="lgGrid">
              <a:fgClr>
                <a:schemeClr val="accent1"/>
              </a:fgClr>
              <a:bgClr>
                <a:schemeClr val="bg1"/>
              </a:bgClr>
            </a:patt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22" name="Line 15"/>
            <p:cNvSpPr>
              <a:spLocks noChangeShapeType="1"/>
            </p:cNvSpPr>
            <p:nvPr/>
          </p:nvSpPr>
          <p:spPr bwMode="auto">
            <a:xfrm rot="5400000" flipH="1">
              <a:off x="4595" y="1526"/>
              <a:ext cx="1" cy="1896"/>
            </a:xfrm>
            <a:prstGeom prst="line">
              <a:avLst/>
            </a:prstGeom>
            <a:noFill/>
            <a:ln w="57150">
              <a:solidFill>
                <a:srgbClr val="FF99FF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500"/>
            </a:p>
          </p:txBody>
        </p:sp>
        <p:sp>
          <p:nvSpPr>
            <p:cNvPr id="23" name="Line 16"/>
            <p:cNvSpPr>
              <a:spLocks noChangeShapeType="1"/>
            </p:cNvSpPr>
            <p:nvPr/>
          </p:nvSpPr>
          <p:spPr bwMode="auto">
            <a:xfrm rot="5400000" flipV="1">
              <a:off x="3623" y="1377"/>
              <a:ext cx="1" cy="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500"/>
            </a:p>
          </p:txBody>
        </p:sp>
        <p:sp>
          <p:nvSpPr>
            <p:cNvPr id="24" name="Line 17"/>
            <p:cNvSpPr>
              <a:spLocks noChangeShapeType="1"/>
            </p:cNvSpPr>
            <p:nvPr/>
          </p:nvSpPr>
          <p:spPr bwMode="auto">
            <a:xfrm rot="5400000" flipV="1">
              <a:off x="3623" y="1737"/>
              <a:ext cx="1" cy="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500"/>
            </a:p>
          </p:txBody>
        </p:sp>
        <p:sp>
          <p:nvSpPr>
            <p:cNvPr id="25" name="Line 18"/>
            <p:cNvSpPr>
              <a:spLocks noChangeShapeType="1"/>
            </p:cNvSpPr>
            <p:nvPr/>
          </p:nvSpPr>
          <p:spPr bwMode="auto">
            <a:xfrm rot="5400000" flipV="1">
              <a:off x="3623" y="2105"/>
              <a:ext cx="1" cy="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500"/>
            </a:p>
          </p:txBody>
        </p:sp>
        <p:sp>
          <p:nvSpPr>
            <p:cNvPr id="26" name="Line 19"/>
            <p:cNvSpPr>
              <a:spLocks noChangeShapeType="1"/>
            </p:cNvSpPr>
            <p:nvPr/>
          </p:nvSpPr>
          <p:spPr bwMode="auto">
            <a:xfrm rot="5400000" flipV="1">
              <a:off x="3622" y="2465"/>
              <a:ext cx="1" cy="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500"/>
            </a:p>
          </p:txBody>
        </p:sp>
        <p:sp>
          <p:nvSpPr>
            <p:cNvPr id="27" name="Line 20"/>
            <p:cNvSpPr>
              <a:spLocks noChangeShapeType="1"/>
            </p:cNvSpPr>
            <p:nvPr/>
          </p:nvSpPr>
          <p:spPr bwMode="auto">
            <a:xfrm rot="5400000" flipV="1">
              <a:off x="3622" y="2826"/>
              <a:ext cx="1" cy="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500"/>
            </a:p>
          </p:txBody>
        </p:sp>
        <p:sp>
          <p:nvSpPr>
            <p:cNvPr id="28" name="Line 21"/>
            <p:cNvSpPr>
              <a:spLocks noChangeShapeType="1"/>
            </p:cNvSpPr>
            <p:nvPr/>
          </p:nvSpPr>
          <p:spPr bwMode="auto">
            <a:xfrm rot="5400000" flipV="1">
              <a:off x="3622" y="3193"/>
              <a:ext cx="1" cy="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500"/>
            </a:p>
          </p:txBody>
        </p:sp>
        <p:sp>
          <p:nvSpPr>
            <p:cNvPr id="29" name="Line 22"/>
            <p:cNvSpPr>
              <a:spLocks noChangeShapeType="1"/>
            </p:cNvSpPr>
            <p:nvPr/>
          </p:nvSpPr>
          <p:spPr bwMode="auto">
            <a:xfrm rot="5400000" flipV="1">
              <a:off x="3622" y="3554"/>
              <a:ext cx="1" cy="15"/>
            </a:xfrm>
            <a:prstGeom prst="line">
              <a:avLst/>
            </a:prstGeom>
            <a:noFill/>
            <a:ln w="0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sz="1500"/>
            </a:p>
          </p:txBody>
        </p:sp>
        <p:sp>
          <p:nvSpPr>
            <p:cNvPr id="30" name="Rectangle 23"/>
            <p:cNvSpPr>
              <a:spLocks noChangeArrowheads="1"/>
            </p:cNvSpPr>
            <p:nvPr/>
          </p:nvSpPr>
          <p:spPr bwMode="auto">
            <a:xfrm rot="5400000">
              <a:off x="3449" y="1331"/>
              <a:ext cx="150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917">
                  <a:solidFill>
                    <a:srgbClr val="000000"/>
                  </a:solidFill>
                  <a:latin typeface="Comic Sans MS" panose="030F0702030302020204" pitchFamily="66" charset="0"/>
                </a:rPr>
                <a:t>-3s</a:t>
              </a:r>
              <a:endParaRPr lang="pt-PT" altLang="en-US" sz="2000">
                <a:latin typeface="Comic Sans MS" panose="030F0702030302020204" pitchFamily="66" charset="0"/>
              </a:endParaRPr>
            </a:p>
          </p:txBody>
        </p:sp>
        <p:sp>
          <p:nvSpPr>
            <p:cNvPr id="31" name="Rectangle 24"/>
            <p:cNvSpPr>
              <a:spLocks noChangeArrowheads="1"/>
            </p:cNvSpPr>
            <p:nvPr/>
          </p:nvSpPr>
          <p:spPr bwMode="auto">
            <a:xfrm rot="5400000">
              <a:off x="3449" y="1691"/>
              <a:ext cx="150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917">
                  <a:solidFill>
                    <a:srgbClr val="000000"/>
                  </a:solidFill>
                  <a:latin typeface="Comic Sans MS" panose="030F0702030302020204" pitchFamily="66" charset="0"/>
                </a:rPr>
                <a:t>-2s</a:t>
              </a:r>
              <a:endParaRPr lang="pt-PT" altLang="en-US" sz="2000">
                <a:latin typeface="Comic Sans MS" panose="030F0702030302020204" pitchFamily="66" charset="0"/>
              </a:endParaRPr>
            </a:p>
          </p:txBody>
        </p:sp>
        <p:sp>
          <p:nvSpPr>
            <p:cNvPr id="32" name="Rectangle 25"/>
            <p:cNvSpPr>
              <a:spLocks noChangeArrowheads="1"/>
            </p:cNvSpPr>
            <p:nvPr/>
          </p:nvSpPr>
          <p:spPr bwMode="auto">
            <a:xfrm rot="5400000">
              <a:off x="3458" y="2077"/>
              <a:ext cx="134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917">
                  <a:solidFill>
                    <a:srgbClr val="000000"/>
                  </a:solidFill>
                  <a:latin typeface="Comic Sans MS" panose="030F0702030302020204" pitchFamily="66" charset="0"/>
                </a:rPr>
                <a:t>-1s</a:t>
              </a:r>
              <a:endParaRPr lang="pt-PT" altLang="en-US" sz="2000">
                <a:latin typeface="Comic Sans MS" panose="030F0702030302020204" pitchFamily="66" charset="0"/>
              </a:endParaRPr>
            </a:p>
          </p:txBody>
        </p:sp>
        <p:sp>
          <p:nvSpPr>
            <p:cNvPr id="33" name="Rectangle 26"/>
            <p:cNvSpPr>
              <a:spLocks noChangeArrowheads="1"/>
            </p:cNvSpPr>
            <p:nvPr/>
          </p:nvSpPr>
          <p:spPr bwMode="auto">
            <a:xfrm rot="5400000">
              <a:off x="3495" y="2420"/>
              <a:ext cx="60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917">
                  <a:solidFill>
                    <a:srgbClr val="000000"/>
                  </a:solidFill>
                  <a:latin typeface="Comic Sans MS" panose="030F0702030302020204" pitchFamily="66" charset="0"/>
                </a:rPr>
                <a:t>0</a:t>
              </a:r>
              <a:endParaRPr lang="pt-PT" altLang="en-US" sz="2000">
                <a:latin typeface="Comic Sans MS" panose="030F0702030302020204" pitchFamily="66" charset="0"/>
              </a:endParaRPr>
            </a:p>
          </p:txBody>
        </p:sp>
        <p:sp>
          <p:nvSpPr>
            <p:cNvPr id="34" name="Rectangle 27"/>
            <p:cNvSpPr>
              <a:spLocks noChangeArrowheads="1"/>
            </p:cNvSpPr>
            <p:nvPr/>
          </p:nvSpPr>
          <p:spPr bwMode="auto">
            <a:xfrm rot="5400000">
              <a:off x="3478" y="2797"/>
              <a:ext cx="93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917">
                  <a:solidFill>
                    <a:srgbClr val="000000"/>
                  </a:solidFill>
                  <a:latin typeface="Comic Sans MS" panose="030F0702030302020204" pitchFamily="66" charset="0"/>
                </a:rPr>
                <a:t>1s</a:t>
              </a:r>
              <a:endParaRPr lang="pt-PT" altLang="en-US" sz="2000">
                <a:latin typeface="Comic Sans MS" panose="030F0702030302020204" pitchFamily="66" charset="0"/>
              </a:endParaRPr>
            </a:p>
          </p:txBody>
        </p:sp>
        <p:sp>
          <p:nvSpPr>
            <p:cNvPr id="35" name="Rectangle 28"/>
            <p:cNvSpPr>
              <a:spLocks noChangeArrowheads="1"/>
            </p:cNvSpPr>
            <p:nvPr/>
          </p:nvSpPr>
          <p:spPr bwMode="auto">
            <a:xfrm rot="5400000">
              <a:off x="3470" y="3145"/>
              <a:ext cx="109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917">
                  <a:solidFill>
                    <a:srgbClr val="000000"/>
                  </a:solidFill>
                  <a:latin typeface="Comic Sans MS" panose="030F0702030302020204" pitchFamily="66" charset="0"/>
                </a:rPr>
                <a:t>2s</a:t>
              </a:r>
              <a:endParaRPr lang="pt-PT" altLang="en-US" sz="2000">
                <a:latin typeface="Comic Sans MS" panose="030F0702030302020204" pitchFamily="66" charset="0"/>
              </a:endParaRPr>
            </a:p>
          </p:txBody>
        </p:sp>
        <p:sp>
          <p:nvSpPr>
            <p:cNvPr id="36" name="Rectangle 29"/>
            <p:cNvSpPr>
              <a:spLocks noChangeArrowheads="1"/>
            </p:cNvSpPr>
            <p:nvPr/>
          </p:nvSpPr>
          <p:spPr bwMode="auto">
            <a:xfrm rot="5400000">
              <a:off x="3470" y="3506"/>
              <a:ext cx="109" cy="1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917">
                  <a:solidFill>
                    <a:srgbClr val="000000"/>
                  </a:solidFill>
                  <a:latin typeface="Comic Sans MS" panose="030F0702030302020204" pitchFamily="66" charset="0"/>
                </a:rPr>
                <a:t>3s</a:t>
              </a:r>
              <a:endParaRPr lang="pt-PT" altLang="en-US" sz="2000">
                <a:latin typeface="Comic Sans MS" panose="030F0702030302020204" pitchFamily="66" charset="0"/>
              </a:endParaRPr>
            </a:p>
          </p:txBody>
        </p:sp>
        <p:sp>
          <p:nvSpPr>
            <p:cNvPr id="37" name="Oval 30"/>
            <p:cNvSpPr>
              <a:spLocks noChangeArrowheads="1"/>
            </p:cNvSpPr>
            <p:nvPr/>
          </p:nvSpPr>
          <p:spPr bwMode="auto">
            <a:xfrm rot="16200000" flipV="1">
              <a:off x="3663" y="2368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38" name="Oval 31"/>
            <p:cNvSpPr>
              <a:spLocks noChangeArrowheads="1"/>
            </p:cNvSpPr>
            <p:nvPr/>
          </p:nvSpPr>
          <p:spPr bwMode="auto">
            <a:xfrm rot="16200000" flipV="1">
              <a:off x="3764" y="2992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39" name="Oval 32"/>
            <p:cNvSpPr>
              <a:spLocks noChangeArrowheads="1"/>
            </p:cNvSpPr>
            <p:nvPr/>
          </p:nvSpPr>
          <p:spPr bwMode="auto">
            <a:xfrm rot="16200000" flipV="1">
              <a:off x="3871" y="2472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0" name="Oval 33"/>
            <p:cNvSpPr>
              <a:spLocks noChangeArrowheads="1"/>
            </p:cNvSpPr>
            <p:nvPr/>
          </p:nvSpPr>
          <p:spPr bwMode="auto">
            <a:xfrm rot="16200000" flipV="1">
              <a:off x="3975" y="2199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1" name="Oval 34"/>
            <p:cNvSpPr>
              <a:spLocks noChangeArrowheads="1"/>
            </p:cNvSpPr>
            <p:nvPr/>
          </p:nvSpPr>
          <p:spPr bwMode="auto">
            <a:xfrm rot="16200000" flipV="1">
              <a:off x="4079" y="2598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2" name="Oval 35"/>
            <p:cNvSpPr>
              <a:spLocks noChangeArrowheads="1"/>
            </p:cNvSpPr>
            <p:nvPr/>
          </p:nvSpPr>
          <p:spPr bwMode="auto">
            <a:xfrm rot="16200000" flipV="1">
              <a:off x="4183" y="1863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3" name="Oval 36"/>
            <p:cNvSpPr>
              <a:spLocks noChangeArrowheads="1"/>
            </p:cNvSpPr>
            <p:nvPr/>
          </p:nvSpPr>
          <p:spPr bwMode="auto">
            <a:xfrm rot="16200000" flipV="1">
              <a:off x="4287" y="2295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4" name="Oval 37"/>
            <p:cNvSpPr>
              <a:spLocks noChangeArrowheads="1"/>
            </p:cNvSpPr>
            <p:nvPr/>
          </p:nvSpPr>
          <p:spPr bwMode="auto">
            <a:xfrm rot="16200000" flipV="1">
              <a:off x="4389" y="2688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5" name="Oval 38"/>
            <p:cNvSpPr>
              <a:spLocks noChangeArrowheads="1"/>
            </p:cNvSpPr>
            <p:nvPr/>
          </p:nvSpPr>
          <p:spPr bwMode="auto">
            <a:xfrm rot="16200000" flipV="1">
              <a:off x="4495" y="2151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6" name="Oval 39"/>
            <p:cNvSpPr>
              <a:spLocks noChangeArrowheads="1"/>
            </p:cNvSpPr>
            <p:nvPr/>
          </p:nvSpPr>
          <p:spPr bwMode="auto">
            <a:xfrm rot="16200000" flipV="1">
              <a:off x="4599" y="2387"/>
              <a:ext cx="65" cy="7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7" name="Oval 40"/>
            <p:cNvSpPr>
              <a:spLocks noChangeArrowheads="1"/>
            </p:cNvSpPr>
            <p:nvPr/>
          </p:nvSpPr>
          <p:spPr bwMode="auto">
            <a:xfrm rot="16200000" flipV="1">
              <a:off x="4703" y="2993"/>
              <a:ext cx="65" cy="7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8" name="Oval 41"/>
            <p:cNvSpPr>
              <a:spLocks noChangeArrowheads="1"/>
            </p:cNvSpPr>
            <p:nvPr/>
          </p:nvSpPr>
          <p:spPr bwMode="auto">
            <a:xfrm rot="16200000" flipV="1">
              <a:off x="4807" y="2440"/>
              <a:ext cx="65" cy="7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49" name="Oval 42"/>
            <p:cNvSpPr>
              <a:spLocks noChangeArrowheads="1"/>
            </p:cNvSpPr>
            <p:nvPr/>
          </p:nvSpPr>
          <p:spPr bwMode="auto">
            <a:xfrm rot="16200000" flipV="1">
              <a:off x="4909" y="2708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50" name="Oval 43"/>
            <p:cNvSpPr>
              <a:spLocks noChangeArrowheads="1"/>
            </p:cNvSpPr>
            <p:nvPr/>
          </p:nvSpPr>
          <p:spPr bwMode="auto">
            <a:xfrm rot="16200000" flipV="1">
              <a:off x="5015" y="3276"/>
              <a:ext cx="65" cy="7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51" name="Oval 44"/>
            <p:cNvSpPr>
              <a:spLocks noChangeArrowheads="1"/>
            </p:cNvSpPr>
            <p:nvPr/>
          </p:nvSpPr>
          <p:spPr bwMode="auto">
            <a:xfrm rot="16200000" flipV="1">
              <a:off x="5119" y="2387"/>
              <a:ext cx="65" cy="7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52" name="Oval 45"/>
            <p:cNvSpPr>
              <a:spLocks noChangeArrowheads="1"/>
            </p:cNvSpPr>
            <p:nvPr/>
          </p:nvSpPr>
          <p:spPr bwMode="auto">
            <a:xfrm rot="16200000" flipV="1">
              <a:off x="5223" y="2824"/>
              <a:ext cx="65" cy="7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53" name="Oval 46"/>
            <p:cNvSpPr>
              <a:spLocks noChangeArrowheads="1"/>
            </p:cNvSpPr>
            <p:nvPr/>
          </p:nvSpPr>
          <p:spPr bwMode="auto">
            <a:xfrm rot="16200000" flipV="1">
              <a:off x="5327" y="1949"/>
              <a:ext cx="65" cy="7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54" name="Oval 47"/>
            <p:cNvSpPr>
              <a:spLocks noChangeArrowheads="1"/>
            </p:cNvSpPr>
            <p:nvPr/>
          </p:nvSpPr>
          <p:spPr bwMode="auto">
            <a:xfrm rot="16200000" flipV="1">
              <a:off x="5428" y="2708"/>
              <a:ext cx="65" cy="71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endParaRPr lang="en-US" altLang="en-US" sz="2000"/>
            </a:p>
          </p:txBody>
        </p:sp>
        <p:sp>
          <p:nvSpPr>
            <p:cNvPr id="55" name="Text Box 48"/>
            <p:cNvSpPr txBox="1">
              <a:spLocks noChangeArrowheads="1"/>
            </p:cNvSpPr>
            <p:nvPr/>
          </p:nvSpPr>
          <p:spPr bwMode="auto">
            <a:xfrm rot="5400000">
              <a:off x="4509" y="59"/>
              <a:ext cx="241" cy="208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18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17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16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15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14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13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12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11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10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9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8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7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6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5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4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3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2</a:t>
              </a:r>
            </a:p>
            <a:p>
              <a:pPr algn="r">
                <a:lnSpc>
                  <a:spcPct val="110000"/>
                </a:lnSpc>
              </a:pPr>
              <a:r>
                <a:rPr lang="pt-PT" altLang="en-US" sz="750">
                  <a:latin typeface="Comic Sans MS" panose="030F0702030302020204" pitchFamily="66" charset="0"/>
                </a:rPr>
                <a:t>1</a:t>
              </a:r>
              <a:endParaRPr lang="en-GB" altLang="en-US" sz="750">
                <a:latin typeface="Comic Sans MS" panose="030F0702030302020204" pitchFamily="66" charset="0"/>
              </a:endParaRPr>
            </a:p>
          </p:txBody>
        </p:sp>
        <p:sp>
          <p:nvSpPr>
            <p:cNvPr id="56" name="Line 49"/>
            <p:cNvSpPr>
              <a:spLocks noChangeShapeType="1"/>
            </p:cNvSpPr>
            <p:nvPr/>
          </p:nvSpPr>
          <p:spPr bwMode="auto">
            <a:xfrm flipV="1">
              <a:off x="3626" y="1373"/>
              <a:ext cx="0" cy="2189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00"/>
            </a:p>
          </p:txBody>
        </p:sp>
        <p:sp>
          <p:nvSpPr>
            <p:cNvPr id="57" name="Line 50"/>
            <p:cNvSpPr>
              <a:spLocks noChangeShapeType="1"/>
            </p:cNvSpPr>
            <p:nvPr/>
          </p:nvSpPr>
          <p:spPr bwMode="auto">
            <a:xfrm>
              <a:off x="3648" y="3590"/>
              <a:ext cx="1956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00"/>
            </a:p>
          </p:txBody>
        </p:sp>
        <p:sp>
          <p:nvSpPr>
            <p:cNvPr id="58" name="Line 51"/>
            <p:cNvSpPr>
              <a:spLocks noChangeShapeType="1"/>
            </p:cNvSpPr>
            <p:nvPr/>
          </p:nvSpPr>
          <p:spPr bwMode="auto">
            <a:xfrm>
              <a:off x="3648" y="1401"/>
              <a:ext cx="1956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00"/>
            </a:p>
          </p:txBody>
        </p:sp>
        <p:sp>
          <p:nvSpPr>
            <p:cNvPr id="59" name="Text Box 52"/>
            <p:cNvSpPr txBox="1">
              <a:spLocks noChangeArrowheads="1"/>
            </p:cNvSpPr>
            <p:nvPr/>
          </p:nvSpPr>
          <p:spPr bwMode="auto">
            <a:xfrm>
              <a:off x="3712" y="1202"/>
              <a:ext cx="1886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1667">
                  <a:latin typeface="Comic Sans MS" panose="030F0702030302020204" pitchFamily="66" charset="0"/>
                </a:rPr>
                <a:t>(Upper) Control line</a:t>
              </a:r>
              <a:endParaRPr lang="en-GB" altLang="en-US" sz="1667">
                <a:latin typeface="Comic Sans MS" panose="030F0702030302020204" pitchFamily="66" charset="0"/>
              </a:endParaRPr>
            </a:p>
          </p:txBody>
        </p:sp>
        <p:sp>
          <p:nvSpPr>
            <p:cNvPr id="60" name="Text Box 53"/>
            <p:cNvSpPr txBox="1">
              <a:spLocks noChangeArrowheads="1"/>
            </p:cNvSpPr>
            <p:nvPr/>
          </p:nvSpPr>
          <p:spPr bwMode="auto">
            <a:xfrm>
              <a:off x="3712" y="3557"/>
              <a:ext cx="1877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1667">
                  <a:latin typeface="Comic Sans MS" panose="030F0702030302020204" pitchFamily="66" charset="0"/>
                </a:rPr>
                <a:t>(Lower) Control line</a:t>
              </a:r>
              <a:endParaRPr lang="en-GB" altLang="en-US" sz="1667">
                <a:latin typeface="Comic Sans MS" panose="030F0702030302020204" pitchFamily="66" charset="0"/>
              </a:endParaRPr>
            </a:p>
          </p:txBody>
        </p:sp>
        <p:sp>
          <p:nvSpPr>
            <p:cNvPr id="61" name="Line 54"/>
            <p:cNvSpPr>
              <a:spLocks noChangeShapeType="1"/>
            </p:cNvSpPr>
            <p:nvPr/>
          </p:nvSpPr>
          <p:spPr bwMode="auto">
            <a:xfrm>
              <a:off x="3660" y="3208"/>
              <a:ext cx="1956" cy="0"/>
            </a:xfrm>
            <a:prstGeom prst="line">
              <a:avLst/>
            </a:prstGeom>
            <a:noFill/>
            <a:ln w="57150">
              <a:solidFill>
                <a:srgbClr val="8CE35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00"/>
            </a:p>
          </p:txBody>
        </p:sp>
        <p:sp>
          <p:nvSpPr>
            <p:cNvPr id="62" name="Line 55"/>
            <p:cNvSpPr>
              <a:spLocks noChangeShapeType="1"/>
            </p:cNvSpPr>
            <p:nvPr/>
          </p:nvSpPr>
          <p:spPr bwMode="auto">
            <a:xfrm>
              <a:off x="3660" y="1766"/>
              <a:ext cx="1956" cy="0"/>
            </a:xfrm>
            <a:prstGeom prst="line">
              <a:avLst/>
            </a:prstGeom>
            <a:noFill/>
            <a:ln w="57150">
              <a:solidFill>
                <a:srgbClr val="8CE35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1500"/>
            </a:p>
          </p:txBody>
        </p:sp>
        <p:sp>
          <p:nvSpPr>
            <p:cNvPr id="63" name="Text Box 56"/>
            <p:cNvSpPr txBox="1">
              <a:spLocks noChangeArrowheads="1"/>
            </p:cNvSpPr>
            <p:nvPr/>
          </p:nvSpPr>
          <p:spPr bwMode="auto">
            <a:xfrm>
              <a:off x="3637" y="1547"/>
              <a:ext cx="1977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1667">
                  <a:latin typeface="Comic Sans MS" panose="030F0702030302020204" pitchFamily="66" charset="0"/>
                </a:rPr>
                <a:t>(Upper) Warning line</a:t>
              </a:r>
              <a:endParaRPr lang="en-GB" altLang="en-US" sz="1667">
                <a:latin typeface="Comic Sans MS" panose="030F0702030302020204" pitchFamily="66" charset="0"/>
              </a:endParaRPr>
            </a:p>
          </p:txBody>
        </p:sp>
        <p:sp>
          <p:nvSpPr>
            <p:cNvPr id="64" name="Text Box 57"/>
            <p:cNvSpPr txBox="1">
              <a:spLocks noChangeArrowheads="1"/>
            </p:cNvSpPr>
            <p:nvPr/>
          </p:nvSpPr>
          <p:spPr bwMode="auto">
            <a:xfrm>
              <a:off x="3637" y="3210"/>
              <a:ext cx="1969" cy="2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pt-PT" altLang="en-US" sz="1667">
                  <a:latin typeface="Comic Sans MS" panose="030F0702030302020204" pitchFamily="66" charset="0"/>
                </a:rPr>
                <a:t>(Lower) Warning line</a:t>
              </a:r>
              <a:endParaRPr lang="en-GB" altLang="en-US" sz="1667"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29515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778369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Use of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CRMs</a:t>
            </a: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1143000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14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14" name="Rectangle 13"/>
          <p:cNvSpPr/>
          <p:nvPr/>
        </p:nvSpPr>
        <p:spPr>
          <a:xfrm>
            <a:off x="334433" y="1327252"/>
            <a:ext cx="6142567" cy="26570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333" dirty="0"/>
              <a:t>How </a:t>
            </a:r>
            <a:r>
              <a:rPr lang="en-US" sz="2333" dirty="0"/>
              <a:t>can CRMs help my measurements</a:t>
            </a:r>
            <a:r>
              <a:rPr lang="en-US" sz="2333" dirty="0"/>
              <a:t>?</a:t>
            </a:r>
          </a:p>
          <a:p>
            <a:endParaRPr lang="en-US" sz="2333" dirty="0"/>
          </a:p>
          <a:p>
            <a:pPr marL="238115" indent="-238115">
              <a:buFont typeface="Wingdings" panose="05000000000000000000" pitchFamily="2" charset="2"/>
              <a:buChar char="§"/>
            </a:pPr>
            <a:r>
              <a:rPr lang="en-US" sz="2000" dirty="0"/>
              <a:t>calibration </a:t>
            </a:r>
            <a:r>
              <a:rPr lang="en-US" sz="2000" dirty="0"/>
              <a:t>(?) </a:t>
            </a:r>
          </a:p>
          <a:p>
            <a:pPr marL="238115" indent="-238115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38115" indent="-238115">
              <a:buFont typeface="Wingdings" panose="05000000000000000000" pitchFamily="2" charset="2"/>
              <a:buChar char="§"/>
            </a:pPr>
            <a:r>
              <a:rPr lang="en-US" sz="2000" dirty="0"/>
              <a:t>validation </a:t>
            </a:r>
            <a:r>
              <a:rPr lang="en-US" sz="2000" dirty="0"/>
              <a:t>(?)</a:t>
            </a:r>
          </a:p>
          <a:p>
            <a:pPr marL="238115" indent="-238115">
              <a:buFont typeface="Wingdings" panose="05000000000000000000" pitchFamily="2" charset="2"/>
              <a:buChar char="§"/>
            </a:pPr>
            <a:endParaRPr lang="en-US" sz="2000" dirty="0"/>
          </a:p>
          <a:p>
            <a:pPr marL="238115" indent="-238115">
              <a:buFont typeface="Wingdings" panose="05000000000000000000" pitchFamily="2" charset="2"/>
              <a:buChar char="§"/>
            </a:pPr>
            <a:r>
              <a:rPr lang="en-US" sz="2000" dirty="0"/>
              <a:t>measurement control (?)</a:t>
            </a:r>
          </a:p>
          <a:p>
            <a:endParaRPr lang="en-US" sz="2000" dirty="0"/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1778001" y="2063500"/>
            <a:ext cx="942887" cy="348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667" b="1" dirty="0">
                <a:solidFill>
                  <a:srgbClr val="FF0000"/>
                </a:solidFill>
                <a:latin typeface="Comic Sans MS" panose="030F0702030302020204" pitchFamily="66" charset="0"/>
              </a:rPr>
              <a:t>X  </a:t>
            </a:r>
            <a:r>
              <a:rPr lang="en-GB" altLang="en-US" sz="1667" b="1" dirty="0">
                <a:solidFill>
                  <a:srgbClr val="CFA04F"/>
                </a:solidFill>
                <a:latin typeface="Comic Sans MS" panose="030F0702030302020204" pitchFamily="66" charset="0"/>
              </a:rPr>
              <a:t>YES</a:t>
            </a:r>
          </a:p>
        </p:txBody>
      </p:sp>
      <p:sp>
        <p:nvSpPr>
          <p:cNvPr id="16" name="Text Box 4"/>
          <p:cNvSpPr txBox="1">
            <a:spLocks noChangeArrowheads="1"/>
          </p:cNvSpPr>
          <p:nvPr/>
        </p:nvSpPr>
        <p:spPr bwMode="auto">
          <a:xfrm>
            <a:off x="1717593" y="2673791"/>
            <a:ext cx="942887" cy="348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667" b="1" dirty="0">
                <a:solidFill>
                  <a:srgbClr val="FF0000"/>
                </a:solidFill>
                <a:latin typeface="Comic Sans MS" panose="030F0702030302020204" pitchFamily="66" charset="0"/>
              </a:rPr>
              <a:t>X  </a:t>
            </a:r>
            <a:r>
              <a:rPr lang="en-GB" altLang="en-US" sz="1667" b="1" dirty="0">
                <a:solidFill>
                  <a:srgbClr val="CFA04F"/>
                </a:solidFill>
                <a:latin typeface="Comic Sans MS" panose="030F0702030302020204" pitchFamily="66" charset="0"/>
              </a:rPr>
              <a:t>YES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2921000" y="3302000"/>
            <a:ext cx="869149" cy="348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en-GB" altLang="en-US" sz="1667" b="1" dirty="0">
                <a:solidFill>
                  <a:srgbClr val="FF0000"/>
                </a:solidFill>
                <a:latin typeface="Comic Sans MS" panose="030F0702030302020204" pitchFamily="66" charset="0"/>
              </a:rPr>
              <a:t>X  </a:t>
            </a:r>
            <a:r>
              <a:rPr lang="en-GB" altLang="en-US" sz="1667" b="1" dirty="0">
                <a:solidFill>
                  <a:srgbClr val="CFA04F"/>
                </a:solidFill>
                <a:latin typeface="Comic Sans MS" panose="030F0702030302020204" pitchFamily="66" charset="0"/>
              </a:rPr>
              <a:t>NO</a:t>
            </a:r>
          </a:p>
        </p:txBody>
      </p:sp>
    </p:spTree>
    <p:extLst>
      <p:ext uri="{BB962C8B-B14F-4D97-AF65-F5344CB8AC3E}">
        <p14:creationId xmlns:p14="http://schemas.microsoft.com/office/powerpoint/2010/main" val="250362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utoUpdateAnimBg="0"/>
      <p:bldP spid="16" grpId="0" autoUpdateAnimBg="0"/>
      <p:bldP spid="1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953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Importance of Measurement traceability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849128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15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platzhalter 4"/>
          <p:cNvSpPr txBox="1">
            <a:spLocks/>
          </p:cNvSpPr>
          <p:nvPr/>
        </p:nvSpPr>
        <p:spPr>
          <a:xfrm>
            <a:off x="317500" y="1397000"/>
            <a:ext cx="6921500" cy="3302001"/>
          </a:xfrm>
          <a:prstGeom prst="rect">
            <a:avLst/>
          </a:prstGeom>
        </p:spPr>
        <p:txBody>
          <a:bodyPr vert="horz" lIns="0" tIns="0" rIns="0" bIns="0" numCol="2" spcCol="360000" rtlCol="0">
            <a:norm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CFA04F"/>
              </a:buClr>
              <a:defRPr/>
            </a:pPr>
            <a:endParaRPr lang="en-US" sz="1333" b="1" dirty="0">
              <a:latin typeface="+mj-lt"/>
            </a:endParaRPr>
          </a:p>
        </p:txBody>
      </p:sp>
      <p:sp>
        <p:nvSpPr>
          <p:cNvPr id="13" name="Titel 1"/>
          <p:cNvSpPr txBox="1">
            <a:spLocks/>
          </p:cNvSpPr>
          <p:nvPr/>
        </p:nvSpPr>
        <p:spPr>
          <a:xfrm>
            <a:off x="369075" y="1225572"/>
            <a:ext cx="6900333" cy="347342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6569"/>
            <a:endParaRPr lang="en-US" sz="1333" dirty="0">
              <a:solidFill>
                <a:schemeClr val="tx1"/>
              </a:solidFill>
              <a:latin typeface="Calibri Light" panose="020F0302020204030204" pitchFamily="34" charset="0"/>
              <a:cs typeface="Arial" pitchFamily="34" charset="0"/>
            </a:endParaRPr>
          </a:p>
          <a:p>
            <a:endParaRPr lang="en-US" sz="1333" dirty="0">
              <a:solidFill>
                <a:srgbClr val="FF0000"/>
              </a:solidFill>
              <a:latin typeface="Calibri Light" panose="020F0302020204030204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54000" y="1225571"/>
            <a:ext cx="717550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Traceability - trace a product: from origin to manufacture &amp; delivery/receipt.</a:t>
            </a:r>
            <a:endParaRPr lang="en-US" sz="1500" b="1" dirty="0"/>
          </a:p>
        </p:txBody>
      </p:sp>
      <p:sp>
        <p:nvSpPr>
          <p:cNvPr id="5" name="Rectangle 4"/>
          <p:cNvSpPr/>
          <p:nvPr/>
        </p:nvSpPr>
        <p:spPr>
          <a:xfrm>
            <a:off x="698500" y="1564622"/>
            <a:ext cx="3810000" cy="5539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altLang="en-US" sz="1500" dirty="0">
                <a:latin typeface="+mj-lt"/>
              </a:rPr>
              <a:t>Measurement </a:t>
            </a:r>
            <a:br>
              <a:rPr lang="en-GB" altLang="en-US" sz="1500" dirty="0">
                <a:latin typeface="+mj-lt"/>
              </a:rPr>
            </a:br>
            <a:r>
              <a:rPr lang="en-GB" altLang="en-US" sz="1500" dirty="0">
                <a:latin typeface="+mj-lt"/>
              </a:rPr>
              <a:t>traceability</a:t>
            </a:r>
            <a:endParaRPr lang="en-US" sz="1500" dirty="0">
              <a:latin typeface="+mj-lt"/>
            </a:endParaRPr>
          </a:p>
        </p:txBody>
      </p:sp>
      <p:sp>
        <p:nvSpPr>
          <p:cNvPr id="15" name="Text Box 3"/>
          <p:cNvSpPr txBox="1">
            <a:spLocks noChangeArrowheads="1"/>
          </p:cNvSpPr>
          <p:nvPr/>
        </p:nvSpPr>
        <p:spPr bwMode="auto">
          <a:xfrm>
            <a:off x="698500" y="2054449"/>
            <a:ext cx="2540000" cy="216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500" dirty="0">
                <a:latin typeface="+mj-lt"/>
              </a:rPr>
              <a:t>In an absolute sense, the ‘true’ value can be defined only as being that value directly traceable to the base system of measurement (SI) or their derivatives </a:t>
            </a:r>
            <a:r>
              <a:rPr lang="mr-IN" altLang="en-US" sz="1500" dirty="0">
                <a:latin typeface="+mj-lt"/>
              </a:rPr>
              <a:t>–</a:t>
            </a:r>
            <a:r>
              <a:rPr lang="en-GB" altLang="en-US" sz="1500" dirty="0">
                <a:latin typeface="+mj-lt"/>
              </a:rPr>
              <a:t> </a:t>
            </a:r>
            <a:r>
              <a:rPr lang="en-GB" altLang="en-US" sz="1500" dirty="0" err="1">
                <a:latin typeface="+mj-lt"/>
              </a:rPr>
              <a:t>i.e</a:t>
            </a:r>
            <a:r>
              <a:rPr lang="en-GB" altLang="en-US" sz="1500" dirty="0">
                <a:latin typeface="+mj-lt"/>
              </a:rPr>
              <a:t>: to national or international standards via </a:t>
            </a:r>
            <a:r>
              <a:rPr lang="en-GB" altLang="en-US" sz="1500" b="1" dirty="0">
                <a:latin typeface="+mj-lt"/>
              </a:rPr>
              <a:t>an unbroken chain of comparisons</a:t>
            </a:r>
          </a:p>
        </p:txBody>
      </p:sp>
      <p:pic>
        <p:nvPicPr>
          <p:cNvPr id="16" name="Picture 4" descr="C:\WINDOWS\Desktop\My Briefcase\traceability diagram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1692110"/>
            <a:ext cx="2539998" cy="2539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AutoShape 9"/>
          <p:cNvSpPr>
            <a:spLocks noChangeArrowheads="1"/>
          </p:cNvSpPr>
          <p:nvPr/>
        </p:nvSpPr>
        <p:spPr bwMode="auto">
          <a:xfrm>
            <a:off x="3347650" y="1767515"/>
            <a:ext cx="404813" cy="2464594"/>
          </a:xfrm>
          <a:prstGeom prst="upArrow">
            <a:avLst>
              <a:gd name="adj1" fmla="val 50000"/>
              <a:gd name="adj2" fmla="val 15220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000">
              <a:latin typeface="Arial" panose="020B0604020202020204" pitchFamily="34" charset="0"/>
            </a:endParaRP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6548534" y="1690607"/>
            <a:ext cx="404813" cy="2476500"/>
          </a:xfrm>
          <a:prstGeom prst="downArrow">
            <a:avLst>
              <a:gd name="adj1" fmla="val 50000"/>
              <a:gd name="adj2" fmla="val 152941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en-US" altLang="en-US" sz="2000">
              <a:latin typeface="Arial" panose="020B0604020202020204" pitchFamily="34" charset="0"/>
            </a:endParaRPr>
          </a:p>
        </p:txBody>
      </p: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3649909" y="2412727"/>
            <a:ext cx="888981" cy="631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167" dirty="0">
                <a:latin typeface="Arial" panose="020B0604020202020204" pitchFamily="34" charset="0"/>
              </a:rPr>
              <a:t>Provides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167" dirty="0">
                <a:latin typeface="Arial" panose="020B0604020202020204" pitchFamily="34" charset="0"/>
              </a:rPr>
              <a:t>traceability</a:t>
            </a:r>
          </a:p>
        </p:txBody>
      </p:sp>
      <p:sp>
        <p:nvSpPr>
          <p:cNvPr id="20" name="Text Box 11"/>
          <p:cNvSpPr txBox="1">
            <a:spLocks noChangeArrowheads="1"/>
          </p:cNvSpPr>
          <p:nvPr/>
        </p:nvSpPr>
        <p:spPr bwMode="auto">
          <a:xfrm>
            <a:off x="5727613" y="2407414"/>
            <a:ext cx="817853" cy="451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167" dirty="0">
                <a:latin typeface="Arial" panose="020B0604020202020204" pitchFamily="34" charset="0"/>
              </a:rPr>
              <a:t>Transfers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167" dirty="0">
                <a:latin typeface="Arial" panose="020B0604020202020204" pitchFamily="34" charset="0"/>
              </a:rPr>
              <a:t>accuracy</a:t>
            </a:r>
          </a:p>
        </p:txBody>
      </p:sp>
      <p:sp>
        <p:nvSpPr>
          <p:cNvPr id="21" name="Text Box 5"/>
          <p:cNvSpPr txBox="1">
            <a:spLocks noChangeArrowheads="1"/>
          </p:cNvSpPr>
          <p:nvPr/>
        </p:nvSpPr>
        <p:spPr bwMode="auto">
          <a:xfrm>
            <a:off x="4835841" y="2041744"/>
            <a:ext cx="460383" cy="50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333" dirty="0">
                <a:latin typeface="Arial" panose="020B0604020202020204" pitchFamily="34" charset="0"/>
              </a:rPr>
              <a:t>SI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333" dirty="0">
                <a:latin typeface="Arial" panose="020B0604020202020204" pitchFamily="34" charset="0"/>
              </a:rPr>
              <a:t>unit</a:t>
            </a: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4369367" y="2630735"/>
            <a:ext cx="1393331" cy="451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167" dirty="0">
                <a:latin typeface="Arial" panose="020B0604020202020204" pitchFamily="34" charset="0"/>
              </a:rPr>
              <a:t>Certified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167" dirty="0">
                <a:latin typeface="Arial" panose="020B0604020202020204" pitchFamily="34" charset="0"/>
              </a:rPr>
              <a:t>reference material</a:t>
            </a:r>
          </a:p>
        </p:txBody>
      </p:sp>
      <p:sp>
        <p:nvSpPr>
          <p:cNvPr id="23" name="Text Box 7"/>
          <p:cNvSpPr txBox="1">
            <a:spLocks noChangeArrowheads="1"/>
          </p:cNvSpPr>
          <p:nvPr/>
        </p:nvSpPr>
        <p:spPr bwMode="auto">
          <a:xfrm>
            <a:off x="4273587" y="3139080"/>
            <a:ext cx="1484702" cy="5025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333" dirty="0">
                <a:latin typeface="Arial" panose="020B0604020202020204" pitchFamily="34" charset="0"/>
              </a:rPr>
              <a:t>Laboratory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1333" dirty="0">
                <a:latin typeface="Arial" panose="020B0604020202020204" pitchFamily="34" charset="0"/>
              </a:rPr>
              <a:t>working standard</a:t>
            </a:r>
          </a:p>
        </p:txBody>
      </p:sp>
      <p:sp>
        <p:nvSpPr>
          <p:cNvPr id="24" name="Text Box 8"/>
          <p:cNvSpPr txBox="1">
            <a:spLocks noChangeArrowheads="1"/>
          </p:cNvSpPr>
          <p:nvPr/>
        </p:nvSpPr>
        <p:spPr bwMode="auto">
          <a:xfrm>
            <a:off x="4315158" y="3787369"/>
            <a:ext cx="1532792" cy="2974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1333" dirty="0">
                <a:latin typeface="Arial" panose="020B0604020202020204" pitchFamily="34" charset="0"/>
              </a:rPr>
              <a:t>Analytical method</a:t>
            </a:r>
          </a:p>
        </p:txBody>
      </p:sp>
    </p:spTree>
    <p:extLst>
      <p:ext uri="{BB962C8B-B14F-4D97-AF65-F5344CB8AC3E}">
        <p14:creationId xmlns:p14="http://schemas.microsoft.com/office/powerpoint/2010/main" val="763071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000"/>
                            </p:stCondLst>
                            <p:childTnLst>
                              <p:par>
                                <p:cTn id="4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utoUpdateAnimBg="0"/>
      <p:bldP spid="20" grpId="0" autoUpdateAnimBg="0"/>
      <p:bldP spid="21" grpId="0" autoUpdateAnimBg="0"/>
      <p:bldP spid="22" grpId="0" autoUpdateAnimBg="0"/>
      <p:bldP spid="23" grpId="0" autoUpdateAnimBg="0"/>
      <p:bldP spid="24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4651452"/>
            <a:ext cx="7620000" cy="586092"/>
            <a:chOff x="0" y="5010243"/>
            <a:chExt cx="9144000" cy="70331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0" y="5298911"/>
              <a:ext cx="31546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itel 1"/>
          <p:cNvSpPr txBox="1">
            <a:spLocks/>
          </p:cNvSpPr>
          <p:nvPr/>
        </p:nvSpPr>
        <p:spPr>
          <a:xfrm>
            <a:off x="508000" y="1714500"/>
            <a:ext cx="5905500" cy="15875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lvl="0" algn="ctr">
              <a:spcBef>
                <a:spcPct val="0"/>
              </a:spcBef>
              <a:buClr>
                <a:srgbClr val="CFA04F"/>
              </a:buClr>
              <a:buNone/>
              <a:defRPr sz="4000" b="1">
                <a:solidFill>
                  <a:srgbClr val="CFA04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33" dirty="0"/>
              <a:t>    Standards for Precious Metal assaying</a:t>
            </a:r>
            <a:endParaRPr lang="en-US" sz="3333" dirty="0"/>
          </a:p>
        </p:txBody>
      </p:sp>
      <p:sp>
        <p:nvSpPr>
          <p:cNvPr id="13" name="Segnaposto testo 4"/>
          <p:cNvSpPr txBox="1">
            <a:spLocks/>
          </p:cNvSpPr>
          <p:nvPr/>
        </p:nvSpPr>
        <p:spPr>
          <a:xfrm>
            <a:off x="698500" y="1055816"/>
            <a:ext cx="1206500" cy="1103184"/>
          </a:xfrm>
          <a:prstGeom prst="rect">
            <a:avLst/>
          </a:prstGeom>
        </p:spPr>
        <p:txBody>
          <a:bodyPr vert="horz" lIns="0" tIns="0" rIns="0" bIns="0" numCol="2" spcCol="360000" rtlCol="0" anchor="b">
            <a:no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61970">
              <a:spcBef>
                <a:spcPts val="1400"/>
              </a:spcBef>
              <a:buClr>
                <a:srgbClr val="CFA04F"/>
              </a:buClr>
              <a:buNone/>
              <a:defRPr/>
            </a:pPr>
            <a:endParaRPr lang="en-US" sz="3333" b="1" dirty="0">
              <a:solidFill>
                <a:srgbClr val="CFA04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0535887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56171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Standards in use for Assaying: GOLD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809999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17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8" name="Rectangle 7"/>
          <p:cNvSpPr/>
          <p:nvPr/>
        </p:nvSpPr>
        <p:spPr>
          <a:xfrm>
            <a:off x="428433" y="1028700"/>
            <a:ext cx="6604001" cy="3555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ISO </a:t>
            </a:r>
            <a:r>
              <a:rPr lang="en-US" sz="1500" b="1" dirty="0"/>
              <a:t>11426:2014(E) </a:t>
            </a:r>
          </a:p>
          <a:p>
            <a:r>
              <a:rPr lang="en-US" sz="1167" b="1" dirty="0"/>
              <a:t> </a:t>
            </a:r>
            <a:r>
              <a:rPr lang="en-US" sz="1167" b="1" dirty="0"/>
              <a:t>      </a:t>
            </a:r>
            <a:r>
              <a:rPr lang="en-US" sz="1167" dirty="0"/>
              <a:t>Jewellery </a:t>
            </a:r>
            <a:r>
              <a:rPr lang="en-US" sz="1167" dirty="0"/>
              <a:t>– </a:t>
            </a:r>
            <a:r>
              <a:rPr lang="en-US" sz="1167" dirty="0"/>
              <a:t>Determination </a:t>
            </a:r>
            <a:r>
              <a:rPr lang="en-US" sz="1167" dirty="0"/>
              <a:t>of gold in gold jewellery alloys – cupellation method (fire assay</a:t>
            </a:r>
            <a:r>
              <a:rPr lang="en-US" sz="1167" dirty="0"/>
              <a:t>)</a:t>
            </a:r>
          </a:p>
          <a:p>
            <a:endParaRPr lang="en-US" sz="1000" dirty="0"/>
          </a:p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 1418 (2009) </a:t>
            </a:r>
          </a:p>
          <a:p>
            <a:r>
              <a:rPr lang="en-US" sz="1167" b="1" dirty="0"/>
              <a:t>       </a:t>
            </a:r>
            <a:r>
              <a:rPr lang="en-US" sz="1167" dirty="0"/>
              <a:t>Jewellery </a:t>
            </a:r>
            <a:r>
              <a:rPr lang="en-US" sz="1167" dirty="0"/>
              <a:t>– determination of gold in gold </a:t>
            </a:r>
            <a:r>
              <a:rPr lang="en-US" sz="1167" dirty="0"/>
              <a:t>bullion, alloys and jewellery/Artefacts </a:t>
            </a:r>
            <a:r>
              <a:rPr lang="en-US" sz="1167" dirty="0"/>
              <a:t>– cupellation </a:t>
            </a:r>
            <a:r>
              <a:rPr lang="en-US" sz="1167" dirty="0"/>
              <a:t>method </a:t>
            </a:r>
            <a:r>
              <a:rPr lang="en-US" sz="1167" dirty="0"/>
              <a:t>(fire assay</a:t>
            </a:r>
            <a:r>
              <a:rPr lang="en-US" sz="1167" dirty="0"/>
              <a:t>)</a:t>
            </a:r>
          </a:p>
          <a:p>
            <a:endParaRPr lang="en-US" sz="1000" dirty="0"/>
          </a:p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ASTM E1335-08</a:t>
            </a:r>
          </a:p>
          <a:p>
            <a:r>
              <a:rPr lang="en-US" sz="1500" b="1" dirty="0"/>
              <a:t>     </a:t>
            </a:r>
            <a:r>
              <a:rPr lang="en-US" sz="1167" dirty="0"/>
              <a:t>D</a:t>
            </a:r>
            <a:r>
              <a:rPr lang="en-US" sz="1167" dirty="0"/>
              <a:t>etermination </a:t>
            </a:r>
            <a:r>
              <a:rPr lang="en-US" sz="1167" dirty="0"/>
              <a:t>of gold in bullion by </a:t>
            </a:r>
            <a:r>
              <a:rPr lang="en-US" sz="1167" dirty="0"/>
              <a:t>fire assay </a:t>
            </a:r>
            <a:r>
              <a:rPr lang="en-US" sz="1167" dirty="0"/>
              <a:t>cupellation analysis For Au in concentration range to 998.0 ‰ Classic fire </a:t>
            </a:r>
            <a:r>
              <a:rPr lang="en-US" sz="1167" dirty="0"/>
              <a:t>  assay </a:t>
            </a:r>
            <a:r>
              <a:rPr lang="en-US" sz="1167" dirty="0"/>
              <a:t>method </a:t>
            </a:r>
            <a:r>
              <a:rPr lang="en-US" sz="1167" dirty="0"/>
              <a:t>with </a:t>
            </a:r>
            <a:r>
              <a:rPr lang="en-US" sz="1167" dirty="0" err="1"/>
              <a:t>gravimetry</a:t>
            </a:r>
            <a:endParaRPr lang="en-US" sz="1167" dirty="0"/>
          </a:p>
          <a:p>
            <a:endParaRPr lang="en-US" sz="1500" b="1" dirty="0"/>
          </a:p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AS 3515.2005</a:t>
            </a:r>
          </a:p>
          <a:p>
            <a:r>
              <a:rPr lang="en-US" sz="1500" b="1" dirty="0"/>
              <a:t>     </a:t>
            </a:r>
            <a:r>
              <a:rPr lang="en-US" sz="1167" dirty="0"/>
              <a:t>Determination </a:t>
            </a:r>
            <a:r>
              <a:rPr lang="en-US" sz="1167" dirty="0"/>
              <a:t>of gold content -gravimetric(Fire </a:t>
            </a:r>
            <a:r>
              <a:rPr lang="en-US" sz="1167" dirty="0"/>
              <a:t>Assay)method</a:t>
            </a:r>
          </a:p>
          <a:p>
            <a:endParaRPr lang="en-US" sz="1500" b="1" dirty="0"/>
          </a:p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ISO 15093:2014(E) </a:t>
            </a:r>
            <a:endParaRPr lang="en-US" sz="1500" b="1" dirty="0"/>
          </a:p>
          <a:p>
            <a:r>
              <a:rPr lang="en-US" sz="1000" b="1" dirty="0"/>
              <a:t> </a:t>
            </a:r>
            <a:r>
              <a:rPr lang="en-US" sz="1000" b="1" dirty="0"/>
              <a:t>       </a:t>
            </a:r>
            <a:r>
              <a:rPr lang="en-US" sz="1167" dirty="0"/>
              <a:t>Determination </a:t>
            </a:r>
            <a:r>
              <a:rPr lang="en-US" sz="1167" dirty="0"/>
              <a:t>of </a:t>
            </a:r>
            <a:r>
              <a:rPr lang="en-US" sz="1167" dirty="0"/>
              <a:t>precious metals </a:t>
            </a:r>
            <a:r>
              <a:rPr lang="en-US" sz="1167" dirty="0"/>
              <a:t>in 999‰  gold, </a:t>
            </a:r>
            <a:r>
              <a:rPr lang="en-US" sz="1167" dirty="0"/>
              <a:t>platinum and </a:t>
            </a:r>
            <a:r>
              <a:rPr lang="en-US" sz="1167" dirty="0"/>
              <a:t>palladium jewellery alloys </a:t>
            </a:r>
            <a:r>
              <a:rPr lang="en-US" sz="1167" dirty="0"/>
              <a:t>—Difference </a:t>
            </a:r>
            <a:r>
              <a:rPr lang="en-US" sz="1167" dirty="0"/>
              <a:t>method </a:t>
            </a:r>
            <a:r>
              <a:rPr lang="en-US" sz="1167" dirty="0"/>
              <a:t>using ICP-OES</a:t>
            </a:r>
          </a:p>
        </p:txBody>
      </p:sp>
    </p:spTree>
    <p:extLst>
      <p:ext uri="{BB962C8B-B14F-4D97-AF65-F5344CB8AC3E}">
        <p14:creationId xmlns:p14="http://schemas.microsoft.com/office/powerpoint/2010/main" val="4107331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31457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Standards in use for Assaying:	SILVER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785285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18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8" name="Rectangle 7"/>
          <p:cNvSpPr/>
          <p:nvPr/>
        </p:nvSpPr>
        <p:spPr>
          <a:xfrm>
            <a:off x="428433" y="1236449"/>
            <a:ext cx="6701302" cy="27343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ISO </a:t>
            </a:r>
            <a:r>
              <a:rPr lang="en-US" sz="1500" b="1" dirty="0"/>
              <a:t>11427:2014(E) </a:t>
            </a:r>
          </a:p>
          <a:p>
            <a:r>
              <a:rPr lang="en-US" sz="1167" b="1" dirty="0"/>
              <a:t> </a:t>
            </a:r>
            <a:r>
              <a:rPr lang="en-US" sz="1167" b="1" dirty="0"/>
              <a:t>      </a:t>
            </a:r>
            <a:r>
              <a:rPr lang="en-US" sz="1167" dirty="0"/>
              <a:t>Jewellery </a:t>
            </a:r>
            <a:r>
              <a:rPr lang="en-US" sz="1167" dirty="0"/>
              <a:t>– </a:t>
            </a:r>
            <a:r>
              <a:rPr lang="en-US" sz="1167" dirty="0"/>
              <a:t>Determination </a:t>
            </a:r>
            <a:r>
              <a:rPr lang="en-US" sz="1167" dirty="0"/>
              <a:t>of </a:t>
            </a:r>
            <a:r>
              <a:rPr lang="en-US" sz="1167" dirty="0"/>
              <a:t>silver in silver </a:t>
            </a:r>
            <a:r>
              <a:rPr lang="en-US" sz="1167" dirty="0"/>
              <a:t>jewellery alloys – </a:t>
            </a:r>
            <a:r>
              <a:rPr lang="en-US" sz="1167" dirty="0"/>
              <a:t>volumetric (potentiometric) </a:t>
            </a:r>
            <a:r>
              <a:rPr lang="en-US" sz="1167" dirty="0"/>
              <a:t>method </a:t>
            </a:r>
            <a:r>
              <a:rPr lang="en-US" sz="1167" dirty="0"/>
              <a:t>by </a:t>
            </a:r>
            <a:r>
              <a:rPr lang="en-US" sz="1167" dirty="0" err="1"/>
              <a:t>KBr</a:t>
            </a:r>
            <a:endParaRPr lang="en-US" sz="1167" dirty="0"/>
          </a:p>
          <a:p>
            <a:r>
              <a:rPr lang="en-US" sz="1000" dirty="0"/>
              <a:t>        </a:t>
            </a:r>
            <a:endParaRPr lang="en-US" sz="1500" dirty="0"/>
          </a:p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 2113:2002</a:t>
            </a:r>
          </a:p>
          <a:p>
            <a:r>
              <a:rPr lang="en-US" sz="1167" dirty="0"/>
              <a:t>        Assaying silver in silver and silver alloys </a:t>
            </a:r>
            <a:r>
              <a:rPr lang="en-US" sz="1167" dirty="0"/>
              <a:t>– </a:t>
            </a:r>
            <a:r>
              <a:rPr lang="en-US" sz="1167" dirty="0"/>
              <a:t>Methods: Gravimetric and volumetric(potentiometric)</a:t>
            </a:r>
          </a:p>
          <a:p>
            <a:endParaRPr lang="en-US" sz="1500" b="1" dirty="0"/>
          </a:p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ISO13756:2015  </a:t>
            </a:r>
          </a:p>
          <a:p>
            <a:r>
              <a:rPr lang="en-US" sz="1000" b="1" dirty="0"/>
              <a:t>         </a:t>
            </a:r>
            <a:r>
              <a:rPr lang="en-US" sz="1167" dirty="0"/>
              <a:t>Jewellery – Determination of silver in silver jewellery alloys – volumetric (potentiometric) method </a:t>
            </a:r>
            <a:r>
              <a:rPr lang="en-US" sz="1167" dirty="0"/>
              <a:t>by </a:t>
            </a:r>
            <a:r>
              <a:rPr lang="en-US" sz="1167" dirty="0" err="1"/>
              <a:t>NaCl</a:t>
            </a:r>
            <a:r>
              <a:rPr lang="en-US" sz="1167" dirty="0"/>
              <a:t>/</a:t>
            </a:r>
            <a:r>
              <a:rPr lang="en-US" sz="1167" dirty="0" err="1"/>
              <a:t>KCl</a:t>
            </a:r>
            <a:r>
              <a:rPr lang="en-US" sz="1167" dirty="0"/>
              <a:t> (optional for IS2113)</a:t>
            </a:r>
          </a:p>
          <a:p>
            <a:endParaRPr lang="en-US" sz="1000" dirty="0"/>
          </a:p>
          <a:p>
            <a:pPr marL="238115" indent="-238115">
              <a:buFont typeface="Wingdings" pitchFamily="2" charset="2"/>
              <a:buChar char="Ø"/>
            </a:pPr>
            <a:r>
              <a:rPr lang="en-US" sz="1500" b="1" dirty="0"/>
              <a:t>ISO 15096:2014</a:t>
            </a:r>
            <a:r>
              <a:rPr lang="en-US" sz="1500" dirty="0"/>
              <a:t> </a:t>
            </a:r>
          </a:p>
          <a:p>
            <a:r>
              <a:rPr lang="en-US" sz="1500" dirty="0"/>
              <a:t>     </a:t>
            </a:r>
            <a:r>
              <a:rPr lang="en-US" sz="1167" dirty="0"/>
              <a:t>Determination of </a:t>
            </a:r>
            <a:r>
              <a:rPr lang="en-US" sz="1167" dirty="0"/>
              <a:t>silver in 999</a:t>
            </a:r>
            <a:r>
              <a:rPr lang="en-US" sz="1167" dirty="0"/>
              <a:t>‰ </a:t>
            </a:r>
            <a:r>
              <a:rPr lang="en-US" sz="1167" dirty="0"/>
              <a:t>silver jewellery </a:t>
            </a:r>
            <a:r>
              <a:rPr lang="en-US" sz="1167" dirty="0"/>
              <a:t>alloys —Difference method </a:t>
            </a:r>
            <a:r>
              <a:rPr lang="en-US" sz="1167" dirty="0"/>
              <a:t>using ICP-OES</a:t>
            </a:r>
            <a:endParaRPr lang="en-US" sz="1167" dirty="0"/>
          </a:p>
          <a:p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419300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4651452"/>
            <a:ext cx="7620000" cy="586092"/>
            <a:chOff x="0" y="5010243"/>
            <a:chExt cx="9144000" cy="70331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0" y="5298911"/>
              <a:ext cx="31546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itel 1"/>
          <p:cNvSpPr txBox="1">
            <a:spLocks/>
          </p:cNvSpPr>
          <p:nvPr/>
        </p:nvSpPr>
        <p:spPr>
          <a:xfrm>
            <a:off x="508000" y="1714500"/>
            <a:ext cx="5905500" cy="15875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lvl="0" algn="ctr">
              <a:spcBef>
                <a:spcPct val="0"/>
              </a:spcBef>
              <a:buClr>
                <a:srgbClr val="CFA04F"/>
              </a:buClr>
              <a:buNone/>
              <a:defRPr sz="4000" b="1">
                <a:solidFill>
                  <a:srgbClr val="CFA04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33" dirty="0"/>
              <a:t>    Comparison of Specifications </a:t>
            </a:r>
          </a:p>
          <a:p>
            <a:r>
              <a:rPr lang="en-US" sz="3333" dirty="0"/>
              <a:t>in Standards - GOLD</a:t>
            </a:r>
            <a:endParaRPr lang="en-US" sz="3333" dirty="0"/>
          </a:p>
        </p:txBody>
      </p:sp>
      <p:sp>
        <p:nvSpPr>
          <p:cNvPr id="13" name="Segnaposto testo 4"/>
          <p:cNvSpPr txBox="1">
            <a:spLocks/>
          </p:cNvSpPr>
          <p:nvPr/>
        </p:nvSpPr>
        <p:spPr>
          <a:xfrm>
            <a:off x="698500" y="1055816"/>
            <a:ext cx="1206500" cy="1103184"/>
          </a:xfrm>
          <a:prstGeom prst="rect">
            <a:avLst/>
          </a:prstGeom>
        </p:spPr>
        <p:txBody>
          <a:bodyPr vert="horz" lIns="0" tIns="0" rIns="0" bIns="0" numCol="2" spcCol="360000" rtlCol="0" anchor="b">
            <a:no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61970">
              <a:spcBef>
                <a:spcPts val="1400"/>
              </a:spcBef>
              <a:buClr>
                <a:srgbClr val="CFA04F"/>
              </a:buClr>
              <a:buNone/>
              <a:defRPr/>
            </a:pPr>
            <a:endParaRPr lang="en-US" sz="3333" b="1" dirty="0">
              <a:solidFill>
                <a:srgbClr val="CFA04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500344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254000" y="775101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20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15" name="Titel 1"/>
          <p:cNvSpPr txBox="1">
            <a:spLocks/>
          </p:cNvSpPr>
          <p:nvPr/>
        </p:nvSpPr>
        <p:spPr>
          <a:xfrm>
            <a:off x="423334" y="3429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ASTM/BIS/ISO/AS Specifications &amp; Limit Comparison for GOLD						</a:t>
            </a:r>
          </a:p>
          <a:p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	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711184"/>
              </p:ext>
            </p:extLst>
          </p:nvPr>
        </p:nvGraphicFramePr>
        <p:xfrm>
          <a:off x="423334" y="1231609"/>
          <a:ext cx="6836832" cy="328767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53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53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7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5460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7669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85176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1739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106429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IS 1418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ISO 11426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ASTM1335-08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AS3515.1-205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51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Range ‰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for 375-999</a:t>
                      </a:r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for 333-990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 for ≥ 990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for 200-990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 for ≥ 995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For 300-999.5</a:t>
                      </a:r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9610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Gold min ‰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999.9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999.9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>
                          <a:effectLst/>
                        </a:rPr>
                        <a:t>999.99</a:t>
                      </a:r>
                      <a:endParaRPr lang="en-US" sz="12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999.9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999.99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999.96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607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32204" y="495300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Specifications &amp; Limit Comparison for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GOLD at MMTC-PAMP :	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1143000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21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8" name="Rectangle 7"/>
          <p:cNvSpPr/>
          <p:nvPr/>
        </p:nvSpPr>
        <p:spPr>
          <a:xfrm>
            <a:off x="346620" y="1236449"/>
            <a:ext cx="6604001" cy="451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167" b="1" dirty="0"/>
          </a:p>
          <a:p>
            <a:endParaRPr lang="en-US" sz="1167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6204270"/>
              </p:ext>
            </p:extLst>
          </p:nvPr>
        </p:nvGraphicFramePr>
        <p:xfrm>
          <a:off x="260096" y="1028700"/>
          <a:ext cx="7169407" cy="390950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68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97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568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16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45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32351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4418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72217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36798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372217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367988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412399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07569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4631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475846">
                  <a:extLst>
                    <a:ext uri="{9D8B030D-6E8A-4147-A177-3AD203B41FA5}">
                      <a16:colId xmlns:a16="http://schemas.microsoft.com/office/drawing/2014/main" val="20014"/>
                    </a:ext>
                  </a:extLst>
                </a:gridCol>
                <a:gridCol w="406056">
                  <a:extLst>
                    <a:ext uri="{9D8B030D-6E8A-4147-A177-3AD203B41FA5}">
                      <a16:colId xmlns:a16="http://schemas.microsoft.com/office/drawing/2014/main" val="20015"/>
                    </a:ext>
                  </a:extLst>
                </a:gridCol>
                <a:gridCol w="63669">
                  <a:extLst>
                    <a:ext uri="{9D8B030D-6E8A-4147-A177-3AD203B41FA5}">
                      <a16:colId xmlns:a16="http://schemas.microsoft.com/office/drawing/2014/main" val="20016"/>
                    </a:ext>
                  </a:extLst>
                </a:gridCol>
                <a:gridCol w="503116">
                  <a:extLst>
                    <a:ext uri="{9D8B030D-6E8A-4147-A177-3AD203B41FA5}">
                      <a16:colId xmlns:a16="http://schemas.microsoft.com/office/drawing/2014/main" val="20017"/>
                    </a:ext>
                  </a:extLst>
                </a:gridCol>
              </a:tblGrid>
              <a:tr h="257713">
                <a:tc gridSpan="17">
                  <a:txBody>
                    <a:bodyPr/>
                    <a:lstStyle/>
                    <a:p>
                      <a:pPr algn="ctr" fontAlgn="b"/>
                      <a:r>
                        <a:rPr lang="en-US" sz="1100" u="sng" strike="noStrike" dirty="0" smtClean="0">
                          <a:effectLst/>
                        </a:rPr>
                        <a:t>MMTC-PAMP/ASTM/BIS/ISO/AS </a:t>
                      </a:r>
                      <a:r>
                        <a:rPr lang="en-US" sz="1100" u="sng" strike="noStrike" dirty="0">
                          <a:effectLst/>
                        </a:rPr>
                        <a:t>Specifications &amp; </a:t>
                      </a:r>
                      <a:r>
                        <a:rPr lang="en-US" sz="1100" u="sng" strike="noStrike" dirty="0" smtClean="0">
                          <a:effectLst/>
                        </a:rPr>
                        <a:t>Limit(in ppm) </a:t>
                      </a:r>
                      <a:r>
                        <a:rPr lang="en-US" sz="1100" u="sng" strike="noStrike" dirty="0">
                          <a:effectLst/>
                        </a:rPr>
                        <a:t>Comparison for </a:t>
                      </a:r>
                      <a:r>
                        <a:rPr lang="en-US" sz="1100" u="sng" strike="noStrike" dirty="0">
                          <a:solidFill>
                            <a:srgbClr val="FF0000"/>
                          </a:solidFill>
                          <a:effectLst/>
                        </a:rPr>
                        <a:t>GOLD</a:t>
                      </a:r>
                      <a:endParaRPr lang="en-US" sz="1100" b="1" i="0" u="sng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en-US" sz="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endParaRPr lang="en-US" sz="1300"/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611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Impurities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gridSpan="17">
                  <a:txBody>
                    <a:bodyPr/>
                    <a:lstStyle/>
                    <a:p>
                      <a:pPr algn="ctr" fontAlgn="ctr"/>
                      <a:r>
                        <a:rPr lang="en-US" sz="500" u="none" strike="noStrike">
                          <a:effectLst/>
                        </a:rPr>
                        <a:t>Title</a:t>
                      </a:r>
                      <a:endParaRPr lang="en-US" sz="5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611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Au-995‰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Au-999‰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Au-999.5‰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Au-999.9‰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Au-999.95‰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Au-999.9‰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Au-999.99‰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86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MMTC-PAMP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ASTM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MPIPL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ASTM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MMTC-PAMP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ASTM B562-95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MMTC-PAMP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ASTM B562-95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MMTC-PAMP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ASTM B562-95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IS 1418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ISO 11426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ASTM1335-08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AS3515.1-205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5481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for 333-990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 for ≥ 990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for 200-990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 for ≥ 995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Gold min ‰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995.05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Not specified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999.05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Not specified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999.5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99.99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999.95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999.9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999.9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999.99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999.9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999.99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999.96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Ag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350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90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Pt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addition ≤ 80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61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Pd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200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40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Rh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Ru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As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Bi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Cr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Cu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500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200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Fe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Hg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Ir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Mg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Mn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Ni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Os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Pb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Sb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3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Se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4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Si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50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5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Sn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10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6"/>
                  </a:ext>
                </a:extLst>
              </a:tr>
              <a:tr h="1143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Te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800" b="0" u="none" strike="noStrike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chemeClr val="tx1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27"/>
                  </a:ext>
                </a:extLst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254000" y="775101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707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4651452"/>
            <a:ext cx="7620000" cy="586092"/>
            <a:chOff x="0" y="5010243"/>
            <a:chExt cx="9144000" cy="70331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0" y="5298911"/>
              <a:ext cx="31546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itel 1"/>
          <p:cNvSpPr txBox="1">
            <a:spLocks/>
          </p:cNvSpPr>
          <p:nvPr/>
        </p:nvSpPr>
        <p:spPr>
          <a:xfrm>
            <a:off x="508000" y="1714500"/>
            <a:ext cx="5905500" cy="15875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lvl="0" algn="ctr">
              <a:spcBef>
                <a:spcPct val="0"/>
              </a:spcBef>
              <a:buClr>
                <a:srgbClr val="CFA04F"/>
              </a:buClr>
              <a:buNone/>
              <a:defRPr sz="4000" b="1">
                <a:solidFill>
                  <a:srgbClr val="CFA04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33" dirty="0"/>
              <a:t>    Comparison of Specifications </a:t>
            </a:r>
          </a:p>
          <a:p>
            <a:r>
              <a:rPr lang="en-US" sz="3333" dirty="0"/>
              <a:t>in Standards - SILVER</a:t>
            </a:r>
            <a:endParaRPr lang="en-US" sz="3333" dirty="0"/>
          </a:p>
        </p:txBody>
      </p:sp>
      <p:sp>
        <p:nvSpPr>
          <p:cNvPr id="13" name="Segnaposto testo 4"/>
          <p:cNvSpPr txBox="1">
            <a:spLocks/>
          </p:cNvSpPr>
          <p:nvPr/>
        </p:nvSpPr>
        <p:spPr>
          <a:xfrm>
            <a:off x="698500" y="1055816"/>
            <a:ext cx="1206500" cy="1103184"/>
          </a:xfrm>
          <a:prstGeom prst="rect">
            <a:avLst/>
          </a:prstGeom>
        </p:spPr>
        <p:txBody>
          <a:bodyPr vert="horz" lIns="0" tIns="0" rIns="0" bIns="0" numCol="2" spcCol="360000" rtlCol="0" anchor="b">
            <a:no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61970">
              <a:spcBef>
                <a:spcPts val="1400"/>
              </a:spcBef>
              <a:buClr>
                <a:srgbClr val="CFA04F"/>
              </a:buClr>
              <a:buNone/>
              <a:defRPr/>
            </a:pPr>
            <a:endParaRPr lang="en-US" sz="3333" b="1" dirty="0">
              <a:solidFill>
                <a:srgbClr val="CFA04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732110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254000" y="775101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4001" y="1270000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15" name="Titel 1"/>
          <p:cNvSpPr txBox="1">
            <a:spLocks/>
          </p:cNvSpPr>
          <p:nvPr/>
        </p:nvSpPr>
        <p:spPr>
          <a:xfrm>
            <a:off x="423334" y="423867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ASTM/IS/ISO/AS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Specifications &amp; Limit Comparison for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SILVER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						</a:t>
            </a:r>
          </a:p>
          <a:p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	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409301"/>
              </p:ext>
            </p:extLst>
          </p:nvPr>
        </p:nvGraphicFramePr>
        <p:xfrm>
          <a:off x="423334" y="1164962"/>
          <a:ext cx="6706400" cy="31384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75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592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59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539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2709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5759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201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44533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 </a:t>
                      </a:r>
                      <a:r>
                        <a:rPr lang="en-US" sz="1200" u="none" strike="noStrike" dirty="0" smtClean="0">
                          <a:effectLst/>
                        </a:rPr>
                        <a:t>Specifications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IS 1418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IS2113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ISO 11426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1" i="0" u="none" strike="noStrike" dirty="0" smtClean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ISO 11427</a:t>
                      </a:r>
                    </a:p>
                    <a:p>
                      <a:pPr algn="ctr" fontAlgn="ctr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300" dirty="0" smtClean="0"/>
                        <a:t> </a:t>
                      </a:r>
                      <a:r>
                        <a:rPr lang="en-US" sz="1200" dirty="0" smtClean="0"/>
                        <a:t>ASTM1335-08</a:t>
                      </a:r>
                      <a:endParaRPr lang="en-US" sz="12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>
                          <a:effectLst/>
                        </a:rPr>
                        <a:t>AS3515.1-205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93109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Silver </a:t>
                      </a:r>
                      <a:r>
                        <a:rPr lang="en-US" sz="1200" u="none" strike="noStrike" dirty="0">
                          <a:effectLst/>
                        </a:rPr>
                        <a:t>min ‰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  999</a:t>
                      </a:r>
                      <a:r>
                        <a:rPr lang="en-US" sz="1200" u="none" strike="noStrike" baseline="0" dirty="0" smtClean="0">
                          <a:effectLst/>
                        </a:rPr>
                        <a:t>                           free from Au and PGM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999 for gravimetric and 999.9</a:t>
                      </a:r>
                      <a:r>
                        <a:rPr lang="en-US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 for Volumetric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200" b="0" i="0" u="none" strike="noStrike" dirty="0" smtClean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999                      free from Au and PGM</a:t>
                      </a:r>
                    </a:p>
                    <a:p>
                      <a:pPr algn="ctr" fontAlgn="ctr"/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999.9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999 and 5 ppm gold maximum</a:t>
                      </a:r>
                      <a:endParaRPr 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+mj-lt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u="none" strike="noStrike" dirty="0" smtClean="0">
                          <a:effectLst/>
                        </a:rPr>
                        <a:t>999</a:t>
                      </a:r>
                      <a:r>
                        <a:rPr lang="en-US" sz="1200" u="none" strike="noStrike" baseline="0" dirty="0" smtClean="0">
                          <a:effectLst/>
                        </a:rPr>
                        <a:t> and less than         5 ppm gold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85211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59834" y="408236"/>
            <a:ext cx="6900333" cy="169360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Specifications &amp; Limit Comparison for </a:t>
            </a:r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SILVER at MMTC-PAMP :	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54000" y="696728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24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Rectangle 12"/>
          <p:cNvSpPr/>
          <p:nvPr/>
        </p:nvSpPr>
        <p:spPr>
          <a:xfrm>
            <a:off x="253998" y="1062251"/>
            <a:ext cx="6875734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endParaRPr lang="en-US" sz="1500" b="1" dirty="0"/>
          </a:p>
        </p:txBody>
      </p:sp>
      <p:sp>
        <p:nvSpPr>
          <p:cNvPr id="8" name="Rectangle 7"/>
          <p:cNvSpPr/>
          <p:nvPr/>
        </p:nvSpPr>
        <p:spPr>
          <a:xfrm>
            <a:off x="346617" y="1028700"/>
            <a:ext cx="6604001" cy="4515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1167" b="1" dirty="0"/>
          </a:p>
          <a:p>
            <a:endParaRPr lang="en-US" sz="1167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01587"/>
              </p:ext>
            </p:extLst>
          </p:nvPr>
        </p:nvGraphicFramePr>
        <p:xfrm>
          <a:off x="317496" y="1032019"/>
          <a:ext cx="6942671" cy="35959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059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80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905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2057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1807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005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9554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88039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8803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1807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1807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713288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670741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235358">
                <a:tc gridSpan="12">
                  <a:txBody>
                    <a:bodyPr/>
                    <a:lstStyle/>
                    <a:p>
                      <a:pPr algn="ctr" fontAlgn="b"/>
                      <a:r>
                        <a:rPr lang="en-US" sz="1100" u="sng" strike="noStrike" dirty="0">
                          <a:effectLst/>
                        </a:rPr>
                        <a:t>MPIPL/ASTM/BIS/ISO/AS Specifications &amp; Limit(IN PPM) Comparison for </a:t>
                      </a:r>
                      <a:r>
                        <a:rPr lang="en-US" sz="1100" u="sng" strike="noStrike" dirty="0">
                          <a:solidFill>
                            <a:srgbClr val="FF0000"/>
                          </a:solidFill>
                          <a:effectLst/>
                        </a:rPr>
                        <a:t>SILVER</a:t>
                      </a:r>
                      <a:endParaRPr lang="en-US" sz="1100" b="1" i="0" u="sng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6520"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6520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Impurities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gridSpan="12"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Title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652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Ag-999‰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Ag-999.5‰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Ag-999.9‰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Ag-999‰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 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Ag-999‰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1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 dirty="0" smtClean="0">
                          <a:effectLst/>
                        </a:rPr>
                        <a:t>MMTC- </a:t>
                      </a:r>
                      <a:r>
                        <a:rPr lang="en-US" sz="700" u="none" strike="noStrike" dirty="0">
                          <a:effectLst/>
                        </a:rPr>
                        <a:t>PAMP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ASTM B413-97a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 dirty="0" smtClean="0">
                          <a:effectLst/>
                        </a:rPr>
                        <a:t>MMTC-PAMP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ASTM B413-97a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 dirty="0" smtClean="0">
                          <a:effectLst/>
                        </a:rPr>
                        <a:t>MMTC- </a:t>
                      </a:r>
                      <a:r>
                        <a:rPr lang="en-US" sz="700" u="none" strike="noStrike" dirty="0">
                          <a:effectLst/>
                        </a:rPr>
                        <a:t>PAMP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ASTM B413-97a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IS 1418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 dirty="0" smtClean="0">
                          <a:effectLst/>
                        </a:rPr>
                        <a:t>IS2113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ISO 11426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ISO 11427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ASTM 1335-08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AS3515.1-205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68980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Silver min ‰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999.05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999.0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Not specified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999.5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 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999.9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999/999.9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999.9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700" u="none" strike="noStrike">
                          <a:effectLst/>
                        </a:rPr>
                        <a:t>999</a:t>
                      </a:r>
                      <a:endParaRPr lang="en-US" sz="7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Au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&lt; 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&lt; 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Pt</a:t>
                      </a:r>
                      <a:endParaRPr lang="en-US" sz="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r>
                        <a:rPr lang="en-US" sz="800" u="none" strike="noStrike" dirty="0" smtClean="0">
                          <a:effectLst/>
                        </a:rPr>
                        <a:t>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76520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 err="1">
                          <a:solidFill>
                            <a:srgbClr val="FF0000"/>
                          </a:solidFill>
                          <a:effectLst/>
                        </a:rPr>
                        <a:t>Pd</a:t>
                      </a:r>
                      <a:endParaRPr lang="en-US" sz="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r>
                        <a:rPr lang="en-US" sz="800" u="none" strike="noStrike" dirty="0" smtClean="0">
                          <a:effectLst/>
                        </a:rPr>
                        <a:t>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Rh</a:t>
                      </a:r>
                      <a:endParaRPr lang="en-US" sz="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r>
                        <a:rPr lang="en-US" sz="800" u="none" strike="noStrike" dirty="0" smtClean="0">
                          <a:effectLst/>
                        </a:rPr>
                        <a:t>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Ru</a:t>
                      </a:r>
                      <a:endParaRPr lang="en-US" sz="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r>
                        <a:rPr lang="en-US" sz="800" u="none" strike="noStrike" dirty="0" smtClean="0">
                          <a:effectLst/>
                        </a:rPr>
                        <a:t>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Bi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8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Cu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800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400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30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Fe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 err="1">
                          <a:solidFill>
                            <a:srgbClr val="FF0000"/>
                          </a:solidFill>
                          <a:effectLst/>
                        </a:rPr>
                        <a:t>Ir</a:t>
                      </a:r>
                      <a:endParaRPr lang="en-US" sz="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r>
                        <a:rPr lang="en-US" sz="800" u="none" strike="noStrike" dirty="0" smtClean="0">
                          <a:effectLst/>
                        </a:rPr>
                        <a:t>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 err="1">
                          <a:solidFill>
                            <a:srgbClr val="FF0000"/>
                          </a:solidFill>
                          <a:effectLst/>
                        </a:rPr>
                        <a:t>Os</a:t>
                      </a:r>
                      <a:endParaRPr lang="en-US" sz="800" b="0" i="0" u="none" strike="noStrike" dirty="0">
                        <a:solidFill>
                          <a:srgbClr val="FF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r>
                        <a:rPr lang="en-US" sz="800" u="none" strike="noStrike" dirty="0" smtClean="0">
                          <a:effectLst/>
                        </a:rPr>
                        <a:t>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Pb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250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150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Sb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10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Se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  <a:tr h="147939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Te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5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>
                          <a:effectLst/>
                        </a:rPr>
                        <a:t> </a:t>
                      </a:r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168113">
                <a:tc>
                  <a:txBody>
                    <a:bodyPr/>
                    <a:lstStyle/>
                    <a:p>
                      <a:pPr algn="ctr" fontAlgn="b"/>
                      <a:r>
                        <a:rPr lang="en-US" sz="800" u="none" strike="noStrike" dirty="0">
                          <a:effectLst/>
                        </a:rPr>
                        <a:t> 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en-US" sz="800" u="none" strike="noStrike" dirty="0">
                          <a:effectLst/>
                        </a:rPr>
                        <a:t>  </a:t>
                      </a:r>
                      <a:r>
                        <a:rPr lang="en-US" sz="8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PGM group metals</a:t>
                      </a:r>
                      <a:endParaRPr lang="en-US" sz="800" b="0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US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90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0" y="4651452"/>
            <a:ext cx="7620000" cy="586092"/>
            <a:chOff x="0" y="5010243"/>
            <a:chExt cx="9144000" cy="703310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0" y="5298911"/>
              <a:ext cx="31546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7" name="Straight Connector 6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itel 1"/>
          <p:cNvSpPr txBox="1">
            <a:spLocks/>
          </p:cNvSpPr>
          <p:nvPr/>
        </p:nvSpPr>
        <p:spPr>
          <a:xfrm>
            <a:off x="1206500" y="1714500"/>
            <a:ext cx="4635500" cy="1714500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 lvl="0" algn="ctr">
              <a:spcBef>
                <a:spcPct val="0"/>
              </a:spcBef>
              <a:buClr>
                <a:srgbClr val="CFA04F"/>
              </a:buClr>
              <a:buNone/>
              <a:defRPr sz="4000" b="1">
                <a:solidFill>
                  <a:srgbClr val="CFA04F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33" dirty="0"/>
              <a:t> What MMTC-PAMP can provide</a:t>
            </a:r>
            <a:endParaRPr lang="en-US" sz="3333" dirty="0"/>
          </a:p>
        </p:txBody>
      </p:sp>
      <p:sp>
        <p:nvSpPr>
          <p:cNvPr id="13" name="Segnaposto testo 4"/>
          <p:cNvSpPr txBox="1">
            <a:spLocks/>
          </p:cNvSpPr>
          <p:nvPr/>
        </p:nvSpPr>
        <p:spPr>
          <a:xfrm>
            <a:off x="698500" y="1055816"/>
            <a:ext cx="1206500" cy="1103184"/>
          </a:xfrm>
          <a:prstGeom prst="rect">
            <a:avLst/>
          </a:prstGeom>
        </p:spPr>
        <p:txBody>
          <a:bodyPr vert="horz" lIns="0" tIns="0" rIns="0" bIns="0" numCol="2" spcCol="360000" rtlCol="0" anchor="b">
            <a:no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defTabSz="761970">
              <a:spcBef>
                <a:spcPts val="1400"/>
              </a:spcBef>
              <a:buClr>
                <a:srgbClr val="CFA04F"/>
              </a:buClr>
              <a:buNone/>
              <a:defRPr/>
            </a:pPr>
            <a:endParaRPr lang="en-US" sz="3333" b="1" dirty="0">
              <a:solidFill>
                <a:srgbClr val="CFA04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92355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38498" y="500067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Gold-Silver for Reference Material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11328" y="800100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26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platzhalter 4"/>
          <p:cNvSpPr txBox="1">
            <a:spLocks/>
          </p:cNvSpPr>
          <p:nvPr/>
        </p:nvSpPr>
        <p:spPr>
          <a:xfrm>
            <a:off x="317500" y="1397000"/>
            <a:ext cx="6921500" cy="3302001"/>
          </a:xfrm>
          <a:prstGeom prst="rect">
            <a:avLst/>
          </a:prstGeom>
        </p:spPr>
        <p:txBody>
          <a:bodyPr vert="horz" lIns="0" tIns="0" rIns="0" bIns="0" numCol="2" spcCol="360000" rtlCol="0">
            <a:norm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CFA04F"/>
              </a:buClr>
              <a:defRPr/>
            </a:pPr>
            <a:endParaRPr lang="en-US" sz="1333" b="1" dirty="0">
              <a:latin typeface="+mj-lt"/>
            </a:endParaRPr>
          </a:p>
        </p:txBody>
      </p:sp>
      <p:sp>
        <p:nvSpPr>
          <p:cNvPr id="13" name="Titel 1"/>
          <p:cNvSpPr txBox="1">
            <a:spLocks/>
          </p:cNvSpPr>
          <p:nvPr/>
        </p:nvSpPr>
        <p:spPr>
          <a:xfrm>
            <a:off x="379659" y="987524"/>
            <a:ext cx="6900333" cy="347342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6569"/>
            <a:endParaRPr lang="en-US" sz="1333" dirty="0">
              <a:solidFill>
                <a:schemeClr val="tx1"/>
              </a:solidFill>
              <a:latin typeface="Calibri Light" panose="020F0302020204030204" pitchFamily="34" charset="0"/>
              <a:cs typeface="Arial" pitchFamily="34" charset="0"/>
            </a:endParaRPr>
          </a:p>
          <a:p>
            <a:endParaRPr lang="en-US" sz="1333" dirty="0">
              <a:solidFill>
                <a:srgbClr val="FF0000"/>
              </a:solidFill>
              <a:latin typeface="Calibri Light" panose="020F0302020204030204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241" y="1038223"/>
            <a:ext cx="7177024" cy="3323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8115" indent="-238115">
              <a:buFont typeface="Wingdings" pitchFamily="2" charset="2"/>
              <a:buChar char="Ø"/>
            </a:pPr>
            <a:r>
              <a:rPr lang="en-US" sz="1167" b="1" dirty="0"/>
              <a:t>GOLD:</a:t>
            </a:r>
          </a:p>
          <a:p>
            <a:pPr marL="238115" indent="-238115">
              <a:buFont typeface="Wingdings" pitchFamily="2" charset="2"/>
              <a:buChar char="Ø"/>
            </a:pPr>
            <a:endParaRPr lang="en-US" sz="1167" b="1" dirty="0"/>
          </a:p>
          <a:p>
            <a:r>
              <a:rPr lang="en-US" sz="1333" b="1" dirty="0"/>
              <a:t>Fine Gold of 999.9 fineness complying with International specifications.</a:t>
            </a:r>
          </a:p>
          <a:p>
            <a:r>
              <a:rPr lang="en-US" sz="1333" b="1" dirty="0"/>
              <a:t>This can be provided in wire of 0.9mm Diameter </a:t>
            </a:r>
          </a:p>
          <a:p>
            <a:endParaRPr lang="en-US" sz="1333" b="1" dirty="0"/>
          </a:p>
          <a:p>
            <a:r>
              <a:rPr lang="en-US" sz="1333" b="1" dirty="0"/>
              <a:t> Fine Gold of 999.99 </a:t>
            </a:r>
            <a:r>
              <a:rPr lang="en-US" sz="1333" b="1" dirty="0"/>
              <a:t>fineness </a:t>
            </a:r>
            <a:r>
              <a:rPr lang="en-US" sz="1333" b="1" dirty="0"/>
              <a:t>complying with International specifications.</a:t>
            </a:r>
          </a:p>
          <a:p>
            <a:r>
              <a:rPr lang="en-US" sz="1333" b="1" dirty="0"/>
              <a:t>This can be provided in wire of 0.9mm </a:t>
            </a:r>
            <a:r>
              <a:rPr lang="en-US" sz="1333" b="1" dirty="0"/>
              <a:t>Diameter. </a:t>
            </a:r>
          </a:p>
          <a:p>
            <a:endParaRPr lang="en-US" sz="1333" b="1" dirty="0"/>
          </a:p>
          <a:p>
            <a:endParaRPr lang="en-US" sz="1333" b="1" dirty="0"/>
          </a:p>
          <a:p>
            <a:pPr marL="238115" indent="-238115">
              <a:buFont typeface="Wingdings" panose="05000000000000000000" pitchFamily="2" charset="2"/>
              <a:buChar char="Ø"/>
            </a:pPr>
            <a:r>
              <a:rPr lang="en-US" sz="1333" b="1" dirty="0"/>
              <a:t>SILVER:</a:t>
            </a:r>
          </a:p>
          <a:p>
            <a:endParaRPr lang="en-US" sz="1333" b="1" dirty="0"/>
          </a:p>
          <a:p>
            <a:r>
              <a:rPr lang="en-US" sz="1333" b="1" dirty="0"/>
              <a:t>Fine Silver </a:t>
            </a:r>
            <a:r>
              <a:rPr lang="en-US" sz="1333" b="1" dirty="0"/>
              <a:t>of </a:t>
            </a:r>
            <a:r>
              <a:rPr lang="en-US" sz="1333" b="1" dirty="0"/>
              <a:t>999 </a:t>
            </a:r>
            <a:r>
              <a:rPr lang="en-US" sz="1333" b="1" dirty="0"/>
              <a:t>fineness complying </a:t>
            </a:r>
            <a:r>
              <a:rPr lang="en-US" sz="1333" b="1" dirty="0"/>
              <a:t>with International </a:t>
            </a:r>
            <a:r>
              <a:rPr lang="en-US" sz="1333" b="1" dirty="0"/>
              <a:t>specifications.</a:t>
            </a:r>
          </a:p>
          <a:p>
            <a:r>
              <a:rPr lang="en-US" sz="1333" b="1" dirty="0"/>
              <a:t>This can be provided in </a:t>
            </a:r>
            <a:r>
              <a:rPr lang="en-US" sz="1333" b="1" dirty="0"/>
              <a:t>grain form or wire form.</a:t>
            </a:r>
          </a:p>
          <a:p>
            <a:endParaRPr lang="en-US" sz="1333" b="1" dirty="0"/>
          </a:p>
          <a:p>
            <a:r>
              <a:rPr lang="en-US" sz="1333" b="1" dirty="0"/>
              <a:t>Fine </a:t>
            </a:r>
            <a:r>
              <a:rPr lang="en-US" sz="1333" b="1" dirty="0"/>
              <a:t>Silver of </a:t>
            </a:r>
            <a:r>
              <a:rPr lang="en-US" sz="1333" b="1" dirty="0"/>
              <a:t>999.9 &amp; 999.99 </a:t>
            </a:r>
            <a:r>
              <a:rPr lang="en-US" sz="1333" b="1" dirty="0"/>
              <a:t>fineness </a:t>
            </a:r>
            <a:r>
              <a:rPr lang="en-US" sz="1333" b="1" dirty="0"/>
              <a:t>complying with International specifications. </a:t>
            </a:r>
          </a:p>
          <a:p>
            <a:r>
              <a:rPr lang="en-US" sz="1333" b="1" dirty="0"/>
              <a:t>This </a:t>
            </a:r>
            <a:r>
              <a:rPr lang="en-US" sz="1333" b="1" dirty="0"/>
              <a:t>can be provided in grain </a:t>
            </a:r>
            <a:r>
              <a:rPr lang="en-US" sz="1333" b="1" dirty="0"/>
              <a:t>forms or wire form.</a:t>
            </a:r>
            <a:endParaRPr lang="en-US" sz="1333" b="1" dirty="0"/>
          </a:p>
        </p:txBody>
      </p:sp>
      <p:pic>
        <p:nvPicPr>
          <p:cNvPr id="4098" name="Picture 2" descr="C:\Users\Pankaj.Deshmukh\Desktop\downloa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450" y="1105792"/>
            <a:ext cx="1651001" cy="1238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AutoShape 4" descr="data:image/jpeg;base64,/9j/4AAQSkZJRgABAQAAAQABAAD/2wBDABALDA4MChAODQ4SERATGCgaGBYWGDEjJR0oOjM9PDkzODdASFxOQERXRTc4UG1RV19iZ2hnPk1xeXBkeFxlZ2P/2wBDARESEhgVGC8aGi9jQjhCY2NjY2NjY2NjY2NjY2NjY2NjY2NjY2NjY2NjY2NjY2NjY2NjY2NjY2NjY2NjY2NjY2P/wAARCAOZBQ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rf8KM0n+FBPWrELn+dJupOcn60ooGAOe/aiijsfpQAUUGigAopKP8KAF9aO/40etH+NAB6UdvwoHajt+FABS/40lL/jQACk/wpaKACj/GiigAo/wo/wAaKAA0f40f4UUAFH+FH+NHpQAUetH+FJQAd/xoo7/jR6UAHb8KKP8ACigA/wAaUdqP8aKAD/CiiloAP8aB2o/xo9KAD/Cij/Cj1oAP8aKPX60UCD/Ciij/AAoGH+NHpRR/jQAUUUf4UAH+NFFH+NAB2/Cg9KBQen4UAFJS0n+NACUUtJ/hQAf40Cij/GgA7fhS0npRn19KAF/xozSZpf8AGgBc8fhRmko/woAU4z+NJijNGefxoAXH8qXFNBp3b8KBAB/OimSSEdB+Jphn2MAxBHqO1K47E3+FB70A5AIo7fhTAP8AGkoo/wAaACj/AAoooAKKDQe9ACCil/xpBQAetFHb8KKAAUf4Uf40elAB60UUUAFFFFABRRRQAUnalooASj/GiigAo/wo/wAaKACiiigAooooADSf40vb8KSgAo/wo/xooAKBR/hRQAo/pRQP60UALR6UdqKAEopaQUAO/wAaKKKBBRRjFFAwpKP8KPWgAoo/xooAKKKP8KACig0f40AFBoooAP8AGij1ooASloxRQAUUlLQAn+FFLSUALR/jSf4UtACUUUtACUGlpP8ACgBaT0opaAEooooAKKKKACj/AAoo70AHrRRRQAUUGigQUUelFABR/wDqoooGFFHSigQUUCj/AAoGH+FB70v+FFADSOTSgfzpfWj/ABoAQUf4UelJ2/CgAPel/wAaQ0f40AHpR/hQKO34UAHrS/40nrS/40AHp9aBR/jRjOKADt+FLR2/ClNACf40elL3/GigBP8ACijt+FL60CE7/jRR/jRQMP8ACg0dvwoNAB/jRR3/ABoHb60AJ/hR60Uev0oAO9FLR3/GgBPSl/woFH+FABR3/Gj1o/xoAPSj/Cl9KT/CgBaP8aP8KP8AGgAo7fhRRQAetH+NFBoAMZxR/hR/jQO1ABR3o7fhRQAUUf40UAFH+NH+FFAB6fWijv8AjQKAD/Cg0n+FH+FAB/jSUvrRQAnb8KO9FJQAvegUf40f40AHb8KKP8KP8KAFpKXvSY/nQAh/pSGnY/lTSKADdzT0PI9KYRz+NOUUmBNeKDbgJ96qdvAroSxww7GrI808RgFu2elZrXD2N0UuEEsj81IyzFOMMAM7D2pVnDKSzqhHY9TVdrq4spJJZLbYnB5/lUEHmyytdOqsGJKDbxj1IouOxfWbcAeoIqQPmoLfySpEj7D1xTBKC7Kj7sd/WqTE0XAf50VXWU1Opz+dMQ7/AAo/wpKPT6UAL60n+NGf5UHrQACjt+FL/jSUAFH+NH+FFABRR/jRQAUUUf4UAFFHrRQAlLRSUAFH+FB/rRQAHvR/jR2/CigAo/wo7/jRQAUf40dqKACkFL/jRQAnaj/GikP9KAFpP8KQ0maAH55pai3fyp65JwO9AC7gMZIFLkHnrUGoRm0VZQ25j2NMVpgFmJQhhyo4xU8w7FokDqcUAg9DmoIv9IYEZZge3TFSFZGfDyqJE6LjqKdxWJaOopm9R3pPNX1pgSUn+NNDg0ueKAHUlFH+NAgo9aKKBh3ooooAKKKBQAUUdqKAD0o/wpPx70vegAopKOvT0oAWkpaP8aAEooo/woAWkoNFABS0lLQAUf40nUfhRQAUdufSiigAooo6/lQAUUUUAFFH+NAoAP8AGij/AAooAKKO9FAg9aO/40UUDCij1/Oj/GgA/wAKPWiigQf40Uf4Ue9AC+lH+FLSf4UDD1o7/jR9KP8AGgBKTt+FLRQAnrR3/Gg/0o/xoABSf4Uv+NA/pQAev0o9aT/CnetAB/jQO1A/rSigA7fhS+tIP6UvY0AH+NFH+NFACf4UHvS/4Un+FAC0UlL/AI0CEo7UCjt+FAwo/wAaPWj/ABoAKTt+FL6Uen0oADR/jQf6UUAH+NFH+NFAB2/Cg96P8KPWgBf8aSl/xo/xoAT/AApaPSigA7/jQO1FFAB2/Cij0o/woAO9FHrR/jQAf4Uf4UUf4UAFHf8AGjtR/jQAUf4UelH+FAB60f40UUAA7UUd/wAaKAGnoaKD0/Ck9aAFpO34UZ/nR6UAB70d/wAaP8KPWgA9KP8ACj/GkoAWlpuf5UZ60AOo7fhSA/zp6J5h2ihgVXuAH2KMn9KlO9I/MYKy9Tt7UajbJBbb1PI/Ws/TUkvy48zanQf1qLjsbNtIu3cCDkcGs++tUnlW6aQhg2AuPSnLE9lIUY5XPWsHVZrm2uhdLMzROdu0jgfSk2NI39S33MCIYiQXGT7Cr1v5C2wI24xisjSpvtYkzOdsYyrdP0pYTOt1M2R5UhDEkZOe+B6UAQOfN1PbhtmfStie1gQI6AKQDUDo53TAJkj0qNHN5cFFG0RgZVj95j3+lGwbjQwHNOExpSfs8jRTRb2I4I7VDhsHcu0jjmqTETiapVfOKpA1NFVCLQPSj/CkXt9aUdqAFo7/AI0n+FLQAnpRS0lABR6/Wj/Cj1oAKKDR/jQAf4UUUn+FAC0lKaSgAoJx09aP8KKAAflR2/Cjv+NFABR/jSdqWgA9KT/Cl/xooAQ+1LRj+VFACf40UtH+NADSOKQinYox/KgCPFOXgg0pHWmmgBLlllI3jNTfZhdgE/KO+Kh4br6Vaik2wMB17VNhmOiSDUZIl3GGJgHA7+1as9hHLD5kPyMPmXaev1rPtVCzTOTuOckc5B9a0bWZsyFuPSkgZTcEH04pmTmpZjucnsahP9KoRKnvUwYYFVAx/SnKxzTAtg5H4UtRJUgoAWij/CigA9KP8KWkoAKKKP8ACgAooo/xoAO34UUUUAFFFFABikpe9HpQAUlL/hRQAmKP8KX/ABooADSUUf4UCCj0o9aCaBh2/Cg0UUAH+NFHb8KKACj/AAoooAPWij0o/wAKACiiigQUH/69AooAP8aKKKACj/Cj/GigAP8A9eiiigYUf/qoooEOpP8AClFJ/hQMDQaD/SkoAP8AGj0o/wAaSgAPT8KKO3rxSE80AL/jSDt9KP8AGgdqAF7fhS+tJ/hS+tAB3/GlFJ/jSjt9aAFH9KP8KKTt+FAC9z9aO/40etH+NABSdvwpaT/CgA9aP8aPWj/GgAo/wo/xoFABR3/Gjt+FFAB3oFH+NHpQAdvwoPejrj6UUAH+NFLR/jQAn+FH+FAo/wAKACl/xpPWloAKT/Cl9Oe9H+FABS9/xpO34UUAFHb8KP8AGigA/wAKD3+tHb8KPWgA/wAaBR/jRQAdvwooo/woAO9FHrRQAf4UHvRR/hQAUf40HvR/jQAnpSHkfhS0mOKAGkc0oPP40h6fhRmkAoo/wo/xoHamAh70Y/nS9vwooAbR/hTsc/jRigAFSxHY+aiA4/CnjpSYCXcP2zKbuOwqrYwCwumTcCB2FWXMyn9yu5/foKoLO1rKWnXJJ5z3qWUTajdb5UQDOTzWaxh+aKb5hu3KuM1cvr63mjBij+YHkgVXRkt98uwSLxz3Vfakxoqx7o2McFpJHG52lwM4Gf0rpzDEtrwOQMVk6fdPeu8FnLGUAzuNQ3d9cwaglqP3ryDOAeB60tg3LtqPtMrRu5XjgCmx2MwuGRGJwMZP6U+MrNNhdsZA6nIyaiuNVGlTRyXZDQOCC6fMd1AguJJLKctcgSLkZYnrUgnivf3kCFI1HzHj+VZ1/qser2oktkZkjkGQR1AP+FXseTvkEitaGTdJtGATntz9OAKoCPchJ2MGAO049anWN0i80p+7xnNQ61bpaW5mtgFkOTtHAY44pItT+1WnkI2PkBO/qD3FDYWJ1n8yLdBGxYck9qso25Vb1qLSm+zwFZcHPSmyP8x28LnpTQmWMjjmjI/SqZcjvTkciqEWs0d/xpqHI/CnUAFFHf8AGj0oAP8ACj1oo/woAP8AGkpaP8aAEo/xoooAKKP8aKACjv8AjR/hR/hQACj/AAoNH+NABRR6Un+FAC+lJRR/jQAf4UtNoz/KgB/+NGKbmnA0ANbAGWOBjvTQQwJUEgd8VMbTz0JZsAdBVCKS4+1G3ibAPBPpU3HYtKAcEdKeAcYqJYnt5WjdtwJyKl8xd20HLeg5piK8tsrk7hx6U4nagQdBU+egII46HikIB6jtQBWambTmrhVeeKMCmBVWIkipFiwPwp0kyRMFPLHoBT2ykYd0IT1oAAuM0ooHI49KKAAdqBRRQAdfyo9aBR/hQAf40UUpoASilooAT1oo7fhRQAUUetH+NABRRRQAUD0oooAKDRRQAUUUhoABR/hRS0AJS0lFABQKKD/WgAo9aBx+dHpQAUUdvwooEH/6qP8ACiigYGigUf4UAFHpRR/jQAf4Uepoo9KBBR3o/wAKDQMKKKP8aAHCk/wo9KP8KAE/woPeg/0oNAB3/Gkpe/40lAAen4UUf4Uh7/hQAf40DtS9/wAaB2oAB/SlpB/Sl/woAWj/ABo9aX/GgAFHb8KAOlH+FABQf60etBoAPSkpf8aQdqAA9PwoPWjt+FHrQAd/xoo/xo9KADt+FHrR/hR/hQAf40f40tJ3/GgAFHb8KBQOn4UAL60d/wAaT/CloAO/40npS/40UAJ/hRR/hR2NAC9/xoHak/xpaADt+FHrR2FH+FAB/jRR3NH+NABR/hQO1H+FAB60f40UGgAFHb8KP8aKAA0dD+NH+FBoAB1oo7/jR6UAH+FHrR/hSGgA/wAaKPWj/GgBMcfhTSKf6U0j+VAB/jR/jQaTPJ+tAAO1L/hSf40UAL60v+NNz/KnA9aAI5pBFGXIzjsKfFHK0azFw3GSo4IPpVm3jVslgDg1h6/qYtJ8RyGNiQFYDIJ75FSxo11uFtzlw20+o71jeIZi2yYQsYScbx61qafEl1ZmWbLSMTuJPQ+3tUM8rh9oAZEI4IyCaQEmiR276dnYMnO7NVLu4jjmKwgBQuxsjrSSTyEEJ8meuOBVOUDGO/c0WGR2k1rpsjzRIVcjk7v6U7R79b3XZLicLkptUDsKzZ7ZmPHNaVlpTWsK3bozE8/7opDNDXQxmieKJth+8yirpFnFACsKybwDtYZ/nVSS5jmhHkNL/dY4+VasWDpchornDNGMfhQLoUkjYSvJBaKtsTu2KAMHvUWoXtvJ8vkkFTzk+n/6qsWxD6vNaeYyxYJVT3rP1qKNbpcHLYIYfyoGWvNGq3USqhVF9fWrVzCLFlCopDcAAdapaVHKALheg4CgdferzyLc83MhV16Y4xQA11ldVlKbUb04/Sm54/CmC7kVtoO6PpT2SUqDEhJIyT6CmmIMEk1NHHzz61Hbz26ZS4B3euadHLG8xSMkgDIzVJiLKjgUv+FIP60o7UxAaP8AGj/Cj1oAKPSj1o/xoAP8KKKP8KAE7/jRS0d/xoAT/Ciijt+FAB/jRRR3/GgA/wAKKPSk/wAKAF7/AI0lBoNAB2/Cg0lGf8KAD/Gkpf8AChuhwMmgBtPHSoFYh8TEoO2KUzqspQNuGODU3CxcM2ItoOD0qntiW5VkB3jjIOeakMbXOY0fBwCfpVG6eXTG4CBhzwODSY0XpY3mvBtcAbOAx5LVBfXX9nSDehG7ncvOPzpC93d24ngi+ZOQSeSfasjXQ11HHiWRZ2wd3YD0IpDNgSXN5aCa3jG0fNluppxlIJweAMnFV9HvpLexS3dN0g7k1ftLcwsZXTeCPXOKaYrENvMkgPmOIsDoaIbpJATu4zjNQyQxy6it3/yxVtpQj171c1WNDaFVAGfukcEU7gNu7JI7d59xL4znNU9Pjm1BXSScqg7CnzTLdWxikyoYDoelN0qIWMjFZi4PY0gLcEL26+VK27acA+op5cUy4m818joKgLc+vNUIseYP0pd4zVPdj86VWP0pgXMj9aWoEJxzUwoAUUdvwo/xpRQAUf40n+FLQAneig0f40AH+FFH+NFAB3o/xo7fhQaBBRRRQMKP8aP8KPegQelFHrRQMTr+VBpaSgBf8aKQ/wBKU0AJR/hS0lAB6/nS0lH+FAC/40lLSUAFHrS0lABRRRQAUdvwoooAP/10UDtRQAf40Cig96ACj/Cij/GgQvpR6UelJ6UDD/Cg96P8KKAE/wAaPSjv+NHpQAdvwo9aO34UnrQAvf8AGgdqO/40Dt9aAAdvpS9vwoHal7fhQAetL/jSetL6/WgA/wAaP8KO/wCNFACdj9KKXt+FB70AH+NHpR3/ABpPSgA7fhRRR2/CgA/xo9KKO/40AA7Uf4UDtR2/CgAPej/Gg9KX1+tACelKO1H+NHpQAf4UetHb8KO1AB3/ABo/xo9aO/40AFJ2/Cl9KP8ACgApO/40Uv8AjQACjt+FH+NHpQAUf40f4UUAHp9aBR/jR6UAHb8KDR/hSc9xzigBf8aKDR/jQAf4UdjQKP8ACgANH+NB70Hr+NACCj/Cj/GigAPej/Gk/wAKDQAv+NIKP8aBQAEZ/KoJ50g++eT0AqwvOBS3dnF9neR/vAdalgiOJZJE3qqkdcbuaRGDqCPWsfTmku70wecVX2NaMlhJaSuY5Mow3fNRcdhDdIHHzqEzgvVkSReYEWVXyMgiud1K0ure4tprHEkX32ix8oNdDA6R6WHliSOTGSFHei4E+4qp296o3cEMgRnjH2jdngZNLl76yVodwDdcDmq1vdfYnKygAjjnikxlwsLeNUiT5SPXnPrio1JC7R1bmn3GpQ3EJWJNzew5FVrS6RmjkfrnnI684ouIJj5coDLkdyeRRdQWohVlkwx6g8Vf1fabMiNCXzj5V5FU9FtY2gkF4mWGOXPagZnPbmJhnp1B7EeorWmvPM00xKdpZcZqpdqiuY487YwAM81myuQcByOe1AG3pUb2tgY0ZJtxJYdMVAu0NLuOyQg9Oop2hXcccLK5yQc8013LakspQFM1Iyq9x5W2STMjgkK5HIqo7vPKXbknqTWtrKxyKBEOM54rPWLYDkcevaqQG9pc8cdioOMhazVkVtSBdPkLfhVVb0W3HLITyKnS/tyu7eB7GgB/iOUwRIbOIM+4cZ46c1s2c8a2oPtk/lXN3F2tzID/AALnHvV7TbhWjMTtlh93PpQLoUri4RtTHykrv544roJxbFYyqgMvTAqqIovN3lRuznOKsyxm8GM4PTI9O9GwiusjSnCHd/ujNIXYZ5qnLcy6fd+SvAzjA61cljaGPzHUr5nI4/Q07hYBKakWTNVzx/OnIwH51Qi1nP5UvrUSuMCpAc/lQAtHpRR3/GgA/wAKKKO34UAH+NFFFACUUtFACUUf4UUAJ6Uh/pTv8aMdKAGmm/40/H8qQjP5UANHap7YgNzUWMUoJB49aTAh1aXcQFU8VLbxQTWSttw/fPWo5TnrxTDL5aEL1qbDI7K5kgu7hW5CgGPPGeOn51W1lZL0FAIfmkVyzHGFHQfSnGby2DdSKmS9jY88fWiwy1pU629mIGIJjH8PT6VnWw+26uS/AXdgdeh/+vWlMrGJZWiXZjlQKgjiigAuLWGQYBxnpmkCFvrAW0bSh+OvHrVTT57q9YxxuQvvxxVu9eS9twqyAAgHGP0qppFpJYzF2fcc9B0NAFoWk9pJIHkLqV3A++ainZ5ExmtC8n3pjoTxVAjP5VSEVPLdW+9xmp4hjqcnNNYZ3fnTlBGfzpgTg5Wl2Mc01WxUyN6/SmIYITzz3qRYQD+NSDkfhS//AK6AEVQMU4f0oo/xoAKU0lH+FAC0lFFAB/hRRR6UAFL/AI0n+FBoAKKKX/GgBDRRR2/CgAooo7/jQAf4UUUUAHrR/jR/hR/hQIKKD3o/xoGJ/hR6/nSikoAXpR/jSdfyo9aBBRRR/jQAf4UetHpRQMO9FIc//WpaACij/GgUAHrRRR/hQACgf/Wo9fzo/wD10AFFFFAgPb60elH+NA7UDEx/Kj1o7fhQe9AB/jRR/jQP60AJ0H4UGj/Cj/CgA/xpR1/Gk/xpfT60AKO1KOn4Ug7Uo7fSgA/wpT3pO34Up70AH+NHpR/jRQAn+FLR/hSdvwoAU9T9aT/Gg96O/wCNAAP84o7fhR6UdvwoAKP8aPX6Uf40AHpS+lJ/jQO1AC9vwo7mk7fhS/4UAH+NA6/jQf60f40AHpR/hS+lJ/hQAGj/ABo7fhQe9AB3/Gkpf8aPSgBO34UvrSen0o/woAXv+NA7UUD+tAAOn4UdqBR2/CgAo/xooP8AWgA9KP8ACj/GgUAFFH+FBoAKSl7/AI0DtQAh/pQe9L/hSf4UAHf8aO/40Gl/xoAb6Uf4UvpRigBppR1/Glx/KjHWgBV7Ut2BPBtJ4IwRQOv40uMikBk2elx2tyJo3ZeelX7y5Z1AHBz+lK6Y5Aqu6nrjrSsMgM5Rdu3IFNM7zHYzbEz09aWRDzx2qAow3EZH0oGbOlyqsTp1288VkazBNdStNFAXGQOKIZZIJN659CK0Y7tZBgtjnpSsIk0aIW9rtmiEcucnI5qvfIGkMcack53DtzmpboPKFb94Y/4tp5qKG8jtG2OAc8jcMGgZJp73EmVK/Mhxk+tQzj7HITcLv3c8HrTmvJLe7+WFk83hdw4zVfWDNOsciyIDnBQ8YpMBkzqWyiMEYcE/40xbMzuwVfMYDIUf41pWtxFLZCCbYZE4wvP41lWl5JY3E55Ic5T0AwBigZZiFsEZDCRP/sCotkiuvXBHfqD6VPpjlL55y6sG6gVbu3Vp9yihK4r2KgUsMn0prxEg/SrCyEcYHpR5hP5VYjNksS7H5e9KmlrkZHetMPn69alA/nTC5mrpsYxwelPXTYx8w3AgcEGtID+dAXp+VArlYQsON7dqt2itGrbW+b3703b/ACp49RSAwNQtr+TUln2LJGGBIBweDXTiVJYAzL9VNVXXnNRSOcbRxSsBFMcs2OlRetPb+Ypm0nP0pgOVsH8anjJ4qJIzzU6Jj86YDwePwpfegDpR2/CgBaPSg0H+tACf4Uv+FFHpQAlHf8aO34UHvQACjHH4Uf40UAJ2paKP8KAD/Gj0o9aP8aAEP9KPWijHT6UANIHPFRvED2qX/CjHX86AKEtrnoaiFowOfStTaKbsH9KVh3JZ5PNtQitjIqGOYw2Jicg46GnYGPwqN4g3eiwjNimnTA2girKTuR93HFSG35znvTlt+nNFh3Ghi3JOaCP51MsQAH0p+0fpQIqeWeOPalER9DnFW8D9aMY/OmBXEXrUoTFP9Pyo/wAKAADH50vpRmjP86AFooFIzKiFmOAByaAF/wAaKr290l0wEQBB6EnGasPmNgrjaT0z3pXAPSj/AAo/xopgFHekz/KjP8qAFoo9aX+lACf4UVA9xhsKPxNBuAm0OVIPcdqV0Fif/GijORkelBpgFH+FH+NAoAKP8aP8KP8ACgA/xo9KD3ooAP8ACj+oo/xooEFH+NFH+FABRQe/50n+NAB2oNH+NA7UDCj/ABoooEFHWj1/Ojv+NAwoP/16KP8A9VAgoo6/lRQMBQKD3/Oj/GgQUUUUAHp9aB2o/wAaT0oGH+FB70dvwoP9KADv+NA7Uf40dx9aAD0+lJ2/Cl9PpSdj9KAD1+tOH9aT1/Cl/wAaAFHagdqB2+tAoAP8KD3oH9KO34UAHf8AGl/xpKX/ABoAQUdvwpfSk/woAU96P8aT/Cg96AF9PrSelL/jSDtQAf4Up6mk7fhSnoaADv8AjQPrR/jR/jQAUdvwo54o/wAKAD1o7/jR6/Sg96ADv+NA7Uf40f40AH+FB7/SgdqP8KADufrSd/xoPej/ABoAKP8ACk7j60Dt9KAF9aX/ABpuf5UuaAF9KKB/WjIAz0HrQAvb8KD3qFLhZCVjG7A5Panl8IWK4UHBIouA/wDxpO4+tKfbpSf40AFH+FGOlH+FAB60d/xoPQ0f40AA7Un+FL/jR6UAJ2/ClpP8KU9/pQAf40DtQaP8aAD/AApf8KT0o/woAXPWjP8AOmnvR/jQAZzim4zj6Uv+NA7UARlARyO1IYQc4FS/4VJCB5gzSAouFt23SghScDIpzS2w2lXU5/Sna/K/2QpHGWYHjjNQ6GYmsGS4hwRkksvJz71Iy/FeDbKiLu8sZz0GK5i5M76sJhCzqCGx/StR1WcvMrEIG2nb34qS3jitw04uQFz91uxpDLUiwSWqvJGVYNv5GcH61mXNs8s4CHLk5APpVuzmnubsW9wuFjyeB19DTtYhjtIfPiOHz3NAbFFrKW1b94cbu+KryIzlcHgCtG3gub+xFy1wxZTlV+lQXCMk+0fUjPTNNBcbaps784qzkZCdWbkCo4IpAFZ0O0nGas6vHBb2YkT/AFmeo60XsAjwvGQHXbk5GeaFhJxS6bbGeyiuXlZpR1z0xU+VU4z3qkSMSLA/CpAOPwpvmLxz0oEgOPpTAk9aX/Gmbgfyp2etAC+lGf5Un+NH19aAAnOaaVB6jvTj/SkoAZ5S5HGKURjjjtTu/wCNA60AGP5UvrQOcUv+FACf40Uvr+dH+NACdvwo/wAKX0pKAD/Gj/Gj/Cg96ACj/Cj/ABooASj1pfSk/wAKAD/GgdqO5o7/AI0AHb8KKKBQAUf40dvwooASj/Cl/wAaT0oAKPWj0/Kj/CgAox/hSnvR/jQA3FLR6UUAH+NID/hR/hQe/wCdAB/hQf8A69Hf8aSgBTSZxSf4Umc5oAUGlz/KmFgOc0ooAkzUiQJOfnGVHOKhyFXcxwAOakt5MgsgYrjrikwM3xDJHbKrQYVu5FO0hP7TtN73DF0PGO1GoRWlzCWmOflOMDHNRafJBp8X+ipyR68VJXQ0Gcxhlk++o5x3rEstcMl5LHdxFXVyBGD0FXbm6knYODgAjgisvUNOhnvnumlaGf8A2RlWP0ouFjoBIco21lSTlQeSBSvKka7mOB0qq+oA2McYJaQYCkDA96vQ2UVzCHkJbjgZ6U7isNt83C7lKj2NI8qo7LJxgZOOeKxJ52iuhFE+AG28GthtK2pHKZSxB+YdiDSuwsGoyW/2UGFgc88VHp9vDcQsSeg71k3M/wDyz4xGSB64zU9pdMqhVGCewqepVtDUVwi7Dzijzl/pVXcdvzcnrTS/6HvWhBc84U4SA/4VSDevHNSIScfypgXAwpfSo0zj8PwpZZVhjLt9aAHjtR/hVW2ullY+bJ5Q6gYp6XUTXBhDhiOhHelcLE9FA7Uf4UwD/Gikz1ooAKP8KXv9DSelAB6/nR60D/61Hb8KAD/Gj/8AVRSn1oAT/CjrS0UAJ60v+NHp+VJ/hQIKPT8qKPWgAHaijv8AjRQAUv8A+ukooGH+NJ6UD+tHpQAf4UetJ1H4UdvwoAXuaP8AGj/Gjv8AjQAelHb8KB2o7fhQAp70f40HvS+v1oAPT60elH+NJjp9aAF9KP8ACgdqP8KAD1o7/jR/hR60AKKT0o7/AI0DtQAf4UvrSdvw7Udj9KAF/wAaPT60f40f40AH+FB7/Sj0oz79qAD1o/DnNB70p/rQAnpSjtxR6fWj0oAT/ClPek/wo9fpQAHv9aP8aD3o9frQAelJ/hS+n1o9KAEP9KD3o/woNACf40npSn+tHfj1oATP8qM8/hRR/hQA7PNPFutypRiQuecUzH5VNG5TPYetJgjNn/4lci713qf4gMccdaVbk6iv+heZs7gcc+5pdVtrW9jKSynfkcBs1JYQwadGBAWO4DcGOckVBQ2z89Y3W5UowbjJzVhnAzzUc8plfPSqzsfXtVokub1z+NAYcVQLHnmnCQ+vemBeByPwoz1qqkmcf1qcNkfhQBJ3/Ggf1pPWjv8AjQADtR2/Cj/GgdqAFPSikHT8KPWgBf8AGj0o/wAaPw70AIf6UnrTh2ox/KgBMdfrRj+dO/wox1oAQDpTl4xR/jQOCKAGzMCvPWqbS+XnHJ9KtuMj8KrvGrZ47UgLVjFHDYcICDkkAdTWdYWzDzbm4jR1JKhG6j3q1GrRoVVvl9KsWigkhvWpsO5WgXezMH2OvC8dh0GahvLkybYJ0kmDHnERKr7H/Gn6xIsBWWBtrjg7aZZJcXUZkR0IPfPSkMga/i00tbLE4RgWVMnOat2dqk+lJJJJl9uXYd2rO1BZIQDOQZPM47nGO3tVrTre5+z74zw+cA8gdwfrSGJZfabppLUy7FUc5HWo7lLmO5jgVyWfhyeRn15qe3vIIyRLvWQdwSDULy4uDchpGeMg4I6imBYu457cecwJj/u5/nTDcPPEk0FqyxA4cj0+lVdfvpr/AEkizkMUquuQRxyccmr2ipc2GmiC+mjlY8qyeh7U0Ia/ysRnvSLnPfrTpW3MTjrzTN2M1RJYjzx/SpQePwqqJD69DUiSE4/LmmBY9aP8aaDx+FL/AIUALSen0paTv+NACf4UGl9KTt+FABn+dOB6Uw9/zozg/jQBJ/hR600HpSjn8qAF/wAaKjkmCHHUnueAKUyKHVSVJbkYOaVwH+lIf6Uv+NIO3NMANH+NHb8KPWgA/wAaT0pT3o7/AI0AJ/hRRSUAKaP8aT/CjPWgBR2o7fhSZ/nQxYISilmHQetACEgckgfWgOpPBrPnSZHMhlABK/P1GD6flTrS9l1FTCssZ2g5YckEfSpuOxf/AMaBUcZk2ETDDqcEfSnbufxqkId2/Cjt+tIDn86VrWS5QBX2Ad/WkAm5T3HWl/xqvDcKXMDY8wcbQOtSt8rlTwfSi4D6T/Cm5wfxo3YpgP61AbhfN2Ljr1PSrEQ3n0wO1QawsFvZlk2hwPzqWxodMPJVWd1IbuKTb0qHSrOG9si0pZm+vSpdwQBCwyuATQgDGevcU9e/TgZ60RRNcAhGxjvVfzfst0tsTG0r9iD+dF7AXltY51/eE49AetUJlkhuooIpDGsrYBJ6CppWnsY3mkbbGnPy+lZZu/7RvopRFI0EZKqU+7n+XapbGkX7i2FvIIJJfMVzlcjkHHNRFIY5EVQ7AkDO3vUcUk1zq0L3EbRxwBlUMOWJxzx7Cti/MUNuHHByMEYoAoNFbSRN843ZxhRx+lY93G6oJIn3JnawI5BrQ0lUmuFWRuMnK+vXrVzVYI4Y22gbXGNvvQPYw7VyWO7lhx9K1IL2QRBAflA5qjEVGeB2NaWlmCS5khcDGAQM9aYEJ0+2urgSIpGPVyCf8Kle+mIMQx5a8D1/Oqd/Isd7sjY7c9qt3MEEKgwvuDr37mkgM14Azlm5JOTUsKhOFGOe1PMROSfTgd6nitQ0ZcMvrjPNO6ENHTGeenFDo6/eBGR3qa5ezishIJAJPQmo7Jobu2M73QLL0Bai4WBEB5zVhFA/PtQq/LuwcY64p28DvVkkidqlt1jeQ+YMkdMiqslwsfGMn9KljAaMzeYpbsM4xUtjsY+uSKuoIkRXBxwPetxbSBraKWFQjDnI6n1qkVgeISGJTITwcZxUyTERCNBgdKSAeZAKaJBn8aiNNU81Yiznp+VLniowad/jQA7P8qX/APXTPSnDtQAv+NL/AI0g/pQaAAdqUUGigA7fhRRRQIO9H+NJ/hRQMX0pPSlNH+NAhKKP8aKBh60UelFAhO/40en40f40elAw/wAO9Ie/0o7D6Uf4UAL6/WgdfxoPel7/AI0AIO1Hb8KX0pB2+lAC+v0oPejt+FHrQAv+NHf8aPX60f40AA7Uf4Uen1oHagA/wo9aP8KD3oAP8aBQf0zR/jQADtR2/ClHb+tH+FAB60f40UH+tABjpQB/Kgf1ooAP8KPWj/Cl/wAKAD/GgdvrR6/Wk/xoAB2o/wAKPSj0+negAP8ASj1oPT8KD3oAP8aP8aDQf60AJ6Udvwo9KP8ACgBD3o/xoP8ASj1oAMdKUY4+lNJwMk4APWmwyebkxjKjqTRcCYD+VQ3FtPcA7DhAOnc1KP6VIbtETYSA2KljRkw36WzmF41LDrUvmyGb/VlY27dhVM2851ATJggHOCME1uyyxzW6lhhuuD2qUNlPGQODiomXjgdqmEvyjFRmTpVkkJQ88dqcIienFOEnqO1PEntTAWOIjH1qZVxj+lNV8/nUg7UAHb8KU96T0+lL/hQAn+NA7fWlPej/ABoAT0o/wpR/WkH+cUAITS5/nSdvwpCeDQA4Hp9aUHpTM+/elB/nQA8f0qGOT7VcGNGKhepHeplG7AzVee1eyQT20nQqCuM/X/GpY0MuWmS8iht4t0Zfa7u3Q4z/ACH5mrRLAyYAIiPzc1lvq1v5uJRIZPvAJ3qyPtF+o8mMxRZBbPBPsaQFpGEihh0NJjpUECS28CpMQZBnJXp1p3mHPXvVCHnOM+1AJXJBwaZvzx+FG8Hp6UARTASgiQdO9OsAtnu8okA9QTkU5gGzUM8LupVHKjOOKVh3MnV7lrm83bvlQEA+9dTbtshRYsYKDAx1981zZ06QHpnntWnp0zxwLDMjDaMKfb0osNmdIzprAYxb1DckDjrW5qPlC3aRcAlcHA6io2HORVK/uC0fkx8jHJ7UrCK0cc0eoQiCXEYg3uuCRu9SPWtV4p3QTyOrKR0AxiqcTwyoglXEiDB681aEoEIhj+6KEgZC39KYRnp6fhUhzmmhScfSqEOWPqamRMfnTI1b9KsAf0pgCjGMUo/pRjH50vpQAnb8KPWl9KTt+FAB/jSelKe9Hf8AGgBuP5U0jg/Sn+n1pMdB+FADMkfnT1Y+lJjI/ClBxQAakQtltjTLnoQKp2lu7WeXhAlDjBzzVtySABUSyBJlXIJBycngGoaGLcRzJEJH4QdqjjuDcpi2g+ZerLVm+uFkQQZGSM5U5AqlpVytr5qqyuvBJANK4+hajm3KpIxmpA2fyqIBrpi0YA9s4qFmZeM9DirTJLmf5UZqksp9c1MkhPFMCf8AxpCQuMnH1oBzxjr7VHJYyLIJHm+mRwKTYDwVboQfxpD/AEqlJqLXcJWKPLoeSF5FWbWXz4EkxgnqKE7hYkqWFtr5/Go8Y/KlB4/CmBR1S7lgtSIICxRyyOORjBz244OKb4dni5LIyO/3XYcEY6VJPFMH3RHg9qsQl5INpRfMUcHH5CosV0H3U6tOyoMgDkj1qsZaRbm3VmS5Uxv6KKiY7k3YI5xgimmKxKJx/WrEN2fLYHcFz94Cs5yYgpK5ZunoPerdnLFhhcE4brzQ2BFaWYa9aeK7DSKc7TV24ma4ZVjwTnkCs+HyPtizRt5ag7T6H0NLqxSxKvbyHcxyT1qdh7kziRZAr/Ke+akvIGtoxMWBX0pIbJ5oI7trlnZl5A5GD1ArGvNZt2X7NM8i7CQWJ4I7GhsEjbQ3MsHnKqIjrjI6j3rIuNZtTGsF1Gd5BBbHG6rGmX6ahAbaylkdU5kOMYHYD3q15VsqFHjj2qDncvP1OaW4bFTT7y1SIpYlzKxAWPPX1P0qyERZP3sjKW5JYY5qNjb2t19otYVUhc7UXGf/AK9M1O7F60XkqN2AcbhRewywL6KwV5PM3Rk4LY4X0J9qmFzEI0kB3ySjdkDnFRGCO6WGNljG4BnjA44P681LqUEVpbmbrIT1piE1Rp7q1ASMomRu39MZ5pL23jsrVJLc428Adqo6NMNTlP8ApD7eQUDcj8KXXhPpumysCsqr93cMnaeooDyJ7xJ5dHe4ef5mTepAxtI5BFZSeIbeePyLlNsmADn17kU/RZLq4tE3plGQuFxkIM9Ku3Edvf2/lGxEpTgnHT6YpbjINPvNPeaQgnjhcHvU8yuSBIoZh39PpWZb2EOn6xFAV++cqzHoDnFdXdNClmzNt+7nJosDZmRi0EJDcOB3FZd0zQ5uYCf3Y+bH86m06Tz9Q3FN8e7H+TWlrEcUkDJbRp5jKQQMDIphsc7HeXV44kS28wKdoboB9fU1oFL1/J+1qAsfK7eR9K0F0yKHTxKrYZFz8vHNSWa3F9bHfKyBT8ox6UWC5Zto7drbewXkdaxuJLwR7sRlsEVHql+NFvWEuXW4G72Dd8D3p2m3dpfTEbT5rcqF9aQE+v6ekGmTtG2Mp8pJ6Gn6To8C6RCzHDFMkgY+Y/xH1p11GdUtXtWl2bhtJ44HtUsUps7QWrzZ2ALuAxx0pi6FSylvJLl7OORSqk9+3T8qfKs1uPLmTJXdhhnkdqi042kN40sV0/mY4EmPm9QKtXTtduokYrjPUYouBPAIGsQzY3uCRk9az9PZLm8KPkKOOKryQXFtIBHMJEAyR7ZqxFIgl8xERT6igZoz20dscJ90np6VFuHamyStJjdUef5VaJJGPP400ckUnXPHbOKUAnNAiVegqQcimopBH1qRRjt7UwDFL0/OgCl/woAP8aKPWg9/zoAT0o/wpen50UAJS0en5UlAhf8AGj0pP8KX/wDXQMTrR1H4Uv8AjR/jQITt+FHb9aB2o60DDp+dH+NHX8qO31oAT/GgdvrR/jR6fWgAHb6Uf4UDt9KO34UAB70d/wAaOxo/xoAB/WjsP60nf8aB2oAX/ClPf6U3P8qXPX6UAO9aP8aTPWlPc0AH+NHp/Wqty0m04JVc9utEM1oIyGJZsZyCcip5h2LX+HejP8qp2t15krRnkAcE1bzx+FUncQuetKP600nrzRnn8aAHDtSEhQCxxxSiqglPnlpQVTouRSbBFnfkAhGweBx3pdwPt7Gq8g3b22ktjr049fqKspHEY3LN8vUH0pXHYX/Gk9Kit5fMVhnJRtu4d6l/xqhB/hR2/CkBHFJn+VADietH+NNJ/lS55NAC/wCNKO1Nzz+NKPagBCyqBkgDGKTzEI+8KqsCZ2VwdxGFycYOKkjmEUalyxjUfNkZzx0qbjsWD3pPX61XtZ/MLpgjaeAfSrJ71VxCf40npSn+tJ6UAIen4UuaPT6UAfyoAlijR9wkGR1IrHvGKaiBEZUhJAJRT+PNa44zVc3GXEaHA/vN0qWNEiQyJIY1dirDIyc1XuYGtjv/AFNWknS3ZjJIhOM8Gqer3LXFuvkDK56ipY0Na5e6jCxxbiO460wFn2uW46EH1qTRd9vzKjKrjAJ6U+/Mav8Au1xuO44oQDSePamE8/j9ajL9f8mkEnzY757VQh7FY1BdsDoB61Yhtmli3qVxjpuqV7a3azMjldwXj2rI0zdPeeS0jqrdx0x6fWlcDTiAIJB6HFTgY/OmfYxaSMUc7GA4PrTi6g9apCY4dqT/AApvmLnr3oEi5HNMB3b8KX1poYHv2pc/yoAU/wBaT/Gl9aO/40AJ6UhH8qcP60AUANI60oGD+NLjj8KXHBoAUf1pLqITx4JZT04PFKB1p4/rSA56TQpPtQljucc7skYYdOMj6Vt2kj21sschDMB1AxzUjLmoTGTjnNFgGSuXYsaiPepTGxH4Unkn9KAI8/zowSam8nGacEAP40ARAH9KeF6/gaeAOKO34UwDaP1pQqj86D3o7/jQAFVIGR7VC9ujL+FTDr+NKO1AFQ2qjP0FSCADP1FTD69qXt+FAEfkr39aURrx/WpKTv8AjQAgHT6Udvwpw7Ug/wA4oAPWj/Gjr+VHrQAf40UvrSd/xoAT/Cj1pR2o9PpQAhpD/Wl/woPegBtJ/hTsc/jRjn8aAFQZYenFVtddYrcJFGd/qq1YBxTZWJ564qWhkMEUB0uOV4yJgNwJ6k0/R4I2tpA46vnB+lVp5CRt/WprMzGOTy1BLEAA1NhledcX2xHYR7sErU15DFaPtWQsZAMKfWmSs9pKPtIJJ7KeKdJJHOYpooZH8ttw3cqKAIwmGAf8z0FT+WqONrByfTrRqd3GbPKRNhRuyBwKZo7W7W3mM22XsT1ouFi5ZyKJfmOAB3pmrXywQxAE7pZMDHUe9ZSSXMt08lsPMy7IR/eB/wADWidgdXcJsVOQxyQ3pRcLCaJKHmnyWbLZDEdfftU0ypBKVUEAsW9uaihuA5LLGyK3I7DFMgilM0pmZdp/1eSevcmmmJknmD0pnnfMAPpUcF1Ilw1ssKNISeT60TH7DcQGbkuwTAHUn/OKdwsSebzhhhTxv/8ArVMt3HBJtU+bkcY65pmsyr9k/dA5z1UdKIBAuko7Lh1G4noeKVxlC4SY61FMpjZPvYz0qS9vvtGowxRJvjYgMQfu+5qnaad9qeS8be0DOSFHHGeavpDZhW+zowZCGJjB4x3pDLE+nykGQc45GewrDZ3acou4sz7cf4V00V/EwZN2WUdenasi2hmj1EXUkO6GPKowPTPc/maBIbJbm1imREDTpt8s87TVhZRcykSLDvYgs2OOmMVcSOOa6kBfeYhwM45PNQahDZpbyTg+WsakDBA3N0A/OgB1yZII1hjdFDnAKngevHrWSbLSWmMU6LLj5fvZb8ataTZx6lZGR5W3jgEHlaydcure1uBuylzH828c7uO/40MaL9k1poMxaON1hncLhhyvofpV/UsXLo8Z7Y4PP41keHLybXLmaS6kBCfc4xitGUyQSjy2CqzEDNICee5jS0jiihBlkyq5PtyfpWBb+HIlDFtQmWXHqFB+laWo28lnCbskBlG7cOuO4/rVRLqTUbqItNblN2Sehx7igCKxEmj6nG11c+ZbzfKkoOcEdiPXmtvUDDcR/v8AcSCCMggMPQUNayTrmBI8A7gw7fT0qvBqUMBMMkCu54pgSxmCzmEkNvEkJIRmixxnjk9fSl1AC4RoZVZ4/c9qqz3E8CPsX7OwIcgrw698+9aq3EN1Z8Y8xk3DPcev0pCKsQitLMLA6gY27faqlpevZ6p5K5ZbhCyDHVgeefYetWtLjjkmYS8jHGao655Ftf2gjJJ8w5VRkhSOTigZalt4HnSe6jLMDkOTk9cjinX87yKRAvmhVJw2Rn2ptxJNeQxBU2kHaM8ZGcA1YubqK00smUIHjyNuec4oAqaZNPqeixlLcRMzHZ2wB1JpFuX0qQpIqls8A9TT/Cl+kmlJlgWC89jxUWrWN5qOrpIjR+TFggBsH1piL9xFqUoE+yJABkxhuSKgk1RLK5mjChMnJHocf/qq5cXr48hVaR9nzCP/ABrlpNPu7u+MkkTrEzgE5GMfnQCDUornXZlaNY1t/urI5xn1IHJ/StHw1oTaVPI95tzIAqkE4/UVpX+nxW0Hnx8FQAAOOPQVX09bnVYXEk5jVf4evNADtZdI5VEIwD120s0Fs1mVG8OybWDd81j65cS6bOkDvwybug6g9R+Vb+lwfbdPt57lzI7IGLf3jSDoZWlaSEuopvOMrR8rvAXnGPetbUCH2xBNknbBzms3UX+yzbUbaua0Bp+60S4VyZQAwJP50wCKGA2gP/LQdc1RUBCcYGDUk24TMnbPWmBf1GKpCJVPH405Qvr3xUWcfl+NLkkn86YFlEXAFSqq449Khjz+tTpx+dMQuBz+dO6UDt+VAGfyoAP8aKrzXSo2xMM57UWtwszEPPEpBx+NK4WLA7UdhUazp5zRblLA8FTwak6fnTuAf4UnrS+lJ6flQAHvR/jRR/hQIKB2/Kij/GgYf4UdaP8AGj0/KgAoNHpR/hQAf40dKP8ACj1/OgA/xo7/AI0f40d/xoAB2pP8KB1H40Dt9KAD1+lHr9aD0/Cg9/woAP8AGm+lO/xpMdPrQAnYfSjPH4UY6UY4/DtQAvrU0Kh5NrdKh7H6VIrbTn0pMA1UxrbE8Aj9KxNMSOW8KuzGNj29a1roLOpVxkHse9QJawxgMgYNjueBUWKvoS3NtHb3BdBgEU4uMDntUcrlwqnnuTULc4qkInMygHkUeevPIxn8KouD9eKZyMk+1O4jWimXcCemauT+S8JDEcjg1z/mMmSOlXYLwSReU5x9aTGZE9+1rP5ay8nn2xn9a2NNtvttn5tzIWVjkIvAA96ry2EE0gZ4UbByCOKtRuIEKoNvsKVguEwW3cpFwDzxxUDStk805iTknknmoZBnPHHH0qgF89u5796VZzwD+tREfgM/WhUORjjntTEW1kz+XepN3WoYoyAPp2qcKcH6UAOzz+NPRtrA+hpuMZpw/rQBDrO2SEKY8hgQTVPSD/pjNIpKnjLDgVouCVx1qA/L2qLDuT3LoJvkA6c1A0/Woic89zUTfj0qhE5uDk/n70n2jn3z2qsxPPpj8KVVJzwccfSgC4kuTUgfAyTxioYo/X1q6lsjwkuxGR09KLgRwyhssUcoOCQMioNXw8Ae3Xcqgklaz7a6lfVPsayPEjkgbOeg61ea1ltFkVn8xWIwcYP41O5WxLbw2/2OOQD5wMMT1PrWZKskXzYJUnIqxI8jYU8KKikk5wPWiwDUu3YgEHjtT+ZDknJx0FRLlzxzz2q//ZsksIO7aAM8d6AKhiJz0PtkU3ZyQR+B7VNaag8cv2VEDOTjG3NPlMsTbHhdVA6kDA65ouAn23yCIyodj2P3R9amVIYka6LxM2OQBtP4UmoXFrHYfMAsrruUEYJ96yvDYt9RkkWdi+OgPH0/SkBsSTNMqnOVIyCKhY8H6VOLVbYeUhyoJI+lQuPftVkkZY8/5FG4/r3pD3+lPCg5ye9ADkZuOanQnA+lMRVGPrUqgDFMBw/pSknmkHb6Uvb8KAD/ABpR2+tHrR/jQADtR2/Cj0+tA7UAGev0pSetJ/hR6/SgBc/zoH9aT1o/xoAX0pP8KX/GkFAAelIe9L2/CkP9KAE/xo9KU0n+NAB/hR/hSelHp9KAFPGaX/Gmk9fpS+tACjtR2/Cjv+NHAoAU/wBKD3pgdDwGB7daf2/CgA7/AI0f40etB/rQAelJ/hS/40DtQAn+FL60en0o/wAKAE/xoo9aXufrQAnpSf4U7v8AjSCgBD0/Cg96X0pO34UANP8AWmEk/wAqlI600rz+NAEDJuHI7VcstsaEAcjkVFtoBI59qTAoay0lwRiNsDoR2q7o0yrZbJQVK+oqKVgQd1VZbzyVPln58cYqLWK3IL53vLgxWx/dIPmI4A9Af8KiOj3N1CcXmw8YIXGB+dbGjafDb6aFbneS7EnqT3qkh8y+Me/amccUrDv0Kskkun26yPcq7qSFwNoAHQVoWqXN1Gs9x5bRy4ZVC8cdDmk1a3t7a1Ks+QTjkZ4NVdMumW5VZS4Tb8oIIAo2A2Et2iTdK2Xc9SenHSmiTzcbep9vam6peMIAI927G75OfwrP0XUbh7+QTxt5WNgyMFWyM8Z6f4VRJOn7uY78CWM7gwPbPQ/4VW1i7+1EKQAqnI9iK1dRjiGZkGHKlTgetYc0WQeM5FFhkUeq+WpQnkepqC71Tz4jEjcNwT7elNlgU5+QZxkA01bUbj8uOMjHFFhm3pF9/wAS3yA2G5XOM4q3aRrbyTeWZJVbhiBzVPRbOHzmL55XA7VI0ix6oLO3uDGh4JHWkIt2toktqXlY72+ZgeoNVLNpLm4e2WUog6+9S3kYsWX5zIMkAMckAjmqQltbdzMuA+O1ABq8x067gkLbvlMb44OOqn8Kthor6w/fI5RgcbhgnniqFkqatrHmTf6tVysZHGe1Xb5zpdwohk5kPO7tQAtvJbW8Rt7RXjmbCqjZ+Y+pJ6iobjToopDNcW6OzdWcbif8KbqkUtni5LrI6EOrjg89R9KtzXZvLNXZcjoAP4jSGV41SCQT2NuIjjBIXg/Wq2m6jNqCzh4iqRPgjOSX/KrlvMI3UTsVA5wOKle8tLWUSRncvdMf1oAaHEy7LxspjGGGRWZqOl2Ujstm627uOHHCg+49PerGqzSuBcLB+4Lbcg8itG3SzfS1l4BAzuPXNAFfTdXj+zPbHZFNEWTBOAcdx69K5+Fb5tWFykW+NXBJJ4/Olk086pqE9xvK2okxuT7xPfFWrrRpDZ+VY6rK7v0hbHJ9CaANvUjJeOLYYBZAzlOSoJ6Z98VWjhSxVY3j2RoMBc9qzfBl46zXcd9KftKt8wc84HGPwrT1yYyOm2PcDxwckUB5CyToGWS3jITIznkZqg0pit3muGKs8jiV0HTB+Ueu0itO3S4XSgsigK/XHLCqSXB3FyuyNsH5Rgn3oAm02a61OJo1kCwDoSvWsfxjHMk8SQcicEMqkk7h1x9a6Tz7L7NvSUxyAdic5+lZ6SLPILtV82XAjVC4G0nqc9s0xGNomk6lDFIhVFHXaX+b9AatKLi3n/el0LDADHg1ZfVIYroQwebDJnGG7/41oXFi8tq0sjLKJVzz/CccEUDJJLGQ2iv5mFjT7o/iqnp2o3V25tI1jUdPn61XXXoZYIorl5FbJDqOme1XNHt4LUy3KtvLnO49QPagRPLvtoZFvyZFUYTngiqlnewWYxbxuGPXJyuKu3jjU1ESgqO5PWsu80uWICNXbkduM/jQBz2s3bX+o+YRu2nAGOtdNod9PDpqLNDIqqdvKkcZ7GkstK8m28yDaWwGlJ6n0GatJcS3kLwwW8ZbGNx4/KgCtcwwTyGUXBB9MZq2l4I7VIYXYtnkHtWTfQzReU+PLD/Kyg9GHXFTWLHcp2k4POaBl2RHB3MD6kkUp2PjyiCRzirt1PG9nhcFj+dVNMjVJJEnUg44NHURXIK4HI7cc00NjA6jpxVm7A34XnFVjwfoe9WIsRyZH4dRU6t/jVNZAvXse9SpOvHPtTEXAeaUnAOCM5qFGz+IqX7yEL1xQBBfaekNubgsxlz2OK5gTmXUo43LiN/m653YPIrqtRFxc2LwxkKzDqelcnFpWpLcY8llbOWkJBXHT8evSosM6uHTbW6tkuI1Mb9V25AGPbvUgYqgDnLY5+tSadJ5VmkTAgooGcYz71XnffIW7ZpoQ4yjmk84f1quf696bk8flVAWxIKcGqopPAqdM4oETZ6flR1FIKUf1oAOoP0o9aKPT8qBhR3+lH+FHb8KBB6UelHqfxo9aAA9/rR/jQe/1o7/AI0DAdRQO30o9PrQO39aAE7fhQe9Hb8KD3oAO5+tHf8AGg9/rR3/ABoAPSj0+lA7Unp9O9ADv8KdnrUZPH4UZ6/SgB7IG/Oq07eSNo+Z2OAKsg5JqvdWcuTOmDjrxz0qWNE8dr+6Hm8Z4AQc/nUEvlqSAkqsCR84GD9DTYryN4vKmYo6nIJFIIY3VNlyuEbcV9T+dIAaJhjK4LD5T61GYifripru8WeFIoEdyrA7gvT8ak3hVwRk4poCqLYknJ64+tSLahSOvXvUhmXnjA6+1OMo/WqECxDjk96TyBxg9qcsgOKkU9PpQBAYD69qabYknnnirXb8KD3/AAoAqi2GffP41IkKj86mx1+tH+NADVUDHTpS4/lSjtQO30oAD/SjuaO34UHvQAuf500jJ/Gl9frQP60AM8tTjimGFf0qf0pvpQBD5Kjt2pwjAzUn+FGOtADkUfrSXZjmsZYivmFV+4Cc+3TmpEQO208A1l3ga31KKK13ojcsQCfqamQ0UNM0qK1Vb+FpUYuw8sPuXr781tXNx523GeDkilmhMYCec0i5yNxzioMYFCAinfcDxVN1yT6Z/CrrLkH6UwxZyf17UAQRJgjPY8ZrbimeS3KpwcYz6VlSL5QHBJY8Afzq1DJHHamQSx5HJBzn6daQGdaWFzZaotw8kRDuep5ravpkkiwOc1BmKZQ6MSDUbjPftTsAzeDHtJ+YDAyM8UWiw27FkSMMepRcE1EyLz9KcuBnFFgLLOWO49T2qIk8Uoz+tKIyT3HNMRCc9+uO/Wjn9PxqdYBgcHpTxCAOnamBGmanXP60oQDPFLj270AKO1KO30pP8aTPT+tADs+/ag9+fSm56fSlz/KgBScH8aQyIp5YCqlxM5YqvT0pilRjcM57VPMOxdEqHvinjt347VEHtPK24H1JqtDcKtwURtyenpRcLF7t+FB703cMDntSbwe/aqEP/wAaP8abuHNLnr9aAFHak/woz/OgUAB6fhTT3p3p9Kaf6UAHf8aT0+tKe/50h/rQAm7GPpS7v5U3ae/0pMZxQBIDyac9q9xGdr7V/nTFH8qmWQqmOnpSYGZa3M8kz2KbO/LDt7VaikeNTHP/AKxOPrzgUy3soYZJZ493m9VJPv0pHlxcB7rKnjGBU7DJLgtbuGmGVPYGlWR/MO6NlRhlc1BdzJdMU3FwR8hIwc4yBTYL+Sa2CupJQYzii4WL5PWk4/WqxkAg8wyoPVc8ik81snn39qq4i1/jSg9KggZ7hcxAsOvtTlf8MHBzRcCX/Ck9fpSA9KR5FjX5jjjoKYD/AFpP8aiE25d2xtvqKkDBhuXkdcilcB3+NIO1GcZ+tGf50wDH8qPWlHamSyLEm45PbAoAcev400jmmQy+cpYNGv8Ask0scglXcvrz3pXCxG6ZGPUYqrJaq+TjHGeKvEfzpu3p+I5oAZFI0dv5RJIHANVokiW4EjqDg5q0R8uPaoJIEfORSaHcstaSSRNPuAH3gPQelMtbmW5VkhhVyvDs1SzTM1qIlO3jBqlYD7AJn8wuGHIxjNTYYRz3X25kKxyIjAl3+UAY6E1dj+7K8ahYzySehqLTrZF0pHu23yEF2J9Tz/8AWqtp0Xn3TJOx8odAOBQBO8hkUDORUDxjP41YeFIGKRtuUdMnNMYdc1QikbcE/pxSLBjHA9P8irhUd+me/SniMHHOeaYXK0DmFwcH34xVr92zCQ4J65I5pyxDinBBjGO1FguUb12mfPIxwKypbZj2zzXRNCrA8dRTDbRnPyj1osFzF092srlHx8vQgVrXMdteMsjIr4OQc9KebaPOdvem+QnHy+oosFyjq8xnjWFW3BRz/hW3pscUVpECuAqY+tUPscZ/hwcdqtxHZCIz0xxSsFzH1ydPNDxn5WGRgdRWtpEFrPppBUNuGGz1phto5mCuq4AOOwquLqO2hZVGGAJKj17VGxW5W1Sdbbbbq+FQcc1z95q8h3RRSbiepzwPeum0+1WYxz6pEhlkVmXPIUDGB7mkvbS11CExLaBinV1GCKAMrRr82uiSW6FTknBPUc/1q7pl5HBA8Dy28s7kBCM7sn61naZoUsmozw7nMMB7HG/0rYSHT7SXy5LdFnB+UhRuB/nQAq6VHZStdGMea5LPI3LEnrSzQG5A8neCP7pJ5qLV9WuVtog0AKs2zPQ5+n0qzEtxDbhULKnU4HTjpmgCt4avJbuW4hnBXyj5ZG7OPX+VaPiIxxWnmcKw+XI64qKOeER/6NCxmHXHI/GlMYvbVvtLbS6/Jj196aE9zD8PeXe3wjkc7McgHqe1bl7p9vZmWYAiNkPGehHTiqNjoi2M6yxTEkEHpipPE2qLDZOm/wDeOuAB2pgYsMv9uXUYbi4iG1Cg2jaO5rfjkeGJIbkuIlGMH+tYngZ0W9uDIFzsGOPet7X5t6qI0JIPJxSsBS1S00y4ZHjRkboXRQMen1qfw/EfnguJCWRtoweCB0/xq3pM0MmntG6LuGRgjrWNPMsGrBlY7WjwR2BzQM0dVUWsv7o4Ytk4yasRae11aJOZmaTGV54ohEDMjsgkAXGDyTVfdLGQJdwQ/wAOcAUCElMcayW7SyBiAV2nHfkVFpMYsr8yrOzJIuWDjp9MVZuDbSwjyVJfqVxxis+8iltmBRiYZOh9PagZZuyNQvkSNztLYyR79auXNg8MAkRwEjU/KR0qjpeGu1VXXzYzyncVq3RedGtRKFYjk44HFAirBNc6nA0UaqFTgsabJ5ieUWHzlcHjoRRo6SWG8SSK4NSXkvmyZHamkIiIyOec9ajZcjp1FSdPwNNx056HHNUBHsJzjHTtT0iYn06GnpxgH6VPHz26jFMQscZH51MvakHI/CnetACgZppTBB607OPzoz/OgCF2OMYwKjYE5qz/APqowOPyoAplCc8e9AiOT9at7Rx9KMcdO1AEKxgfnUgGMflTvX86PX86AD/CjtS/40negQf/AK6P8aPSj/CgYUCg/wD16PX86ACj/Cg/1pP8aAF9frR3/Gj1+tH+NAAO31pB2pR2+tIO1AB2H0oPf6UDoO3FHr9KAD1+tH+NKe/4Un+NAAO31pMdPoacO31oHagBmP5UY6/Sn44/DtS4/lQAqryc1ZEmIyowWHY1XHen0gMHVhKsrMkD/wDABnP5VV02Mm4KyW7suQwZwR/9aumaPNRMCnYmlYdyzLJHHDhFAGOgrNfnr1pzMzEE0xs469qYiInqec4696Qnk9eo+tOYcH6UbCcjtxQAqMQePWrMbE44qJIj+tWETGP60wHA/wAqd6/SkHb6Uv8AhQAdz9aXv75pPWl/xoAQdsUDtQO3170elAB2/Cg9/pSen0oz/KgBT3o/xpCetL60AH+NHpTZRKUPkrluv0qpHPFExWdWdz0IapuOxc/wpeB+VV4Z8/JIGRs8bu+aScGS3afzBhDjYKLisXFbPKnpTSjGQ8nnjANU7Wee9h3RRxhY25I4Jqyl0q3QQ8gg4J45Hai47D/s67A3LbO44qjJIouAihgr/dLcj86m1FpfOVoZRHgnK8Hn19qS5mhj0wbmUyIM5HrSAg5JHBPFPjBY8Kx45IGafp+y5Kh+D5QZh7n/APVVa7maC9EMEhUEhcjmhsdjVaSOO0OVySvAx1rJ0yxKXjfa0Hlsvyqx/pUsVrLHISxYyDlSRjr6/wA6jkElrN5lztkyerUgNBUjibETApzjHQe1NZ0PoeKrSXsM8LqkOJF6eWcn68U1JPMiV8Y5wQexqkxWJSYz27Uo2c9Kr56f1oDDIHcjp3p3EXht/WnADPHrVQShJAjYGR1PQVOk0TTNCsiO6/MQpzxRcCUDpQP6UE4HTJz0qmlwWkAmcxDsMY4ovYC56/SkPeoXuoo7hYhMsgfjPcGpz/SncBp7/Wk7/jTj3pD/AFoAaO39Kco4HHFJ/jSjtQBOyQ+USMZweD1rDnODndnHrV+RH3ZByhHIqGUxxr/q1LN0GeazaKRFZ263ExVmYj0zVu5tEtjuU8AdD60xImSES/LtB7HkUyRmkwHOQORnvQgYZIxSBzxzQ3f600jn8e9WSSLIeOfzqwjZ/KqyKSR9e9WI1OB9KYEvrS/40n+FL60AApOwpf8AGj/GgBh/pR1FKR0x+lIO30pAB/rRjn8aOo/Cg96YADjFODAj8Kb6/WhewoAntyFf8MjNUdRimvrmNI1AUHGSatLz+VLGuJBmpaGhkskQt1gZMyLwMDv61FaQfZEbzgfnzgkYAyeBSa7+4RZ1bDKMAVWtPtuq2r4uFRR8vIzzUj6D4IkhuZPtIQq6/Ic5xUmnJDeCYP8A6tHKjtkA8VRvI5WWAMGaRl+fbzinw3DWcZG1lB6ZGDxQMju5Da6j5NvJsjyBkHpWkbNrJmkM7OjAcN/e9ag8uG8mgkdEeYHOGx07ZqK8edrlkfAjVsKF6fSgRdWZc9e9WDao0LO55xWQhVZAjN83seAfr3q/dTGK1XMqMG4x0NNsVirAZJLjylfaCexq0kTW7MjcCsi1vYRqxtmSVJ8YUDnnr+VXZLtmkUSEgKSCx5pJjaLpbrz2pGkCgsTgDnJqGZ4FRGjm3sxxt71JZiGRmjm6ryMnrVXFYdC5mBMa5A564qWGW3P+sK5OQAf1rMuZUXUhHG2xCdpIPAq5PbpAzAHcSMjPrSuOxnyqo1VElRhC5ycdMe5rTktoraQmLhXxx6VSQsZDu5JOQqjpU28seTyOxoQMlMijJz70nmLk8981AT/Kkz/KquSWNyk/jSAA4qHBP5VKqn9aAEfBX8KqTws4ID4HpV0rTQp/SgYy2MiQCJ/4ePrUl1BM1sHRgkUaElcde9PXGKW73T2bQCTbuG05GaTQFOxvDqELqVRUQ7d2OSfapJB5RI3jPYnv+FQ6DYPYW84nw0kj/eVsjHbiklsLuOV58lhklRnJ20hkitcQSkQyrsY8mQc/WpRDJCSHkWQHlWHp6VXt9a82Ex+X5h7YqrDfMk5iuE8oFsAPwQaANYEAnnoaUOmR8w6+tQxR/am8tXC5GSc8/hUcFxP5zWqIrL3JHH507isXARx+VHb8KhijmiJjmGGU9QcgipR/WqTEBH8qTbyaPb8KAf5dqAFxj86ieXysGQbV6DIqUHv1HWoNSmedUEajg1LGhjzOinZF5rdgeAapaRONXt5YmhCtbviRW4bNa8kw+zRBeHAGcCqWfLdmijVGckuwGCxPr60rDuKl3JJbNbOQjqSqtjt2p2ls9krh2VgeTjtVOVWJGW57VE6yMoG8gEUWAsaNc+Vqd4xYkTEEZ6DHpT5Ibl9WF2siheDtPbFZxhn3hozgryKvpJdhMGNCw75xRYCHxLcI19Yg4X96Cx9RkVt3k2LHaiZ3DtXLXWn3VxOZZyWbOMDoK27SeRrdYp1IdeM9jRYB+hFoRJ5qEBjwSKZqsxikXy1ypPQdqnDhc461VmBlYlsnimkK5Te9l2nEb1z+oJd3MxaQcdlFdM0QOePeo2tVIPy55zQBzOmzyaZeLMVJUjawHpXWx6lBdJneGBrPl02NjjbxnHWoE0pVI2qQOmQaANiS8gt4zggccAVgXAeeUybsHOePT+lX49NBXlTnHc1ZTTVAz7UWHct+HlPkkS4Zt3WrOtyRGArySP7vWm2Mf2Zj6UXkazA7lBB9aVhX1KXh4RzSOsw3cnaD27/5+lXtShVIT3AYEA/WoLK1W2k8xfve5z7UXs+8Be1Fh9TnfEFvJZ6jDNaEhpxmXy84z611MdrAtolxGzB2TDZP3vrVOO4yqgoMjpxUzSs6Y6D0FOwhgBzTuo/CmH8xmnZx+BpiA5PT0pQjHJ/H3pVUkjjvUyLwBjtTAYsPPPrUyoB+Bpw6fhS0AAHT8qKX1/OigBP8KPX86X/GgUAGf8aP8aPT8qP6igA/xpPSj/CkJ6/nQAvp+VH+FITRnH50ALn+VHr+dNz0pMnIoAko/wAaj8xc43DPf2p6/OQAcg+lFwI2nVWCDJPoKXzAMbwVB79qfdRi3/eCNWXvk4A/Os2ySW/VsSqUT5eucH0qbjsaP+FBNRxKyDy3OSpxmn5HH5VSEOPf60mP50p7/Wj/ABoAT0+tA7Uvp9aQdvxoAO3pxQe/0pR0/Cj1+lACHv8AhS/40HvR3P1oAB2+tKO1H+NA7UAKO30o7fhQOMfSgdvpQAv+FOz1pv8AhRnrQA/d/Omk5/OkPf60d/xoAb5anHFN8lfTt2qTPSj0+negCPyV54HSl8sDPA7U/tz6d6D3oAbgD86UDH50v+NH+NACAdKP8KPSl9Pp3oAT1o9aP8KD3oAO/wCNHf8AGg9/rR/jQAnpSfT07Uvp9aTHSgBP8KUc5ox/KlHrntQBZV/LtyygFvQ1gRR3MeqCZoc/NnjuK2ScqcGmRkxuD3qGhoZqEyyooVDuPtyPr6VkyxNIkYf5jGCo2HGQT3q7eCUSMybvKJy2BwTTre+hhCq4HPUAZx9aRRStpYtMjZFWYmToWPer9rbS3Fsrs4DM5bJGSPpTXmtbiYKAArAHp39aXTL/AC89tty9s20k8A+9ICOU/wBmz44f+ZouGe6jEotQYzgHHQ/WmaxbTTfOs8e7qA3TFW7V3tbAxS7C23K4PGKYjOuZXtLlmQYONpXvjtTN9y0nmNbZfg54yPSrenQ/2hNPLIfmX5A34daZ589nffZYGQlmwMjiluO5e0u9a4DmU4KnndwRWb4jmlnIWGNtsfLEKTx9auXHnWaiWZ1LqeiLjcp7e9DEOxZ7bG/7vPPHr7fWmLzH6IyRabFuGM8sSuAOKhv5oIbwW8Q2tJztA7/Sn3EuY3R1QKeD6EA1RssXGrfapsZHyocY/GhgieVNhVMt6nbSxiGQDMyq+7gH0rWnaGOIthckH6mubXZ9o2s+QTSY0XLwPdwyQQy4VRvAxkZ9KLd4oo7fzYBFchcEjBz681fujDb258lAuVwfoa5+GUmQs5BbH+cUxHQQSpJMo3c5+761leJLlDPEI8nI2sRwT7D1NNSfyp1fdxjkd/rV1vIuVHmBHAOcEU9w2LCWVnd2AdEC5wwPcEU4OBkZ9qYJFjU7O/QDgVA3bPrTQiyZV9e3ammVeaqE8j8etRk9Oucd+tO4jQ81etHmD171mFm7Zzj8akjZiT1zwfegdjRVgcflUV9DBDatMxy55HNIgLKRUt1HI9uNjID/ALS5FJgjL0eFb+Z1nc7QM7Ae9aRt3jjEbsNycZ9agtbe4tp45pHiZcfwRhc/XFWp5C8mR6UkDImh680eWg5z3pjMTUZY8/T8aoRaUKPz7U5ccfj0qnvPPP8AjUiSHPrzTAtD+lH+FRoc4qQdPw70AKe9H+NHr9KD3oAP8ab0x9acaaf60AIO30pev5Uen1oHagAPf86QkA8kDmnrG8gwnBIxk1TlLWE2Xw5PrUtgW1OMU9T8yn+VVwHVmklQRqRuwBgU8xy3G5ImChepzQMj1K2gu4/LuCemVOcEc0zS7aCG1aKB2DbjyTUUNy0M32UQpIzcdO9OkmOnrG9xGQzSBGx3z0OakY5E8uUNcghD0A44qvqcc6lf7P8AIkj2sz+ZjjkYA9+taGqybrXcqbgp+YjnArN0tIb6R4zJgY3KO4/GgCPU3lurWOSGOOFlXMitwR+NWIrqyF1DBbknLb2284wOuaS+iS1LpI5kMylF39zjjv1pE02S1tcRcRqNzkjlz70hl3UhC1piDDSf7Jyfeqej2SXKzJeowk7buOPWlttVRVEQjWQnjjpmo3ku44pF2tG0QMkYxnjuBTENSKOLxBCXC7kUoHPHAHH9ava88S2QCAqT0KjpXJxtNqF4NrZYncW/uj1P4V1MRRIvszzqQQCZH53f4UDK3hyK3uLaZplEgzwW5GKhfzvtztYMsUKLsZiM59h9Kde38llBvsRGyxAISoG0Engmr+lfZotJhSTBcrk5Byx7n86W4balH7PHLHvyhKjALDDfWrVkxvbxkmXymjQDYD196W1t4/tbedgRnhc8c1S1HNnrkNzCcqsZjYA9s8UrBuX9QX7JIvlNyac1rOFSdmzkcj0qnPcxXTK7Ek+lW/PzAnlyHK4PIzx6VSERk8j60qAZFNbp9OaOn0zVklhQMfhT/X6VVBI7nrU0eTj+lMCUjk0Y/nQOn4UuOv50AN6UHBH4UpH86THI/KgARTuOOccilvJLhYjLaqksiphUc45yO/8AnpQpIwR1ppkx1pAc5psV1Z62stxE5V2yNqcdOhx+f4V1N+1tIoEiglDuDFf5GoM96TZHdSxI+CIjuHPAPrSsMoCJhbywcI82CrYyycfpVi1037I6zyu4brvzkE+4q/d2UAgeVRhwM7uprNsorjUo5EM7LGvAPvUjL1zP5uCKrlz60JDLBGscxDOuRn1pp/pVkilj60oY5/GmAZ79vwqQKOaAHKTx+VBjB5zjvTwBn8acByB70wIfLb68U1omOePerIH+FGOn0xRYCmbc5PHelFtj86t4/lR/+ugCusAGOPapBGMfhUmP50v+NADCo5496XAHT60vp+VHX8qAAjPUd6YYlz070/PH4Uvr+dAEXkrkUeSP0qY8AnGe9VFuQspFy7Qj+EYpXAeYR6e9HkgH8aILhJnZFYMV6nGKn/wp3AiWID86URjj8qkoPf8AOgBAv8qDGCPTijP6GjP86AInjPOPSoXhP933q2P/AK1GOB+VAFHyTn7uOacsTcZHtVwj9RR0/nRYCqITx+VPEPr6VPjH50dKAIxGBn86fgD86X0/Kj+ooAP8aB2o6/lR64+tAAO35UUh7/nQf60ALml9ab0xSZ6flQA+mNIqMFJ+YngDrTgc/lUGqwRW9k04B80fxDk0mwJyChCspUnoD3pPT8qzrEJd2S3Es8vmKcx5BC//AF6tJOJX2x4bnqTgUkx2Js5/KmtIoPJ5I6d6Jd0LqJcDceCDkVHdpDHD5izqZPTNDYWJC3rkZ5wRjNO8h5wUU7c9/Sq9tFNfw7zJ9zoDTILyW21KaKU4QRhl9z3FFwsRzzSaPOqLhg3Y85ou1vxHJK0axEgSIVPII6j8RUWpQ3N/cLKjJtXoCTWlcTAaesZ+8BtpWGVLm5+1QhCwbK85o0otak/d2+grNdHEmU4GehqxE8nG7C/TrRYDSml3ysQe1RGQ/wBaYp+UAUoRmxx7VRJePej1+tIe9L3P1pgH+NHpR3/Gj0+poATsPpS9j9KB2+lHb8KAA9DQe/1oPf6UHvQAv+NA7Uf40en1oAB2/pSjt9O1IO1A5x9KAF/wpfX6Ug/pQe/0oAU96P8AGj1o7n60AHpQO1H+NA7UAHb8KOx+lH+FJ2/CgBT3o/xoPeg9T9aAE9PrQO39KX/Gk9KAD/CjsfpR6fSj/CgAPej/ABoPej1+tAB/jSen9aX/ABpP8aAD0+lIT/LvSjtSY6fSgBc8U9D82SKjx/KnjjPNICW9dVt9uMg9MVy1tBNc6iRFHJhW5zxgev8AKunYnGO1RwqVm4JGeoFTYaZFOYLe2XybcsQcZYf1qollFKxnzsmPG7LAf4fnWrcQ5tZAznlTjPasCC4Ms4jRih+6eCv6UhoW9uHiP7xVbB2ll6j60yF5Lz9ygwSMlm4wK0LzTzBHId29GXkkVR0xlguVLgEdMt0HNAy1ayCzOBuhTueufem3MdnPdK6OJJyQVY8c9f6UupyrfyxLBvAORkJu/P2rShtrdbUQbELD27+ooEVoVN8WZSU2ngHnBqpLK+mXKoCpZzgA0+zka2uX3PuDDAI7EHmo7uyN1eLK85G3vigCe4tbh3Bu41aKThvLPKn1rMjkNu2M5KnFdCZiLUK/JAx9ayHiDFjtXkZp2C47+0fMUBucHvTRLCzDCbdvQ0hVVB4U9D0pny5OABzngUWAnmcyrsHKng1VFsqgYXBweKsp9ec1KIt2OadhXM14Sc/7tSRRlc1d+yBgMk9KkW1Xrz0p2C5HGD2FTbGP51KsQXNSBcfn+NOwir5LcfX60ggbjtVzH86AOn9KAKgtumfSpFgA/KpgOn07Uo/p2oAaqgZxUhTPGe9Mz1x6Ukk/lj7pY+gpASrEXzgjj1qpLIiRmQugGcY3cmp4ZZpldE8vBHQnkVTsI47eSdLgCQE45HI9j7e9TcY5l6fSmFM9j0qyjIEHoOOaYsu9iAFXA/iPWqEReUefp0qVYsdfWlWZSD9MHHNOEgOeaaAcox+dPHakB6/Wl/xoAPT6Udfyo9PrR6UAIe/0pD3p3p9KQjP5UAN7/jSj+tBHWl6E/WgCWBtoPY9qz7u3kurpCZNozg8dquA/zpMfMO/NS0MivbgwIINu/jgn0pthKpVsz+WT6AVfMMOxjIAc9Sa5a6nzfGNDtQtzjsKkaNKREW7LwuDOnzIQeG9QRTdQuo9QHklgQAeMHBOPz4q//ZdsI454twkT5gwPX6isq+gFxYv5ahriAkwpnrnqPxoAv2EQNgEjbcnfA5P1yTVW6vPIjRo/LjKHyycchhWfpUl9eaqI7mGXcF/fKx2jHYDHHeteezt3jkiWHbG7Big6bhQBgy3st/eQSSnMcL7wfWuqa6WSzIiZdxXgGs1LTThCTshVlGMbAKqTuYIzJGP3SnBCnJTPQ/SkPchso7my1RA1swIPG3kEe35V0OovvQgRlZADjd2Hc1zkGpymZG3Ele571vWiRapbsbj5ix7+nYfSmJmVpGk7J3ZZMgAowBAOPbrS6pBOzxxjyovJVQRnHFVr6ZobthDxg4yD3zWzY4uUCzuwnHIbkdunP40AS/ZxI++NIGBUAheQfQEd/WoJ4HsAHY5H96m2NpJo8suAXhJyADkoPp3FLqtzJdRAQJvTruHIpAKdSa6hMSRBjj0qjPE1xGXfcJIztbPcVb0H7RbFxPEAjd/Q1c1CRJEIQctT3AwY4NrDluuKuwA8Ac8Y60wx8/jmpk+X86oGyURkjt0p/k9cntTFc/0qSN8jHt2qiRwiAz3p4GOPQ0A5/EU7/CgBf8aP/wBVIe/50vf8aAA/0oI6/nRR/hQAmP50wqTjj2qQ/wBKQ5/WgCExK3bqKdAnlPvX0p+P0NKO35UANvQ88ZCStHlduMZH+eKi062TToWSGSRicfexirBwRz6Uwr6HjFTYZHcS8b3OT0A7mkjQSRl96DHatC38vywNylsdM1mSWq/2qmTmNz8w6YP+FIBikMAVOR0+lOUnI+lTXFvDbSlUOA+CF64NRxMrS+WNqkd3OM07gSrnHPpT/X86iEqh2QEErwQDmnCQH8qoRJ6/Wl/xpobOfpS5zk/jQAvT+VHp9KT1+tHf8aAD/Cg//Xo9Pyo9PyoADQf60mf5UetAB6UA9KOmaRXQkheSD2GaAJEdUZS5AHvWbrEctxdxyRPF8mCQ3Aq3doi25nSTLA/d9KbbJ9uthcTTblKlSntUN3GTTuwKyLErnbgeX39qqx3UaN/pbup9F4xViwkWL5MMRgEHGfasvUYLya+MkcQKlwBkgfhSGX47jMhRQ+3qpcYJFSeb0/Kp5ZswL5ke2ROvtxVIg4zg4z34qkyScOD+VOznP0qsG2/nTxKBjP05qgJ//wBdL/jUQkHf0xTt4A5OMigB9IOgH4UgZWztIP0pc/zoAP8ACjPX86Skz/hzQA4nrR3/ABpuePwozQA72pM9KQnr+dNMMlw2xeFpN2BCG4jHG7Jpsk+FPljc/YGqryPZTMAy4HHzDr71PNY3UirOzqTwSF4yPep5h2FW7gMZDM4mH8OP6U+J/NjVwpXPOD1FZolhsNWecIXjCAyLjOGPcVeR2umF3G6qvXYCD36/Wi47CTia3/ezLlOy9qRp/tJUxRSIi/KSMkVFql8LtVg86OJhz84IDVYtZDp0P2cnzQwBB6DpSuFhunLLJG9rMwOx/lyOQO9N1i3SzQSR9WIGB1p1vALWeW5VsvPguB0z2NRahBBfrmSR0kGMDpQHUfZ6cb608yWU7+2D0qK9iiFsYJ0DSMo+c9VPtVnTW+wwlDKXB9ap3xNxPuzhR0p2Al064FlEVViwPrVS7meaYvtwc8GlRAB3ORSlN34807ANty4Ynd196sklxycmokjYnj61diix2piKnkO54XtUqWrHluO9XQuPwpwGP5UxXIVgC+/epQoHT604cfyo9PyoAD3o9frQe/4fWkPU/WgBe/40Dt9T0o/xo9PrQADt/Sjt+FA7Udh9KAD1+lB70dj9KD3oAXv+NH+NHf8AGjv+NAB6UDt/WgdvrQO1ACjt9O9H+FA6D6Uf4UAHrSnv9aPX6UHvQAf40DtR/jQO31oAB2o7fhQO1IOn4UAB6H6UHvR2/Cg96AD/ABo9PrRn+dGf50AHp/Wk9PpQO1APT6UAB7/SlPek/wAKD3+lAC9z9aO/40h70Z/nQAo7fWgdv6UgPI+tOVd2AOtICNpFTAZgCRjFCyKTjcAfQ8Go76D7NGJQct1qFGur2HcqqVjOR9anmHYvFuuKUHBz71FG29ScYPcVJ0zVCGXs2RjcQMcelZcFmvnmVpXZh0HatOeESjg4OapGGSE5zu7VNirjr27muJ4LSMFjLkOQPuAd6SVVs5F8+MmLGBnqaLOXbd+bIvOMDAqa8jF+uXcrt6ADFIBsUkazFoYJI0kGQSOMiiS9IXC9RwD/AEq0J8WgjbnaMZ9az2HBxVIRTdnDZHrUsUsm4ZzTnHJ+ooXg/jQMsBy2N35UjKTjjtUkSg4+tWFRTinYkznjZu38NAgfn5fStIIvHHajavPTOKAKiQEduMip1TGPrUpAyTQep+tMBoGMUo/pR6fWkB6UAP7fhQ7bVJ5PsOTTQf5VNDjcCe3NJgUHuSHxKWiAPIGM/WnTXUESqyTM3PII7fWma7OpAVRljxnmpdFjjexZZU5PHI5xU3KJVIYKQcg9KAc4pqsi/InAT5eaPMXjn86pEkgG7H0qWSKMwvkAtt4GcfrUCyDjHX3pGuUaGRCdrEHOe1JsaMSa5V9TFvA+1M7cnPPrn9fyrVn09rY+aj7wUIIPTpkVVTS7P7WJzK7dO/HvVq8kkjXYgMiOOGJJ4qRlWabZGhDBFOBlux9TUaSzXtyu6AYOOEbIxVi3ltSuy6Jz09vyqm8cBuS9tIY9h3EDjevcY7Gkxmq8UB+aBSueuaZ5TKu7qPUCpftNs0PDhZCPu/4VDaK13IyiQoo569apMkeJQOD1pWnwwAXOT1JxVO/LWmVZhgA/N+NTSXBl0tFMYMw4OOTj1och2LIlHmeW2A3XGc5p/p9apgw/ZopiCsudp7VYEn+NNMTJB2o9PpVYXgeby4gP95uBU0jeSy+YyYY4BVqdxWHdvwpD0P0oDdKXr+VMBPWnL6e9N6/lTvWkAsxHlkuQAOGJ9KqeVHPPvgtlwOme/wCFWXs2uMsWwB0FZJu3tbjZE2ecVLKRoXNyIYHRNyED7mMEVkw3Zhdi67t3U1ozWl4rJPLiTnDDOeKpXFqVkYLyvIBoAcl+plXZwzYBPtXQhE8rp271yXkOpBQ4OM1tpfCSLDcEjkUAytaIk2qPC44Vs8cZ61fv7W3W3uFKKFaIjp7VWhEaXJmXhm6mq2rXhdTErnJ4/CgNzFtbZZJFULj+8x4AHc1vWFt5URlW4YbeqAjH61H4faJGlWQAkjpimQtHJrTLLC4gJ4BHHtSGTQWVpJK0u0qXPAJxu7n86tanbXM4D2TZcMOCeB2z+FZeu7LB4/s7Mo3E4B6Dvj9Kt6PqxvAV3AS7fvHqfqKYhItQkjuPJkjNxOBjJHNV5jcWULzNC0GXxKvGGU9COanFj9nuftbyGSUvuHGMD3NT6m7XloVMkarnkdaQyPSJnvJGBY+UOi9eaW5kfTrgAlWZulVdJna0uJIHwhPGe2fY1Yu447iYSPI2R2zxQHUmlt5wWkl27XGeOxqA8Grck5eFYgc4GMmqxH8qpEgASx+v41NGuPzqD/CnqzZ4piLQHSnY6f1qNCf1qUHH50wE9PpRQBx/jR/hQAf40f40ev0oPegAHak7fhSn+tJ6UAJ60p45980np+VIefyoAXOT+NONu8sLbTimjnNPeYrEUBwfUVLGZsUssrNaRRRueeT1XFMbz2aP+GUZBJOQMdSf0qWOFLe5aSOZyxxnA6+tT6fElxd3M7LhWcBR2AAA/nmoKKikPOjuSHTkSHOfyqW/igMSt5249x0NSa4Yo4wEHzD0qLQobe6hfzAWYepp+QvMsGOzVFaBcOUwcd6gjYS58s78HnbzTby3MJS2R8FiQOcfTmsWzuGi1VLVJdkiyGOTqcj1H407hY31kxjPNSpID+WKjuLcW5Kh94zkZqNGw3PrVJklwHP5Up7/AJ1CjjA/LmpAwx+FMBxPX69KTPP40dfypjSJuK5y3HAGaAHZ6Uo5/Kmbhuwcg+jDFPUc/jSuA7yXmXEbbSf4vSs25mbTLgJGcsMDOO3vWqj+WpIOCOfrWZqemteAXSTsCpyVNSxom8m8WRLu42srffC9VHY1V0q1leJkicqc/NjgY/8Ar1oG5kGnhNnm5XaWDiqumvNaNMXjIjLb+vIJ/pSGPtncM8AjjKgldzY6/wBaqapaXAVZE3QtG/Y8MPX86t6cIJbpyJ1dz82P8/SnX8omIhk3BQeSfWjoGzHyWpls0uHkJZUHzE9arWjXWpRyQrKEVO59amuLiKCySFZUZOBjnOPrWRp12sOrXVrbQzRyIobk5Ur6j68YpbDNGVZIkXzgBJt+bHTPrUfmgZ5wPWlmfzJiZWKg/wB7rVd9vmlUJJ7NVcwrF2HLuFU9TUl5E1mEkLZP8qzorgxMrD8z1NXp2+2wgSljJnhFOfzHahsLCA3V3Gt1GqBV4OO471ZDblyeuKqtcPYW4iijfGOQ3O01Ak7BQC2SOtCYM0WYAE596hin82TG4RjPfmpNPEc4IkOeenrVPXGihdREB6cHgUNiSLUsiQyqnmq2e4/rTgenaiysre5sg5/1nc56Go2lVXKg42nBz600wZMPf0q7b/JEzHisi6uTHas6YJTnHrUTayktptyFzwSDSbBIjupY57xdxJ+bORwevStN9RVYTBAvmPGoDZONvoT6Vi216kEpNuFedwFViMkZ71oSacTIRbq3ln5nYkDLdyT1qdSmZ62NzPDeDfE0kv3SASFHGKdpFjLbvHDd4dOmUJx/SpBeNZyFFchg23JHf0p08t3Ni4it2KqT0HPv/I07CI9dt4Yrqyt4zx5pbB52jjNbcq28dozEAsR171y+smUXEM43BXjBGeoPf+lT22rM8ZRzyRgigfQ2bFftEakdWPJHaq+qRtG67QCRkcVHbXSRuWQbSeuD1onkaZ9x6dKZJGmccntmnlf55pI4+ntxUyISAMe1UgI0i9OOasJAOM8806OH1qYDj8KYhixqo/SpAOn5Uvr+dB/+vQACj+ooo6fgaAD/AAo+n1o7/jR6flQAh70p7/UUHofpSHvQAv8AjQOPzo9frR/jQADt/Wj/AAoHb+tHYfTvQAev0pfWk7fhS+tACHv9aX/Gg96P8aAAdRz3oHb+lHp9aUdvrQADtzR/hQO39aUdvp3oAP8ACg96P8KD3oAO5+tH+NB70f40AHpSen0pfSk9KAD/AA70Hv8ASj/CkPf6UAB6mjv+NB70h7j3oAAen17UA9P6Unf8elIDyOv4UAPB/l2o9fpTAen07U9OcfSgBkolPCDHqahhaLJErMD/AL1a3ypGc9MZrnpnVr9VJG0nof1qGNF2OdWn8kNu9CRirSHbz70yeyiSOORR9zkg9xUcU48pS3WmgIrt0vQYZJCpGegzTLCT7DbldzsCcZI4qzJZ74GmQ7A3JA43fWq1vM1xuhggjZ05JPpU9RkiTfeIAAY8UhuDnr1FRvuUKGTYccrjpULE44HGKoRObnrz780nnEmq6hz2xx2qdI2wf69KYD5Uk8v90uXPIPpUNvNDE/8ApSsxP9481r280aW+9iAQOa5TU70DUQ6bsZ4wMgn/AD/KoY0a1xeQmVFi3+WTg5GQKeUPPFXIILe50oKFUqy8k+tMRk+YKeBxVIRTaFjnK/nTlt2ycjuKtF1557dqQyLz6UxCJHjrjrUiumM54B644p627y89F61mNeSW8zQxksfTFJsdjQdZJlxCfxqj58VrNtuEEh9zk1ajjubOTdlcOOeehrC1ppotShdGVl5aQAfcGe596lsaNiO4b7RsMTojj5c/41aPej7bBcW6bWDyDHC84OKjMmPlIwcZwetUhDz1/GkA5H1qIzdePek8/wDQ1VxE6jpTwCVO084xVYTDjp1qVJc470gGAMJBuAIGDyM1FJO3nksSiseABzV1HUsu/pVDXbmOFMI20njIFSxodO9vHEHjl3eobj9aSJUaZQzAq2MEcjpUehpBdRMsqncvADGi6iWGZTH/AAAZB6HsaQx9yzWN0qja5f1ov7WY20k7n5xggA9vSq4ijmcs8zN3AJ6e1TXd4WgEKkfd2880DMyJ5GOMcevauniljS33e1czHlSBnFacU8ttCvy7mPYjgD1/+tQDMaWULqieZEwjL88dq6PUI7TyBceWD5anBA9RjFRiaFl8950LgfMrADPtWTqN9J9lFuw/duSykDqP/wBdAbsZCZLiJBKQYBIfLOByfatkIIIN8Uuw46kAD6AY5qS3sIJbSIEkCNdqnNZk2qHT5mt2CSBTjk8ihC3LlxYfaIDNJLn5CCccFayoGOnLi4uCWl+UE5K7e3Pqa2Y1vtQs1IkjgRh90cnFV7uK2htfstxvlDoVIPQHsaAQxDDclTBFISpw7dQKuWqh5isg4HBqlp0kWnW/kxyPJu6lwOvrxTY5JdxkB+Y5LE8d6EA7xDJbwRhYcIxPO1TVnRbe1uLEb4g0n8RP9KJo0vIUWRBJg5YkYqVZViCrEAqgcAdAKEA6QBZMZzjimeYoxzmo5CWJJ6momHX69+lWSWhIvHP504OCPfHeqOMZ+venKzL+dAF/7UfIIQhW96wWtLproSEqUySM4rTQn04PanhFH8OM80rDvYuxzh7Yh+GxVAr396kLZGO1NbvTsIrNH04HeoGQ8fTFW26/jURHT60WGViZVHynHGarGGQsWY5J5zV8JyOvccU8RZUdTx2osO5mxSSW025UOO+OtaqXyeXnDbvTbSJbg5PbFWBAADx3zRYVzCvPNvJ98i4A4A9Kba2xRlZSQ3qvBrofIXP3e9KsKgjCjrRYLkzMi2PK5JFUdMRHlkWdDyMjNXGUmML29KgAZDnHJqbBcp3tqrTHb/CKYseCdzE/WrbLnk96YUJ9eRTC4LxwD3p4UsfxoEZweO1SrHj86Yhiw5xk8/lUqxAc+3engYx9aUDpTATHX6Zp3rSen0xS9fy70AB4/Ok/xpT0pCcZoAPSj/CgMDgg0CgBD3oNHp9KO31FACdPzoHag9/zpDwT9aAF9PWoZS7R4SMu54Axx9akHX8atW5CRsRgsKTAy47mCKVxdKzy55xx+VKt5mQx28O3d8yFs4OP51mait02rb2iYxsc5VSQBxwa6RnjlsgduzHIHTGKkozZo4LlF3glv4iaW1SKyy0Z2/jTJVBHGQagZSM8k0WEQ6ndedMrbiAhz6ZqGG6txMJPJTzP7wHNOlhBPK96hWPaRtXHbiixRqCUy5Y8Z5Ao3DB9OD7VVg3YAxnjGBVuJGODtHTk9vypkjhhWAbIz09qmZfK2fvFbeeNpzVm9KrYrtQlzgAgZNQWUMaQyfaUCTA8BmpXAeiPKPLjO1iMZ64qndxy6YSyOWPXnnNTWMkkd4+TlHztUdvmP9CPyqDWre6voz5MoA5GG4z7Zo3GPiubzU48RxxkIfv9waswM3lDzV2upIYZ9O9VfD5msozFcJtQDqTnp06VNc3YkuAVTbwc0IRLcziGFnILcgYHvVCW4KRkyKoQchal3yzELHjJIwScDNV7iyDt/pDSl/4st979KGNEaa+UfZEY92OB61fku7loSZblEDDhEGSRUdjHZ2UjGG3yznLF/mPTHWtKaCAwvLI2eDt9qQGdbWUMt2t0ZESQYIBPUgdccc1PezxSxPFGo81ecpzmsWO5ja/WJjlSeo6rXQXOnwRxC4hXa0YyTk8jHNAMztBubO4gkjmAaQHow5ptvaSDXvtUSq1uqbCRyTzVTQtOE91ciX5tkhRWJ5QcnA+v9KsyTSWt79nil2gtt5pD6k+qkTykxqflHzDBB465pzm0GmCTADAbgafcabLGrO9yWWVSjt/dyOCK5zTLS8vbRzds4tsldiHBPr9BQBqaLF9tbI4YRhsntnP+FWb5H0whlbOelLZiysQZoXIlwAVyeQOn86ZqIGpxBxN5THBVTggr60xEiC9vIIbyTbtHBQHkjoarSqivJ8+IlbAJH6fWlku49M0t45ZPMwh8sdPmxxWhZabFNaxeaxfC8+mfWgZXsVkZ8xAY/wBs/wCFSXscgnQ3KRtvyASePp7Vm6jOLC4ZY3bg4x1q3Dp8uo25kN18+3HH8Lf1oAdYXAmieCOIxXER/eKelPYi3lzPFtBOSFquGktNVhdhw6kOyJnBAGP5n8qk1GX7WA/m7CoyRt60kAXKfaQfIhZAw+RuTzXMyR4b7gUg812tvdqLQR53Mi8MK5y4tt0znbwxJqgK1s3lSo+BgMDgc45712EF0ottyBS2OhOOfrXKrHg8j86uwXXl4VlJWiwPUz77f9re4U4jM2DubbgjHT16HvXUaLKXs3Euw/OQDgjdwM8H3yPwqgoikAIkbGOhap0kEYOw5p2JZDqtvHJtiUcLkD2rN+yKP4eorWb5s55PWmeVz06GmFypDGB0GMiraLmnpbn06Gp0iC/nQA1UHp71KABnH1pQMY/Klx0/KmITH6GlHt60elH9aADp/Kj0z9KP8M0ev50AHpmg/wBOlGf50lAAT1o9frR2/Cjt+FAAe/0oPelPf6Uh70AKf60d/wAaPX0z+FJ/jQAo7UDt9KB2x+lA7f0oAP8ADvQe/wBKP8KU9/pQAdzR6/Wg9T/k0p7/AFoAB/WgdvrR/jQP60AKO39KB2pB2+tKO1AB2/Cg/wBKPT6Udvw70AB70nc/WlPekPf60AH+NA7Uf40en1oAQdvp2o7fh2oHOKB/SgAPf6Uh7/hS9j9KD3oATH86THT6071+v4UY/n+FACKOlPTt9KQDp/WlA6f1oAkkk3RgGqP2aA5JTLZzzVojcuORx1qBwY0yXAGOrdzU2GhbmXbCFQYOOnWqccbOdiHGBkmpYonuSSAc+5q3bBIZHilUqxXPPcUhla3uTIvkykxR9FzjJ/Go3EdndN9mO6XBJx/EPT61X8R3UQmt1U4y2Bgfe6cfrVy0tLd7BHiTZMB8yng5I5H60gEjE12pkxuboMnvTX/0Z9tzu2+1SaVO0Ikjm+8G4C/Nx68U3UY3u5VETgN/tDFAdRgMJf5HJjbgEjGD2zUgYqxUjn1FPsZ4/sJjmjI2/LkjgmotwaQrjaw6IOtNMBZJWgU4AKn1pZ7e3eRTIkbKw3liOh+lSiNvMCNJ5eV3DIwSar2wkunkRFiLL1d15NJgO+0rHHsVQB2AqEMVHuTyM0ksflyEDnBxTDk9c9e/SqEL5hOOn40+NiWXP69ahVeRxjr1qZEJA4/PrQBqyXXlQDapJxWBaiebVCGXCZEjEj73tntWiMgjOcGrQwYzgoCcjJGfpxSsA2eLeMyMG3/LyemTWVFFHdahPARuKMVyPy6/n+VaXnJFahSmSigZNUNO2tdny1Ck5PHB65/rSY0LcwnRVj8t8rjAyfSpJDqF3brdKiYX5gCeSO9N1Gza8my8m6LBBUn5v85q5pzyW8TRuwZeAg9OKLAV5B6ZGRnFRN359PpVmUhnJA4qEr1PHSrEREdee469KmiBBGSevem9zUgfBP1zQBZRdyjPFQyoW+V1yOxxmnxygH8akD5xnmgRDEwt1OwBfoMVTnYsSfUVeaNXx9O1RG2B/iPSiw7mZ5TMxC7s9gKswWyvIUL7W9SOKv2lsqTKx5qDW1Z1H2eJ8r3QVLHca9t5TZDq4QgsR/DWnO4a22RqGLDr2FURD5NpGwtm8148Y3H5jjPOKzZtYk07EVy6bshBGuQFA5P6HvSAfpqeVqrR3EZIztJPK59qtavbRnbbxbRljIP9k45FRnU43lW3jQ5m+ZQDkKw7c06wlF5e+ZcYjwm1Fx0/+vQBLZtMgIZP3RALkkDHr1qneaXBfFHKrGSwUMjZOD0PP86sz3H2a/S3gmK+YQNzDPWoLmGMXsdlPIZJiSRswuY8Z+bnqM0AW7cvp9r5CtuKnHXOAKy76WS5m3Fycd60Ll20sRuUQ5GPLUkgeg5602S0aU+Y6LGXYFdnIIIoAzbeNyC2flBxk9P/AK9b1hFHFCWmRzk53YJGKbe6fGtu0xdl8tflHZR9Koafc308i2xZrdn5CsuDsx94Z/Dj3oAsuAdQVF3LA5xuBwDU0kK27FFJK9QD1qB4rmyt5o3feFw6OB1z1GPWo4ppHBklcsxBoQE7sqjkgZHAz1pXidQCy4yMip1khjj86RV8hlzkryp78VR0yOW+szMZnXy3/dqe498etO4rEwTOfrT1jwfxpjja5GaerjnJ5qhEqqBj8acO30pgcZ696cCOPrTAXAI6Z47UhQEHjtSg9KXPH4UARNF1/CmmH+dTcMMjnjtS8c96AIRCBjjvT1jAx+NPx1470v4d6AGhRx9Kdj9RQO31pR2oAQ9/zoPegdvpR/hQAZ/nSYz+dB70p7/nQA3YMjjvQFHHA9KU/wAjR0/OgBMDH4Uev0pR2oHb8qAAjrR/jR/hR6/SgA/xoHb+lB7/AJ0Hv9aACk7fhS/40npQAetH+NH+FIeR+FAC/wCNAo9fzo7/AI0AGP5UhGfypR/WgdqAExyfzpQSCcHvR/hQTjp6UAMYHOabK5K7QeKlLdaQqCenelYCg/1PIxUZXI+orQ8pfTvQIVGKLAZzRZHQ9jQLUZ5B65rSEY4+lLt/UUwuVI4AvbPNWUQDGfpTiOv50ZIzz70APXeSoU/TPaqN60mnTB93mO56kZ5rQjfa2fQ1VvLZLiTcxbPbBqWhoZcRXQgaWQL03oVP3faqMmoNgkqVbv6GtKaQ/Z1hLZ4xz6VmSxBscdR+FAxqXcznk8VaUBhnqc8npVFUbI9xVyFcY9x+NAF/7F59qNhwwAI9qZFcTx/uHjSV+wdsZq3p8nBQ9B0qrrMSFPNBCuo7/wA6QhLixM4VtjQjGdqHLKf5VX+0KVWGdt0efvKKpQa9OW8lZA79OetWJba6SGRpo/L/AI1fI/EEUhjH0uziuDIp3ejE981fuJn2/ZklUqFAMm3Kjjp7muWuLq4kbBfrXTaA0P8AZChhzyWHvQMp6dp72XmzLdCQNIZChG3Jx9afLYxyyR3PmMWJ3Ffxp1qI5dR2yK3lEnGeBTtUT7MQLcblJPGelCQh2saisWmsrPjp070eHrtDoiAHzHCkZxgk1zN/Hc3L5flVPCijT7m6siUEZMZPT0NMDf0kNHqDtcQkKehPIFU/E90Ld4VtlVMbjgccGpotSdl/1ZJ+mKoXFvLeSmSVQT0HHSnYDMgmaWYPM3AIIHWuq0e+3hoTJ0z3rCGmyZ47jFSQ2F0rh0Yq3XJpWGbB0uKa8Dys7KTnbnFNknFvO8UH7mLOOD19cGprT7UcCbacY6dTWhe+RBYFdozjgEdaLCuV7WWx8sbuuPU1UvTavcJHE5IfgEn7p+vpWF9uC3mxmKrkdeg/zz1rrRZ2C2gOdoOGLhyD9aQFC0TfmJT8wGcDpT8RoSsgXPXk4qPSJGhupnEbtGWAVj6YGcfjmm6iZHuDJ1TJODxxnrSuO2oCNGZQq4z0OetSGKOMgEZb0AqC5nWe4skhkUPJJwPRVGSf6fjWrPYqluZSfmH5U0waK6qIow7R4QcZznFSoEdVIwQfSqNsr3srQLIQB1pyv9juBbu6knJx9KaYmi+FX0HTFGPwyPSqdxJc53Rq6xLwSQOT7U1ry3SMKjyiXsBzn14p8wrF/wDqKOx/OoLW48+BX2leoI7g+9Shun5VQh/r+dHr+dIDnH5U15Ai7jzxigB/T86P8ahSUvn5kX2PWlimEm4Ywy9QDmlcLEvp+VH+FIf65o/xpgHrR60en5Uf4UAH+NA4x+VHb8KPX86AA9/pQe9B6H6UHvQAp7/Wk/xoPU/Wjv8AjQAdx9aUdvpSen170o7UAA/pS+v0pB/Sl7fhQAvrQR1+tHrQe/1oAMfzo/xo7n60f40AL6fWgdqB2+tA7f0oAB27cUnb8KB2/pR2/CgAPej1o7H6dqD3oAP8aPT60ev1/Cj0+tACelAHT6Uvp9aQdv60AH+FIe59qX0+nej1+lACetL+PfrQepo7n6/jQAA+/egHpSd/xoH9e1AD17UPYCcbnONv3aEHSp55HEWY8dOlSwObuNQNvetBAGJU4Y9APxNXpbK8cRTuyyDcMqT0WsK5tNROoPMI2bdISDxgL7fWuvgleO1RZgBIoG7ByKRRmxvDFK6SbfLU5jyM4PX86tLC98m7zCC5ySOBtqgXQxPvRSzMW6c1s2bD7MDGRgDjjAoBmJcyNpEpCtuHX8//ANVTST3lzBHci3A2DcT1P4VmeIRdyXiPDEGOcZADc/8A163NBnZtNVJUZSo4DdaQFNPMW5eBSfIdDKinru9M9qzjfx2yjdJtuUOJVPUN/hWxdyIL+LJ9R/L/AArG1bQI7++kuvtDRO/JXZkHA4FFgNWIX+o2y3CyLtXovc1JI5guCUAB27cgYyKdpY+w2ZhL7l6g46VFM/mSMadhDHLMxY+tJjr9aUnr/k0E9eucjp1pgKowRzjn61PEDgdqgDYJ+vbrUsb+g/KmhFkKGUZ9KXZt/wD1ZpiPjAyBketTQPl1ZecChgU3kt3zHdK0foT1/KqMkJiZZYHIXPBPUGrV/HLLqUUyFSgPIPUVcu3jYhlXr1qUUZ/2nePnUhjxkUqNjgFjnuakeRRnC55pqzqMfLxmqEPBzjjH1p0cZkYKAc4pVkViOlWIGVHVgOxoEVRG0cpWbAI9COB+PWms8LkCPOSMjIxmodYS4u51MaAoOODWi0qmzj3qBIo7VIyssZz071MqY/OkMygGmmcc/XNUImVcY+tOC9OKhk89od0CqT7nnp2FRQ3NuufPMgb2J4pXHYvLxj6VBLNHFJs35dv4VqK3vUcsrHDL0yMZFRam9tHpzSs2JWOM0Ngie5E7TQgTC1A+YSOobJxjHX3rnodHkumupzfebmVjG4UAA5wxJIOOmABV/SPL1eEuZnBhkAVWbGR1yf8APatLToxciRmVdjt/DxnFSMqWSKloYZZt6odzSy8tx079qgIhE0/lCdREwzKwwpJGRjuai1eb7JeO0YHlo2HDHGc+mK1ra2WNRKkcYbGNgJKhhxwPbpmgNjMkuCJD5rbipDAnn8qryalum3FBjpuPXHfn8KsSwxtGmxGUBiAjAfKDzgewJNWYtPMEYmSINlc7sA49hnpQMimkivwPNzIMYBDcj3qbdsEKKcCP5goJ44xTWls54gI4WMykAnk8fhRBAGRZELBHGQG5P0NMRbmkN1aGPP7wgYVhlT+FFtatbPGZL1pmj+RN6gEDAByep6d/Sm+SQo43FRlRUKOxlJMmZOpY8ZoEWtRlMkChAW9SBWbGM4G3qcVqi6jhyCyMnTHUVn7wdsyEfewV9+v8qBoe63UKbV3CNOrDgn/PtT4720WEjDmTsQcmrV/ef6D8kZcuvGOaw9Ecf2kkht3RCgDBx0bnJGe3+FIC7DOs8RYZDAlWBGMUpP8AKr9/5asSowX6kDris5u39OlUIeG/z2qZHP8AnpVNXUY47dulTpMv+elMC4p6fXvUE6z7iWXEY6c8n8KngZSu7JyWwuPXFTX/AJcFnIRtDc9R1JqWCM+W8gS1R0Xy5AQGyD3q1FIJEDdMiotBWPyZGJy7H5ueKmLJHIVXpjtQgY89/pQT1qEzr/Tim/aF9e2KoRYz1+tH+NVhcKckN2p4mB5zTAm9Pr3qF7lEYAfMenFOcNKhVM8nqKpz25t2XcGBOTwOB/8ArqWxpFtXmYZWIY9M80LMpkMbDY+PumqUWpvESuN+3AyOKbcXM853iPaEOF5JP/16Vx2NT1+lIe9R28vmRKfan7h69qskX/Gj/Gmlxzz2oLDn86AHelHpSZ9+9L/jQAf4UZyCR6Z4oHaj0oAD3pP8aO34UHvQAen1pB2/KlNH+NACdfyo9aPT8qB/SgBe5o/xo/wo9aAAf1oA6flR6/nS/wCNACY9u1H+FLnp9aPSgA9fzo/xoHb8qOv5UAAH6Gj0/Kj1+lB7/nQAAdPyoxx+FH+NH9DQAf4UNg5o9PypMdPyoAiaHJJBqNrfPfvVnGfypSOv0oAqLa4P409YQuPr0FWCOT+dIR/OkA2MbcMOOKdcBLqLZKufekAwfxpwXpQBzk/h9jMzRT4PXBB/DmtW8Zl01bVpWdgAN56mrpTPTgkVVkgLds5FFh3OauLdwfx9Oan029ksgUPzKT6VrvZls/KORTPsB54HTNKw7j4rtHxhTx2psxadgT06YqeOzC5yfepgIUONy5z607CM02u8dOooFhkk7fetVdpGVIIz2pwA4/KgVyhFZbeSPerIgC9veph2/KlHb8qYEXlgH6UuzB4+lSf4UH+lACAYxRL86jd1HQ0E4Bx9aVvlP40gMyawhZiWhhOe+3FExM6RWQZQrMN+0Y49KtyIH4OfSq62oWRWUkEHP4ik0UmXtQRILUeWcEdBVe3tRdWxmmYk9ChPGKS8laRV447ioiZvIBSP5SOi56epqWNHPxQG2neaIs0sRKxj0XP9RW9JqK3Nkrb9qnrVZrWyETbSwl68E9axryO5gmZFBw+DgZw2aQzZsZYrSYSm4wMZHA5zVOe5mu/EFvN92CEEHjqTz/hUNro94x+eeFHIBwuWx7VZ8iS1GyTC7jncG3ZP9KA0OkubzFmRGoLMuMH6elc/oEph1MmePCt0bB6+v41ZtZHSRZHdtgORgZJNX0BYSyh4w0gPC9R+dMWw68lhilcRYy55A7n1qDzQjbHznGRjgD6mq8fnf2tDLevhVTy4ivC/U+9WtaNvBbr5YG/tjvRcVh85WCJZPORv9kdfwp9rdW/msk5CsBkEkEEHvVLQha3MUhnAJ9zVS7gd7wJYs6JEjLI6jLHPRQPXFDbCxZu3UXgVOEJ6gZrRktYoVWWLjI5BqvZxRkAOcMOMFun50s5zIFWQlewPU0IGS+aP6UeZx6Zqr5nJ55zQJB1z36mruSW99KCP1qCINIcIMnFMn32bgzAN3wehobHYtDtz7Uo7flVZTMWEwi2QtjgfzqwP60JiaFPf6UHv+FB7/Sg96YAe/wBaX/GkPf60vf8AGgBPT60o7f1oHUfWgdvxoAB2+nel/wAO9A7fSj/CgA7n6Up70Hv9KD3oAPX6/jR/jR6/Wg9/rQAD+tHXH1o/xo9PrQADtR6fSgdqB2oAO34UHuaTt+FB6H6UAL6/zo/xoPeg9/r1oAP8aO45oxz+PWjpj60AA7fTvR2/DvQO1Hpx2oACOtB6nmlxwe3FB70ANI/nSgfzpT3o/wAaAFX696d1XANMz/OlDdKQDGG3moJ5i67Vzg1aznFIsakg4FAGXJH5RUNGSx5OfugVdgngjtSq3AVscKQD+lWb+SOG1cEdVJzWTo+lJc24u2uN/m5IC9h2qCi27O6KHiYM3zblPHHp6UgLxDuv1p1xDNbIxMhK7cA+mKcQ2wTxuGVh82SCoPbIpiMu6WSWYP6HAPelV5cAMM84yDWmLGSTqwDAAk44J9qpMoDHBDYYjI5FMBFZjjJ/CnZ4HbjvSInI69e9SLF0zxxTAjJ/l070nJJGM9OKnEHt/DTxEBnjsKLCIVjJJ+vSrEcXPvnFOVOox3FSoMfgaAKmoQmzjFwzZYdsdKQNd3lstynllYzkY6tTtTjN5GImkZCPQdaZbRPa2Ri80yDacbuOe1TYosOqMvmOwU89TjmowjTLujRmGO2P8antrAPaoJWJYDr7+tZInuI7wQQvgk4ye3OKLgWWizng5HBz2pPIOTwc8fWphY3Ftcb3k81JFO7P8Le1O8wimhDEgIPTv+NWUTGKYJRzz3pwkHr3/CmIbJFltw6+1QOWJ9qtbhxzSAZxRYCk24n3x1oQMT36fjVzy1OOO1KI19O1FgJ/NEFszCMucchaw7SKddSSd43KZJB28dOK2zkLgdKVFd0MYOMj8qloaZHeyRMoKrlnI56GqLyKI2id8r2VhkGp54/srqQM7yAB/wDrqOSI3ClmXaD0PHWkMz1khtonS3ijjJGFCDB//VVvS51i/dhgSF59zWa0TZAx7VJbQTNIoQYIz17CgZJqFpcG6jniTzAW4PBYHv1rcsnj+zgNCInByVHTPtVOPbGwV5DHj+9zk/0oeZiN6ZYnuaEJkOogNdOQxHHOKumd5LEJHtDFcfNx2rOcMck4yRnnrRHM6DYy/KOR7U7AGhR3NpdN58SKGzkqelWryULcFUXjOcD3piS7eQCT71HIGbJJBOc07CLdjcqJRuxyCKra0fmAgjJON3yrzVY71YHceDVyO4EoAkUq/qOhotcChoKLdXLGcHgElW4I+taOqlAyiNQNo7VIJFUfJ1PtVaUb85PUUWC5FDerEuxxwKlF9AvOfwqtLArA59Kga0XccccZosBbuLi5SB7mN/MDSjETxbiB3AI4Axzz1qaaJgEdijb/AJgEGABUFukkRIViB6VcKM4+bnBosBn7TkdD1HHGKdHk45H1/wDrVbNsT1Gee9OS1GRn1707BcbbNtkXODnv3q1c4kPIBFMWEccdu9SbOPwosK5FGViU4AXPOBxUMpLZYHBPrUzxEnOc8U0xNg/SgCs3v2Peo2JyOvXvVpoTycUw25ye3P8AnigZVDEkdevU1JEx3DOR9etS/Zjn8aekG3H1+tFgLentnII5puqTqw8vB47470kOYsEU52V2+ZQw9DUtAYAkje4UK6/MeN3Q8810Vs8P2faq4B4DZ6/jVGSGMTNIsIDMfoKl3CNfkVU4xtFJIbEc7W2r0UY5qMsfXHPenHoeajbjJ9+tWSLvIx1pVc/X6Gozx7c9qB1GB0PagCykmf8AGpQ3Wq0Sk4qwo459KYEmf50f40nrS+tACelHp9KU8fnSf40AH+FJ60vp/Wk/woAP8aX/ABpP8KX1oAPSj0/Kg96P8aADr+VH+FH+NA7UAKe/50f/AK6Qdvyo/wAKAF6fnR/jSf4UHvQAo7flSD+lHr9aP8aADqPwpf8A9dJ6f1oHagAPfn3pfx70n+FGev0oAXp+dHpSE0f40AHYfSkP9KX/ABpBjj8qAF6E9uhp3T880g7cdqOv5UAGf0NH+NIc80hPX86AF/xpAOn5UhPWloArXBlY/LkKBzioEdIzhwOfXmtoeWsJzjpzXPXrgTkAgLuwKzZSJ55UVlkgyDjnuKtxS+bHnvTtOt4ZbT51BJyMn0zVa4KQSeWjZPPAppgW93X60yaR0Q+Um988Cqhkk9OKsWV+schV+461VxWIo7tcFZnkWYdAoBH5VNb3AmTlWQqdpDDH5VVjguP7RF4xiaHdwVbPPvUmo3LjUYWjH7vOJDtJG3jHP1qbjsLPPKrfKjLGON+PvdeB+VSC4gkiPlyFnQ7SBgn8qm1G4jFiVVSxI4C1h+HLnOoOXiYo4JBC5wfTFFwNV5NkbNJjIGSB3qEThlSXO2JxuU4pmsOJLmJLRXZ9wMgAwFXPJJ7U9IpLqIQplkjJCMo/h/E0m2CQ9ZNz4BBXselTQahAS9mn+vx9329fpVW/kZLAxJHtnXCY6EljgH6e9Pks5kWSUxrsIBbHG4+pouBBYulpcPLcbWjxknqB/wDWrLnv7e48U20II8gsAT1Gc5A/WtaO6a+gNvDbq7AfeGMjmsbUdJxdWkcSLbvJL8yA5Ct3Oe2QKQze1C3DT/6MMKoyzDoPxqOWyE0Y+yg5ypJcHB9elW302R4s+aQqj5V9RWYuoTQSiOJjzx1p2EbFtDbm0yxUlQV4PT1rCsnSXUXEMyg52PnJBGcdj1q+LW6SVZrgAxyHDY4YZrHGqE6vN5dsTNkjCDjjjd7Uhmtr8CpbCOOX77DAJ6GsX+2JjMguo1eNBhgRzkVZu7fUrpTLMiEAZ+Q5x7dKh07TBdXTCYbggzsPBY+n0oAtw6pPIu61tAVPzDGAPzYgVoeHYSbZ5bpSJnkZ3z03E/8A6qiuftWmv9omAOcZbqB2Ap5mvLmNLyOMLE2AxQ8lc9aYEWoNGuolCvU4ZlIBPcVqtaxpbZjCgIM7jycDng1h3uq28Nw8csILRHBYDkjr/hVi01D7RZF40kMJYqCDQIQ5kmKKc5PAqVylrL/pUbKnbHU0Qm1tlSZZWaSM5KHvUGszQ3axtNcCDPKrjJx6/wCfShsB9xdvZxyXMcEoVMOA38S55/GpruWO7VN5cyt0iIxge/pTLa5t714YRcO7quWLDg4PH0p+o6fHa25uFdjKWBIz96gexeDtbWao8TKgGA2QQKqmRhweDVLSkm1ZJBJOViXA2CrnkSW8KRyHcyZXd3YDoapEssHv9KD3/Cg9D9KD3qhBjr9aX/Gg96PX60AA7fWlHb+lJ/jQO39aAFHb6dqB0/CkHb8aPT6UAO9fpR60n+FHr9KAFPf/ACKD3+tB70HvQAev1pP8aPX69aP8aAAdvrQOMf1o/wAaB2oABzj6d6Xt+FIO30o4x+FADvWg96TsfpSnvQAd/wAaP8ar3lz9nG1Apkbpk9KbZt5zZlnYc5wMYpXCxaHb60Dt9O1RySLBMqO4ZW+6w9fQ1LjpxRcBP8KPX6dqMdPpR/hTAPWj1+tB7/Sg9/8AJoAT1+tA6/jTj1P1o7/jQA0dRUidqb/jQD0oAWb94mGGRjHPelt/LijVEUIqjAAHAFJu4FRFQ2OSOKVgLzsjRnceK5m4v/s821ZVjLkpkkAcetbke7YUb5gR3qvJawM5Z4Y2J6koCaVh3K6G9v7cxxsAMkM4fjjtwaisoBDAIN4Z1Ykkc4FXkWOCM7flX2puk2sUU1xMikGQ5bJz/nqaVgIInXz8O5jXPcc1KzrFOI1lVwRwR/KqGv3MYuF2nYfrgGtG0gtLrToposFgQwcdc0XGKr9Pp2p4YHv27VDJ/rDjnmmhjx3+lUSWuDk+1OzjNV1kyPwp/mA5PtTAe6qxz71A6tnrkZqfOc/hTgOefWlYBA++AqMqcYyDWRFpCpd/aPNffnkdjW0AP1oZc9PWiwXGTSt5IQnJxiqTfTtVhomLA5zUbRMccUWAgJPUenWjc3JH51IYGOPp1PWl+z9d3p+NAAjEn8fxqdD/ADpoiC5qTAH50wFHagHp9KPT60DtQA9Tx+FMe7SEkDLORjHb86eozgD6U27tY0t2f+JealjRDcJNdxh2VcKPuq3+NO+2J9kHIO0cZ6mqNkJruZo/N2p+tTNZSW3miQh1+8pA6VIym5HLE4yc+1XNMl2T/N3BwTVeVDyf1FVnZoyccHIwQeaYbl6982W/UqilCRyTxVm4kVWY7Bu6AIMgnFZcc00jfNz9K27GREhy3UZ6dqQMpwtBNkSyLEw4KkGokaJ1bYVbHynb60l7c28+pRfIWUSYYhT2659RV+6toI90kSKpcAELwDimmJlddhzxU21Dnjjiqw4xz2qVZBjrzirESeSmSdvelWJRj5e9J5inPPv707cDn6/jQAoQcDbTfKU447U8EZ/Gl9PrQBB5Cnt2pRCOw7VKO35Uoxx3oAYIxzx2p2OuKUdu/FHXt2oAPX60Y/nQe/0oPegAHb60elB7/Wj/ABoAQDp9KU9OfSgcY+tID0oACM5z3FIR1/Ol9Py4pO34UAIRyfrmlxz+NIf6UHv+dADgOR9aZIJAuUjBA6k02GdZpGSPLY54FTyTr5LQ52vjkHtUtjKIuFdMRpI8g696eql13AdRTbBhZyP5jKwb0PNTCZSSVHyk0ogyMox7dqaY2Ofp1qXzc449uaR5Sib2UgHgZHU1QiIwsc5/+vUiw88+vSnNKqxCRnjw2BgHkVJnOaLgIqYx9e9OAxj8qPX60vf8aYAP6dqOv5UDt9aB2/KgANIe9L/+o0lAB/jSf40p70HqaAEHagfzFL3P1oH9aAD+oo9aB2/KgdvpjigAPej1+tA/pR1/KgA/xo9PrQe9IT1/OgA9Pyo/woJ/nRn+dAB/hRnrSelJn+VADs8n60vT86Zn+VJ5iZPzjP1pAP8ASo3njiIDtyew5NSqN5+XHJqpe2UVvA1w8xEhG7r1PpSbAtYk2bxE5X14zSKwcZU5z+dZNjqVzcTC3jkUbuhrQa1ubVxvKyI38Sggg0XHYLqGdkMmcRjt6/Woo7kzptt4H3JwfL4+maZdebJaTRee8cg+7g/LnPf1pmhtLY+Ybho33cHYec+tSMu285khRnUrJxlO+TUUpmgkEtyDtzgLnjFVLucnUluoXLRo+GXHDEjr+H9as6tJJewAQYyB36incLCtdbyktrAVjzh8dOtW/Ttxiq2m3Bi0zZIEB6YzyffFAmxHuJ2oOcntTTEyx/hQD/KoYPMuATFyB6kDNRmQr9QcEdx9adwHzytH1OVxVVo7V4idh35zx0+tWUfzCF654pA1tGgfyX+Ruirw31J4A/GpaGhsM6QqdsbFQvIOeTSWFjLcRvOzASPwGPOB6AUWt1CokzbPNI5JGFznnpT1u7i1EimEqF6A98/z6UgIYrqSKc2KRo5bI+YCq+owzW8G65ba6MArdtuOP1qC3mtpNWWZJrhS54iwM7uO/wBa1Lg3c0hUqSi8bgOM/U0ASabbkaTuSTJbkn8eajt5Lm4Jjh2qU6HApsd5EgMc8MysRncWI3fj3qlNetbMs9ojn5gjKCASGPB9OvFADNTvrzS5+JPldM4YDCnPaqsGu3IwIzubrgAcVsFPMH2iaJXIJUswDdDg4zTJbSzutvlRGJehdF6GkMs2Fkbu1jkmc+Y2WlI/iPYfhVO/lfTpiInwfX/61P0zUxFFLbTv5MkRKl/4TjvUc9tbXqxzG6yDyTkHv696A6lv7JM6x3VxISHXB28gZ6Z9qo3WpYhlsop1SbO35+R17irqajbQWDxSzbljViCO4HSuAu79pNSlnh/jOBTEdj4fE1tG0zukkoJViOE69vWrxK3d2s0xClWyOuAR+PNO0qCNtPg5kGQOuMGjWIVgZWjGMjoPWkPqWZb8qPIYfMRgMhyD/hXNX8MsOoBjMrxbgQwGAuexrdhsibZLpW/eA7ue1YOn2BuNXvkG3CthA4JUFsHOPbPH1oA6iW7H9n8Nl9uM+9UNBsUntJbmWNo5Z3LMGGDjPFQG5l0u+FrCqXEjD5VXGT7Y/rV3ybwCSRXXDknEbcA46Y/qKYiCKZ3uzaJPtQiq8qzWer28sWJMfJIy/wBz1P8AnvVY6hCtys4VA7sMxnpn0resore6tjcZyGYnI4HB9DQPYp6vbvqNrjfJwQdyqMD6A9ai0+/W1t0sVnMlyCV8opg/h7Y5qS0zNfta+aVj6jB61DeRw2fiCwCfM7K6En+EAcc+9AeQ2W0gN08r20bsxGXdcngY4z0q4bi2S32wyvG4424yKsanLEmnkKvOOwrL0KSGe8BkGf4Rkd/WgQyC7jsJzdlVeFzsfcf9We34UtzHbalP5xiz5SAbeVAB5zj3zVjxNb2w0+5K4DFc7R6jJ/nWZZyzSQxS202C6bZlcZDenPqKTGtS9HHZWm2W2g2uPvbOD+dNub5Ly6Wxkil3HA+8OhGS2fSrFg4tTLG+12PAK+/vUFmkU+s3blXQbREjFeSo6n86Bl3SYreCWdrSJYol43Eklv1p0lw0/mOQSqYwQMZJ7AU2+R9OXdG5dey4H41W06M388iSM6onzZHGc9qZJpf4Up7/AEo9Pp2oPT8K0JEPelPf60h7/SlPf8KADv8AjQOo+tB7/Wj/ABoAB2/Gj0+negdvrSDt9KAHf4d6PX6Ug/pS/j270AKe9B70Hv8ASg96AEPf60d/xpT3pD1P1oAP8aT0+tLj+dIOo+vagBB27UZ49OKUDp/SkHb6dqAFz9OlPHpUYHH4dqkXFAEz2sTRHeue/A5rlrqRobphGQfLOG2/dGfX8/zrqJm8yEgEhsEZHUVk2+msLyVvOVUlGGwnOe35VFhoP7Gme0WZJx5uNwUcqRjgVoggYyfzohlS2thE7gBRwWIFVy+85U5yc8U0BPvAxk03zF457VVJPH1pmTx/SmIu+Yv6Uu4c1QDHj0x26U+OQ+ueO3SmBez1pfX61ArZBOe1SZ60AP8Aw70n+NHr9aP8aAD0/GhR0pf8aB2+tAEiDAHbimyDI/ClB4GPfpTM9PpQBTnhZs4btnmn2zPbuc/dIwanxkfh2pcDB47dqQEMyJIxLIG+ozSBxFH5cYCjpgDAFTMBg8ZqJohk/WiwELdsnvSYyQOpz3qXyj696ltosSgsOKAKqKrSbGfaRxluKTgOwDBtvBINN1jzZbpBHESo4OOlXXWERq6JsLABgKlMZEhPP0qYd6i8xR09KPPBH4VYifPX60uf51CJQ2akBzn60AOHb60mOlL/AI0d/wAaAG44HHajHH4Uo7f0oHb6UANPeg96XqPwoI4PfigBvr9aUf1oI68Uvrx3oAkjOCD71FqCNNEyK+AQeDUgPt3prqT7ipaGjOsbF7ORZGfKYyOc8+tXbmbzlwCCAeoqK6fyocAZbsoGcD1pqSQeTuMyI4GNmOtLYYkvzZ9xVKaDcWxnPBq4kiyoHX7pBqaa1KwCXOVxmmIzFjaNjwRz0NWEnKE4zjoRTo3e6RlhiGV70bDnoRwOM0lqMkSTd/EcelSOxfAPQVGiHn8KnCAj8aokrkdP60nPHb61a8pf1oESjH1oArDPHbipEDY/CplQDGKcAOPp2pgIM8071+tHb8KD3oAP8aPTnvR60ev1oAB2570Dtz7Ufh3o7/jQAen0o/qKPSj0+negAPf6UHvS/wCFIen4UAB4z9aQ/wBaU9D9KQ9/8igBPT60gPSg9/rSfyzQAoOcVLEgkOD0xUIHT61KpK4I60mBn6mVScC2kKPjjaM81ZntUjjEwkc7lw245Jz0pZWdUcxx5d+On6mq8VxGuUu3kIJ4BJ61BQ17bBxuLUJ852Jjj16UsVwUj89kLA5C5ODwe9VdR1JDcKvlPHu6EkYb8aLhuWWLIxUnkcnvVlZYltWG0PIFOBTfssa2qXCuwYgk8+3Ss65beBghW7GmBJpduXile9tSV3MvzdecdKvRN5h2xgYAwNzYzUGktzILh1J4IwfzqO/uEa+2RoygEA8YH50r2Atmbrx04PPQ0ecDk0+4t4Y0EkXAZRVQ9s+lWiS2Hz+fSnZ61WSQAY9ulSiQHNMCQnk0f40wHI/CnetADscGk/wo5z+NA6igA9aPWgdvyo6j8KAD/Gj/ABo6/lQe/wCdAB3H1o9P60etB/rQAnp/Wj/Cl/xpPSgBD3+lIT1/Oj0/rTT0H070AOJ6/WgDnj1puc/lTx3oAjlgnlAEXCjlucH6VSj1F7F/KZVbHpzWy83l252jJ25wBk1yE7zNqMrCOQjcDvAP3c57elQykbLT3Qkd2twqSjaMZBB7H86fdx/abRN86s+RvAXGMelaMM6SaehbJOwZ3cE471mzo7fvEILHORQBStND8i5S5W45zgeo/WtuW/Vk8scnucVl7ZWJLkBVGSTwMVYgtzJAZIyGIPTIFAEEg+QZyTVc7uVzgHg4qy53AkHqM1EVzk9utMRC8qpGEC8YIqol1MGwp3fWrksRycHvUS2E7424zn7vekUT20jOBvwF9hWvbQpcQ5dAw3cjGelY8MEsL/OcFTjPpWjbs8Y+VjkZ9s0CZm3cwg1T7NFIUBbBI7CtSaxgtyzpKzK68qTn5uxqki2plVpLfEm4kvgkt7Veud8y77aHCqOWzj8qQFe3WRZN3Uj+EcnFXJ7lZ7RoLYruPygcjHt6g1k/bHh5i3pIDjawOT6fUGrJsrqNhcySGQuQBlucHr+maAKui2t5a3kksy9HKgA53Dj/AArS1RzcmNFiYhSC5BwBz3Pr7Vxwur+K9IiuZgysRuJ/DNdrJZr9jEqOeFDDJ7+v1NAGVbacIdRhmMchXdwSQfyrfvX22+A4UMQMntk1l2zXWob4VlVRHyTjnNVdQuHglhsnhM9xcg45ICEHnJ9O9ABqM9tLHbIu03AkwuRk7QecnsO/PXtVnxJNa2umtMqrkLhSvfuBUNrpyTTF5fJZlbcMZA+vvUD28upa5FHdxItnEhKAcpI4x1/w9qQxLPUHvrU+V5iwsoOGB5buQfSrFnfCxt5IpJVLk5CY5I9c/Wpr520u5RxKDvHPy8D8Kh1O0kk057q5dMqvmpjt6j8aAKgtGJa7kjLtKQVGPlUZwCR3JrQhubZGP20Mz9ySTitLT54jYRyLgAoCMn2rCKS3eomYRkxIw3ntQBFq9i+pI8duJY3Yboi44k/2Sf5Vx0CeVcRyOvCOpIx716ld3EDx4V1Zhgqvp+VY1hpEZkdhMIrgklQRng57VQi7ptxBHGuBICMqCUO3aT3NR6mJJpgQcrnGScU2O6la4k0+OOJ5hkbs9MdaytY+06c0JlGDMpBXdkBh1x7HIpD6m7LI1pbiMljHjkgg8+lV9MhghnluEn8qSY7mD8g4/wA9qs6FIk+lwyygMcHjGea5+6vYm1oxYwvmAMvTjGaBGpIqXN7JdQTILqFSFJB2sG4Pv3q7NdokDcKnl8lsHn2/Gn3ttbrEssKojFCuR6EVkTebcffdmxz1poRyctvI7s7A5clsZ6HrXQaHqBgtTayt3yMnrVqPT0lLgrnA3DHJPtUb2kUOQ8GSD91xn9KBmiJ13mX5UzyWHFYeo33n6gksbHbFyGPc1oeZDHGQ8Chc8qUUD6AVJBdWaEhrZVUZ6Y6D6UASW90t1biSGTcvdc5ANPiyrE+Wqt/eoaTS5z5ok8qRhkM3U1TeKOeXyknkZimSCT+OO9AFLxBdvcsEjcEDAbngVP4WspZ4ptzfIDtQds96U2UCOiySqrODtXqSR/KtW08vTIgolRy7ZUqcnJ7GkMiuA+my4Vh0zyKivobtY2dnWMSoSCuMqRyCKknkiu5JJW3OUPU8Bae8bX9mYFVtpIywHO30GSKQFfTpryexRrqFZXbCoWXI57nj8q1LQIo/ccgfxDgVJElt5IRkCSRHcAw5Bx1rGF5PDeRxeeFiDYVAowq01oLc2c9Pp2o7fh2ox/LtR/hWhIh7/SgjrS+v0oPegBD1P1o/xoPf60H+tAB6fWkHb8aXv+NJnp9aAAdvpSg/ypuen49aAen0oAfnr9Kce/0qMEfpUnGD9KAEPeg96py36b9kRU54J6iraRuYRI08eO4IwP50rgL6/Wk/xqO3nS4jLL2bBAORmpf8aYCen1pBzinen170np/WgAA4H0pw+vamjt9O9L2H070AS4BpNmDSBuOfTvT1PzdKQGdfW7g/aTgZPA7D8KS3vmuoWhSDccdcH+Yq5fBprR1U5OO/rVbRFlgSUTKuFPDKD09TUjIoi7KUlVlkjIDA8HkcUbckcZ5rQup4wVJ/ix7k1DlePlYfUYqkBUEZYjj1qWOLv7U/zQCPx60gmAxnjjHNMRIFxn6VJ6/SoRKPXtTw4OfpQBIe9Hr9abnr9KUnrQA7v+NA/rSev1pf8aAFB6fWkHaj/Gk9PrQADt9KOo654o9P60Dt9O9ACN3+lKR1P0o7dO3eg9/pQAY/nTh/WkPf/Jo/xoAa6bjn9KhYHI4NWM/zo9PrSApFSSMDNIEYkcdutXcdPx60en9aYFZIiOT6VOBjP0p2On0o/wAKAA96P8aPX0xQe9AB3/GgdqPX6/hSf40AKOcfSjrj6Unp/WkB6f1oAd1/KmSSKn3jyenrTxzjPcd6LqJBbluS/YVLYCFsAE8bumRTt386owQPc2rM0rCRG+UY49uKmgla9t/MtgMN3H9KVx2LUzKtu6qm5mXn2HrWFpHGrSCeJivOCw447/SrDz7XaOXe5Po5GDVK6+1KyeW0iMDtI3VNyrGlMIRebIfljZWPHTOarx6l+4+yXBaNkG0Hrux71LaWUn2bzQ29j1PoKRJ4CWtmg8yT0zQA3TLpLfeqvudjjaR29c1PNOuSTznoByapLbxRToWHl7yFKnhc1szWSSR+a2FYDt0pq4Mgjjlkj8xU4PbcMiml2Un1zg+uay4Lu4a7MEbEAnaufSr6Wdxb3DCdt4kUncvQGmmKxMJTn9fepVfP51CIuOfSmST7CAg3DPJqr2JsXB2+tA7VD5iqodpRjAbkdj0qRHV1BByM0JgO9PpR1/Kj0+tHp/WmAdfyo9fpQO3070f4UAB70Hv9aX/Cg9/pQAf40dMH3oP/ANek9frQAo7f0pPT+lH+NHp9aAAdvp2pMZ/Kl9PrQO1ADT3+lIe/50/0+lNI4/CgBPWnKf500j+VLjr+dAFlGWOPeRn6Vy2o3DHVR8pOTkCujDEAjtULJk9Kmw0yVhD9nE0agKy5I6VkSTIXQzclAQuR0Bq/M/7oxjoeDWZcJuI4z2pWGhDeeaBCjYTGMk0+3tjdXAj3EKQCcdcVViicMODjpwP51espvs9xG5Hy4wSDQMm2pZXHlSwguwAQRnGf8acZJFUiaMowbkED8CMUXVv592s4lYMpyD7VNeTeaQB1A5osK5AJi+QQQAe/SmHg/j3pfU0Ecntz261RI1ewxj2FSxqxxx27UseM9O9WEHTp6UAIi4x9KfjA/CgdvypR0H0pgJ60f40dvwo7fhQAf40elB70h70AHp+VGen0oP8AWk9PrQAZ/lS5603HT+tA4AJ7DqaAHPHK6HyuMdTVMTPg+WrsycnnirMN4ZcxQqD/ALTNgVAVezlIYfM46A5DDvWbZRL56+SJMH6d6SGQSkgukZHRXo0hFVHecAu0jMo64BPA/KsvUrqNtTVMFRk47Z56U7sLGrEyyA7SDtO096lHb6UklvbwKssChCygEDvUYlwfxqkSSSKWA2nBxVEoRIC8W7HTPIq2Jl/pTTIrYHtiiwEEkx2baiMwBwBUzRK/Q447Uz7Lnoe34UWGXYUtzabpwFHXOayLYCfUCm5vs2SrNnitKNCsaqRkAfpTriJ/IVNu2NAT2qWNEM1vbwF0t23ZOQM5x681XzyN309KmjuBErfKrDtkZx7VAgE0mMbQckEc4/8ArUrhYuWVuJyT7VFeB9NkHlP1I60afcCJ2XOGxke9I5bUJzlwcYyq54/HH8qbAk8u8mCXRIAbhuf4fenQgyr+7HzZ4HrU7PJbWZXYfl5y3SqGkTm2k2TZDOu/J56k9PbmlsG5I0j2d0iSKJZHwNh9+PwqeaG5Mvkq8YU4YxoenqKp3Hzaut3HIZfmG5ABhAB6k1eu5/JkkEVsrzOQQrEDt1PtQBDc2Y+1wyxs2GiKsZGyVIOQSfxakubpQhjEnmoh5MQ+6euBzWfd6dqWpl5Bex8DAiCkqPbOf1xVnwzbm0jaG6jCSFiwx91ugznv0oAjsLSxaUPJCqnJI3Lk8+ua0NQuIba2UGfMRIUqR0HtiqPiSeONlEJIbHJX1z0+tOsNOt7zTC15Fulc7P3hOB/9agCuuppYajJa2tpK0u8qAG5fIyMVKS0WpPM67p9u1g3Kxg4OB6npzTbS3WfxHK6bQ1pCsIwMAElufy/StTUbaGLT2Zu3U5oAha2imgMxnjJxk/w4/KsrVryG0037RbxnzFkXcqsSFOeSfQEUaWRfXnkO+I+SDj73YCtC90VIo5hGSYJIyJEY/wAqAKtveS31mC8KGSQbwuCTGnbP1q4r2ctsY7iU8rjY4BX6YqhpV84swIXt2u4F8nY3/LQA4xnj6596gt2llv0mntyYwcsF5xjvx2oGK8xsopZbAfuIv9ZHnIGe4B5A9q0tNluLvTRtG3zzkZH8P/16k18wW+myyIineg2qDgNzj+Rp3h+6jfToWIwfLAxnOPal1DoVJ2fTWLtwRzn1qRr2fUYtkUAcjuByvvVXX7h52/1TYxgVZ8MS7UdGXaD064piGRQATwXn+onjcrINv+sHvWf4mujc3MYT+Hmt7VcFfk4JOeOtYslurbjjJIzVWAqaPqH2RDE5IG7II7VpiSKVvMMKOVwdxAJFZ72q5Py/7QpwtkGfl4xnpQBoz3gkAjQgjuRUcY24P4ZoigTk4Pr1q2sKDJAp2EPs5DFMGwSOh5BNVdWiu7+YrGEgjkAVpM7mXHI4/wA9avKir0HehhjOOTmiwXMSTSb+OIBZI3cHcGDEAHvx9PfiqS6fci+ghubeRrV2YysnDYx3IP09+K6bzGHVSOe3NSRupznBz2NKwXORa6zqaRxwKkQI3Z9Ow/Su0ube3khjuFjVXRSVIGDyMEVX8qIli8SNkY5GaS6ldovLTJPsOgosBg6xp32yyWW3hLXsbgAqACV75Pen6NBLHp8pv7cmZZVx5hJOOMY/xq6J3gJGw7TzyKabnzGU4wAQaVhmguntcKGCrGp+YgHgseTVKS4lspNkJ6dT6VspMwt18sgsRxk8ZrnL20vpLssqoyk5xnAFFgNY2l1II7qZw/TcmOq0y7WGW4DyRIXQbc47VetJSlkqyABgOeazpcNIze9MRoDn347Uf4UDt9O1Hb14qhCev0oPf6Up/Pig9/pQAh70h7/WlPf+dIe/1oAT/Gk9Pr2px/rSen1oAZ6dqAen0p2On403HT6UAKD/ACqZYvPUoWK5HaoVHT6d6mRtpBHpSAzdeFvZ2h8jYr9QpPU/41R8NiLVnm+0S7gvIjBwPf61tXdtFcg+bErZ745qGw0+1sWLwQqjn+LJJ/M1Nh3J0s4rBpBEcJIwbb2HFPLgZ571HK5kbPYdKhY9f8mqQiwZB696A44571VJPP1puTz9aYFwMOMGnA8Dnt2qmrnPrz9KmjcnH/6qAJx049O1SAioVPA+lPByPwoAcwwMAfjmnRZXgHGaTPH4UoADZpAUtRt1tYPPBAfPaqsT3uqQN5MkZjjPyvj7zent9au6pbC8AQyMq47c1HpVs2nhkEpdW5ORjmpsVca4bajMNrMMke9RdCMetWZ23yE9ulV26j69qokaCRj+lSxluPp2qIEAjHPPanJJjHfr0pgWlJx+HapPX6dqrxyAgd+KmVs/lQA89+f8KX1puev0p3rQAv8AjSf40HvQe/1oAP8AGgHpR/jQP60AHYfSjt+FA7UDtx27UAHY/Sg9xSdvwpT0P0oAD3+tHT86D3o9frQAen1o9KXv+NJ/j+NAAO1A7fTtR6fWk9KAF/wo9fpTc9PpSg5/KgBJHEYJY/THekDkp5mMLn16fhVgKggZmGSRisW0Vri6m8yJ2jQfMAcYNQ2NI0/8aB2+tV9zxRqiqeB95vTtTzJ5cYk80PzyOhp3CxOOBnPFVWuJZydjBVx6jmp45IpG8sn7xxioL63+zOBEDtYflSbGhYEKhRMkihjtzuHJ+lKlybRGjgRQittAIAwfpVF79zF5Uf3COpOMVbOniSDO7bLs3Z5Ix6GkG25QaVo9Sjfcrc54PSn67dJIYmTg7ufcVXuLGSa/keNhu2gFB3I4/nVxGhjc209v58mNoAHOaRRPot6DYiJxhlLD688fpUro6al5wKlCF+Vv4CM5/mKyrqKS1cSxxeXuOGi6YPqKQX0pQgoSR0JP+c00Ik8QAXNzbyLkPGd4ye46Vde6W5thh3UP3H9axpJZWJY/e9aIbiSMsCpKk5wPWmBKmlzC7EkdwuCcFySWA68VuXtwdi9MnHNZsV2gUFVck+wpDK8rgtkY6AUWEXbeTfIA3THarOoSxQW24KDtB/Ad6zIW2SKx6Z5xV54kkxuAde2aGIoaR5NxdsrncrZZATz9CKvvCLRWRTxvLD6GjyYoozLHHtdTn5eB9KjTFw2WyuBz1ahaDHLL796kEg9e9U5MBmCk5AzyCMj1wahaVhuPP1HWquKxqBxxz3psjyLHmJNxHU9hWcszc/061e+0E2LIjAO3GTSbCxEL1PKJRpJJF6oBn+VXEYOqsDkEcVR0qJrN5XeVWLjgDOPpU0t0IRkJknoopJ9wa7Fnr+VIe/0qFJswGUyR8D7ueaRZ9yqwOQRVXFYnPeg96jEufxFP3Z/KgBT/AFo/xoPelPf86YAP60elB7/Wj/GgBAOlH+FH+NHpQAuePwpGwc0np+VHX8qAI3iBzyaie3znnvVnPb1FB70gKn2X1/vVG1mGIznqavHv+dBH86AKsUGwBQzY+tSeRnHPapsfzpR2+tMCv5H54o8jrn0/GrAHT+tH+FAEYiC549Kfjt70uOv0oPegA6fnQOo470p780nr9aAD0pOuO/al6fnSf49KAE6+/FJ2/Clz+PNJnpQAE9T+tIe9Gc4+lKo3Y9xSATIA5IGD1NSQCOZiu4H2zVO7gliAuHbKjnHYU2Ke41CL93Eg2HiQcHp2NTcdhmuqtqYmgCpnqant7BbqyS4EzrMRkMp6e1QXu5bXypxudzksecVLZzeVb+XHwo64NLqPoOk3DdjJO7IPQ5qk/wA8wZzuKkn5lBNWXY9aj3YIPv1p2C5NvZ1wSce/eo3PX6fjQG4GeO3NBHTt2piI2Y884pmWyQM8c4zUoTOO3HSpRCMH6dKYEUbnOM5wanjPTPNL5eM/hT9uM/WgQ+PGQM4/Crk4UWshODx0NUBKvmeWMs2egpLyQrCyMG3EcjHWpbGkZ1nG01yUdsKW4Ibk85xV/V2gsLbzFxuUH6/Wsq1uYo5CsccnmckgjGKdc28+oAK774yQXABzj0qEy2iaxt3vtP8AOtiMyjhvUDqKjd5rCdzh13cgHvjAOK0dIf7FYrEdpAZgAD0GTisvWLW5u7koBEUduMk55Hp3qhGhFqd3fApbQk4HLEcVQliuba1ka4Xa0cuEIOeD1H51Y0FJrBpfMVYlH31duSB0NJfX0d7P9nXaY3deV546Z+v+FAGIJZ5WZ4IZXwcEoMgH0z0FdDozNceadSh2TNhQXX+EDgZ/OlvLU6cscsRTaoAC7ePr9aSCW81O2S6QRRruCkDILDIzz2oC5FeTRw6gIlkMcZOCV7UmrmHT4BNHIWkRg0auePc/lVeWW/e4lAaKKOJzGsjoS0hBPQd8U290m8uoA73RkPCZdBjGPY8flSAv213dT6eHWNIzKCyhR90Hv9T1p1tNDFlLgBiODWhYuqQES4Bi+U+2O1Zt9HLdSRtAuEHJJAy30/WmIcbiKO5LQxv842hh19qW4uIntx9udQxYIYlOeo9KtlraawCqvCgElR93HeuemsUu799QuQGRseVFk4kwPvHHb2oAtxWtlDMbiOYRHIYOMAYHI4/DtUup3xupILS3nV3uELM0Z+4vqP5fjT7IWnWXajDkBBgD2FAt0hvHvYYAJGTG7HJ9j+QpDIRaQ6ei7I/Ljzg+rn1JqyZ4nUNAuGTHQnPPb61X1HVfNslLxCFnB2EnP546Unh2USNO0wDK3QkcD6E0IGUtZXNvGuxirsSNxwFI7CotNa4LtHF0U/fJ2que2at+I3hV1iXCgkNu9Tg1p6dZI2lK4+9jPJzQHQSRWcQ7o92zhig+X86WSXbIxQbRnoe1QW7TzSmCN8K3HNSSW0kHyyNuI7+tNCY2R2lIJ5qEjgZ6DjnpUxwAfzphHX25qxFcR5xx7cc05I/u9+oNTrFnIx3z71OsAGe+DQBBHGflz9MmrEaHA9x2qQIF6dj2p2P0NMQ0fzHakPOfpmn4xj2NJtxj8qAGHnP508KDnj3puOn5Uq9vpigCQx543MORVCZ9l7IpDCHO0c9cd60BzjPQ9aqa8EFiNlvuZSAAo7ZHpUsaHtc2Jt2XoccEcGqEQhuv9UGEicPnoc9CKreHmFxqTLdD51BIG0bQT0x9P610d3BEjeaoxIRtOO/1pIexRhSRIxGRle3PSgq+eDxUhcjP50wyH1461RIbmK4zURH8ql3ZpwCn86YFkdvpR+vFA5xR6fSgA6j14o9e/FH+HekP9O9ACnvSHv8AWkY4zRnrQAH+tH+NHr9aX/GgBB1H1oA6fjS+n1oHb8aABRjH0p6/0pg7fSnKcY+lAEmBj8KikQnOPSnA/wAqPX6UgICjDPHao2Q88Vb9fpSNgZzx0pgUzGeeP8KPLY5479+lW/lOcYP0pdvX60AVRD6+vepVjxj696kx7d6UdvrQA0Dp9O9OA/lQO1KO30oAP8KcO9N7fhS5/lQArqDntUTqQDipCetB70gKjj2qJgfTPNXmA5+tNKL+tMCgVJI4zz9MUBWOOM8/Sr2xePrQEHH170AVY42GM81Oinj6VIAPl/HrSgdPp3oAAPx4o/woHb6d6P8ADvQAp70HqeaPX6d6Q9T9KAF7n60d/wAaD3pD3+vSgAHX8aBzij/Gj0479KAAc478dqByPXigduKB2+negA6g/SlPek7fh3oP9O9ACnvQf600ng/SjPWgB3+NGP50nr9aliUM+D0pAU2n+bCjjOMmpC3lKrM6Mp446ik1gxxwDC8+1V9Kt47yB/MLbsY4PSpuMult8fynINRWsbLOwZvlfqKEYRsYiclRgn1pjzEShANvqW/pQBauY0jtJmKKpx1HU/U96ydHSG7nlSUZ21cvpQkYRw0iEbsbuuOoGayLTUkZyltbkyHJ3A9vU+lS9yktCzq0a2rRGFizRvnbnnb3H5Uy4u/t0TLFcAFSCqHrjuM0r2l1dymXKyNjtkVnPZyJchdu1ie/TPfFAzQj0+cxrPO4iyONxya0ku/JsiquJG7YHP0pr6a4hQDGI+nP3vc1Xgv5XLW8cIdhxgihC3Mw3jrcyTA43gqwyRxn16itH5RNHdbZBP1OX+UCqt7HJCheaLEkLA57FfepbjV0Fqgnh2lgSJR0P+FIe5b1B3uIlZ1RQeOGzWeYxg4z0q3piwXNu7u3zDpTHA3EAjuKtElZlUbsrngGpYxGWPyY5BpduSAxxle9Sxqg79qoROkSdlHXNSrCmfuDOaRSozzUoI55oENEKcfKM5pSY4sAsq+2aefRRkk8VSu4JLUGZ2BP6UmxovW80QP7wFcn5S64qhd3iW+ojzmaO1OTuUcZA46UsU9zfwtGi5UHk07eyWyI6chju44J9akZK9vGkazq5JwcAuWyD0PPtVJ0znnt+NSGRpDg8LSE+3UdqpCICuMj27/404LnOWI6UZyMe3OOlPtYTLIo7Y7dDQMljHljG7g9M1fiaJrdgcM2MYqrNCbRt8hBDcj/AAprl7m2LxoSyc461NwKGnDOp+TdJJtfO1Tkc8n+VacsEMC7YQAhYsB6Z61FIZA3y9Pc9KUE7eWyaaQmKuARmpUccADt2qEDJwOue1JPaXEy4jG2NSQ2Dy3vTuBP58fPzL0xwakDZ59qo2+prbDyXjGQMUyO7KXgUwsscx+Uc4U+1FwsaR7/AE70p70g6D6d6P8ACqEDdD7c+1H+NB5z9KQ85NAC/wCNJxx9aPU/jR6/WgBPT8qPT6UdDx60mcY+tAC9fyoPf6Ug4x2pPT6UAOPel4/WmZ/lS7uv0oAdn+dAPSk9efeobl5ol8wKREp+Zu9K4E47f0pR/TtVM30ZUPCsrqD+8OMhferABuMRxuASM59qLjsP3LnG4Zx60p7/AEqgJHhufsiJGzPnGRViLzYGENxjcc7SDnI4/wAaVwsTEdfzpDxn88VDc+ZAyySjKHooNCuzMrrEywyDjJouFiU8Z+tNP9acT1+lNbv+fFUIaOo+tSxEKyseexqM9/zpwbt70gIdWkknhMMZAB496Zo0M1iWW5TBI47k/wCeKmKZYEeuKi1BJkH2mR0CKCoRu9S0V5DCxuNUaAIoRuc44Hr+NOvP9AlGwjJ6DtTIr2a9txcWcSfuvvGNhkj0xVS/maWfy8O8iNncP4hx27VI9y/NDKv72QqQ4zx61AUOT+lRXsl5cwW0EcDJCGBeQsCcDt+Nal1HClmGU/N2p3FYpsjRkbgV3cg+tOCfzpLWIXMZLysHU/KpGaPMXcQHUfj0+tNMViVEAx+XFPA6fTHFRB+cZzznjrTw46Z6GruIeOfy7U8LuIGcZ71GrA45705seWeQMd6QFfVxFaRoUYhicHB6+9Itv5umm6adtwU5ye1OkiW7hDBQ5Q8sDjis29upfJezgQIrcc9APWsy0XdEWLVLEXCEqr9fcjj+eagYut6ltHLsUtgn0qHS5UsYXhjO1FOQo44I/wAc09Y0kdp1kO4N9zHOKTY7BqUHk2kwbdv+9kHnHqKxbD7ZPfwRiZ87hiQgkritvVheTwGSGIuCQCFbJA/Ht7Vi2d+bTUIy68pLh1PBH4UwOnlxHL/pKllb++Ac+5FZl5bQxq7WcboFIkA28HaQSM9uK07+ZLtPN3gKvAGeSamkM8mnBI487F4J5zx6A0CMe41ODWrfyCZlcD5tqkqp7EkD2qSCaz0u1Fr5srNLtCZBxuJxkds1OttFp2lxyRyIFHLerv6mkjuH1ECRo7aSNTtZc4Y+/wCGaANM2Nv9mLf3V47ViWjNd3j2zTNHBt6jnB/pV2G5mWNY2kSTbwZGX5TjvipGsljBlhkVmcY44P4UwGNaTIdygyXA+VsjiTHAJP0xTUm2SNHNG0k5+6vIyfoKuWd06nZcf6wHZwOM9vzrH1JtQXVBPHbsVQ8sh/OgRcvxeiwkij2IJQAOMHtkY+mfyrTht4Fg3FABtx6fhSM8ZhWRiQ3BAbjBx096x7f7c8McBkAnQk7hkgjPAJOP0zQBTlmj/tZIRIxy+3bjp61080axKMdAOp9K52TTobcyXVwsy3COGba2QcnrVabXJrm7W0jd3Jb5yQB8voO340BYyru7mlvJY7W3aQJKys4QnucZx7Vfhv57dT5qyQFzg5GAePU1q3H2mxRZxAFgXOyNeVAxnJ4/WrCNPq9usjWgWIjndxn0+opWHc5+4VtRm3KhJKbUBPHua3LSSe0s0tncMFwC+04z7VTsoBaa3HA56EqCevQEVv6isIs24BIHQdaYMqZt7ceekgDg5wy8Z/Cke5a62v29qp6KiXdwwl3AHJQjuB6n1rRntEtshPu54FNCZW5wPy4qMdQTjpjpUrjrkdDnFMxz9D37VRI6MnIHPI6daspz9SKgi2r+dWEYcD3pgP6/iKXr+I6UgPT60o7flQAYzn6ZoI6/nSjt+VA7flQA0jqfxo24J/OnDt+VKO3vxQADj8KRy2CKM8e5FJuOMEc47GgCMDac4x9KGdmxntTyc547ZoIBzx70WArkf4U3GcZ+nNWSg5470nlgdu9AEABP5fjT0UjP51IFAx9cc0oHT8qAJBxigdvpQO39KQdvp2oAX9OKQ/lxQD0+naj/AAoAaec/Sk29afjg/So7iQwxswQtxnikA/1+tH+PWqsN2JHZZpIoCOz5GfoTVo/K5RuGHPHNFwFH9aT0+tGf59acqluF60AMLhSMsBQsikgBgTjsaguoHt3Dt82aiF29wnlwwrIQeq1PMOxfB6fSlH9Kr2zs0YLqQRlTxUynpx2qhDmLBflXex4ArMLPDc5vWUsSQu7IVfbmteF1U5bHSsvxLcRJZ8BWmLblHPQdT+Rx+NJjRM91D5BYxFZFbbujK5+vJ6VLazi5gEgOTnBPvWd4Zuorp3LLllUbCw6jqefxrTkMUMhWJQATuwKEDHn+vWjP86gafqcU03H8/wAaYiyD0+tAPT+lVhP/AD/GnrKDj+lMCYHp9O1L/h2qIsdmUGSOOOtZyXWyX/SgWAOSrHgfhSbCxrev0qOeeK3AMr7d52qO7H0FU5NQhjnjEKssbDkHp+FSu1pdSH7VDvWNPMjOD04yR7jilcdh9tM9yTzHH6qeTUiS7ndDgMp7HIPvXNvqCzX8TIzIrnaUIKnr710f2GC32TwEj5SDk9Qe9JMGiX/Gk/xoLDrnvTS6jJz361YhfT60o7Uzevr360oYcfWgBw7dqB27cU0EcduaUdqAF/wpP8KB2+lA7duO1AAe/wBKU96T/Cj1+lAAep+tH496XHWj1470AA7fWk9KX/GjuPrQAnpSdh9KUdv6Ug7UAJ/hR2P0pR257dqByPwoAX1/yKbNdrakHaXY9FWpAM1Hd2AaKSUudxHp0HapY0IRLepkwRBepBbJP6VCHWzT92mxwNrr6ehrNgvrlbgQwvjc23n1rRaxuY7iOSWQSq52uG5GOetSMjtSZLxZRnDMBg9+DUmszmNoHjRtobDFfTPNVstHh4x0Pymo5L6RHJUEHPTHf2pga1xJHHpjSF127Cwx+dU/D9jB/Z5kC7fOO5sd/QVVe2mu1EMsyxE4yh+Y/jzxVy28zTYlgdhIV5zjHH60h9CGSVkuxFE+1SQMjtUmpWbx2rsjea4+dR3JHaoCsBnExboclSa0DbfbYw0TmJTzgdKQbDjcl7VQ0qo2MY77qz7CC5t7z7SSJUc4JB6U6O6ezn+y+UJPQ5wf5VPKt1G+GQKjAsApyM/0piHazLG9s64+8NvviubW5KKEB+7wCTitScGX72Me5qnJAATwOo7U7AmOguyVCJwc8kHP51cXAVR+BPXNUEjIY49c4HWrS5GRnkHoOtFgZIDjGBx0wOadGN23A68cdKaiMxHfDfSrUMYwDnJBpiFktpkh3YO0DnHemJdwNHsSH5x3U81evJmNrhEyT6Vl6XvgvC0kZ5Pp0FSPoSm/e3aB9jNuYowIx9DTtYe5lRljRX244B/Op9Q8qYhT0Jz/APX/AEFUjKY8qU3D19adgJdE+0Wxbz4mRCM/MeTVi4lVps4GOaqLcM33VxTyffmhCGs3zcetRk5I7nP0qUjrx74pChPGM89+lMCFcFh3578VatWEUgfqenPFRbMjIIIBznqKlWNs4PHPegB+p5uIgC2PrUmnn7NE0eQwPOe1IqEqAeRTZA6xnGFGOaVuoX6Ec1xhnAAINR7ye3Xt/wDXpI085sICR7nGala1eMKSpAPA5yKLjFib5xn2rRnuRBbuSvKrnA61nCJlOCCCO3YVZnkJQMACcc56UxHIG6Y6qshDKrtlSOcd67YmK6tEfCnoRx0NZBYSNuljjaQdDiriyERBQMcY46UkNj/NAx9ab53t7cVE3GaY3f69qokmE+fftQJs9+2Kr+3XmgE/XB/KgC0JAfyp+7OfpVRScj696mTPGf1pgTHvSEdaQdB9Kd2P0oAT/Gk/xpxHWkPegBvp+VIO30p3f8aMc/jQAL247Ut9vmtxHG6rnruFA4x9aDtwCxA/GkwIbUf2XAfNcMJvmwBkA+lMSOSAfagQE28jr3z68VbljgNsXlG4hflrG0XytQlmSZpPLGQBnANQUTwrC95LIfMSWNQ+Ce9WWYXc8c0jKjwnKrnrVVLiOx1oRO6mLywN568YwD+v5VNMpl1HzvLBgUgs2aQx9441CEESNGAcAkdfXpT4p2W0WFiGK8AnjI7UlysDf8enIJydo4FQDj8+tUhDy54/pTTIeO5pG/r2pANxx15pkj1kJxzn3qQSZpiRcjvzUgQcd+3NMCQMeSPrUGowG+iSJ3GB3Kg4qZeMfSnrguMjNJjK9hAumRPaRPvYjjCEcY9KNOstyXD3PEhfGehwAMZqPVmSxxJHN+9c569KS5hKWX2xrku8icZ6buoqBjIHa6nktRMY4vu++f8AIrL1W8m0y6Cvl1dcyEg9R/jV6C2e1ia5kkIaX58kbVHt9aW8tI9Rw8Jb7TgfM33WI7E+9AxZ57maxgbyju2ZKqORxxUtjdQxYyBgdzV7SLuC7tElAXceDx0PcZrnNakitnk8pVLbcgKR05x+dMDoby6s5rc72Q+jAkEemOKz4JxcRyfNmWM85GCw9aq6BDHqgfdKCFCgqc9CMkjmtO7so7K7M8flqrxlNp4yf5UxEaSHOMe+KtRzRrIBMflPrVRYSI1ds7SMcdKbcwK8OPMUHqp5xmhsLE0qGS98xY2Nsp+fBxxTJ7JLuUi0b5FHG4/pUeiK5uJ4Llzxxt6Ul+yxaikUJ2qWA49KkZnXtnJby4JJAO3ep7+la2hWO/TC8jkvJksfbsKffW0GxjEoLSIVxjg//qqtbB7RSqO4VjgykZH4DpR1DdEsDTzzvapIMdcHoRmsrxTYCJIZDxKT5e/PUdf0rYnlt4Qs8c2+QdeMH3OQKwtZnuLm7G/ayFP3ZTkMG/rxQCOkj06EWYZ2/wBWmFJ+nWsqyuHuL77Kk5RD39auafJcNbxx3Khm2AGM+vuarz2cNncfamiaN0YMxU5UDPLY9qAF8QW66dpNzISJUBBCvjvxisrwdfi5u3skTy4VUsi5yc9zmtK+hXW4A0zyG0DZj28eb7k9h6CorXSNK0+VLi2llSUcbVbr9c0AbWqiGGAEYDZ69aoaMkd1Od7ONoJXt6c1aMwkm2SRuZA2Ajj5c4659MUpdLRcy+WCTxsOCPY+1MRma9cPpt2t3AyzOVCSIwyJBnj8R/WrlvPK9vbSSxzW0pbgEglwfzxUNtCZ9alkvdsRVdtvg5Xb3IPryPpTtSZrCUfZpSc9CGzSGUb25vF1WKGa0MEZk++DuzkdB2FR6pLqCah5jskCL8iInUj1OK1zZtIkd1Jcblb74Hb3psxd4/LFpC6kYbJB3fj0oAdb2BvLKO58/dIQQykfKR0IrjZIZLPVnjhDStFJxtBbI9OK6d79LItaRRGKacgRqD8qkn730rRksRaQeZGFGOW/2j3JpgUxeR3kUlsfMRGGDHL8uQRz+FaGnXkSQ7BgAcYXpVRhJexb0tkMScHtmorO2fDIhZyvXHc9qBFS/kzqDTLwUcEEVbF558WHAZDzinMLMbkuIf3xGAqiqsNuBl4y6gdQwxtI69f50DLtqEjkMscUcbnGWUYqxJIZCPSq9onnNsQ/KP8AnocZqVw8EoimVVJPykNkGqRLGkZH1FRnnv26ipihz06Gm+U3Hy9+9MRBnP4j8TUqE5xz0zinrA3Gfp61LHCFAH8qYCpk5/OpOx/OkUYx+VOHb8uaAD1/Ojpn86PT6UdcfSgA9f50dPzo6/lR1/KgA/xpCOaU/wBKPWgBoHTj2peuOOooJ5o6fnQAdfxFHXP0o9PyoHb8uKAA9/zox1o6470D+lAC+n9KT0/pSZ6UDt/SgBQen07UA/hxSDt247UoHT6UAOHPtx0q3jaoKbScdD3rMe6CyCJFDN0Yk4C1aaZ4YPNkjEiLziM84+h61LHY5LWtQie6MLJ9nuEY5QgFc/yrSsoJbzT0vre4LXEWN8YJ7dR9TxV7UtM03WY45Z0wAu5XHysP8+9JZ21tYJ5cMzsCpXLE5I61IyypyM578+1Il0qSlEyzDrgZqLTIZp7EmRQrliBzwR0zVK/uHsJViQ8L93AA6+pp3C2pd1N5LiPy1+Rug3DGabpEcllPIs4Cg8DnOKjjS/u7YT7/AJkyQDjrnjGPanyb3bftI3KCR/dpAWJ5R552fd6n60wS4x3qJeBz1pr8/nViHy3CunDDcOlUmuUYkSfk3IH0psq5AHaqrdRnnjvSGadtcQRkGIKpHTYuKkLFssep/Ss2KTGNq9quRkuM4zx360CHM3Byfx70kmIyVYFm6kA4x9TUyJ8wZl4HU96tai9vDZMxGGPdRzQwRV8mPyGk82MkdQrYP60xB0KnKnkEVm6EEv8AUCJS5AUqykYyR0/Ef1rbjgW022qsWUMWUt1x6ZpJgyS2ZVfey5Kg8j04rC1oy3V4BFE+4HoRjcOentW1NkKCh5B5A7ii3mMlx5igEquOnP0oYIfbx28umxpMqoVUcnggjvULzEZWNl25JB69aiubd4G850UAnJxSyX1tJblPL/edAV6g0hkM0skhBkSMuCDu255FTwu5h2npUSMs0QmCgE8EYxg08N/KqExzseT+tMZjyf1pCc5Oe3XvSHnPPOOvemIXeRn+felEjDJ9/wAaaw2jJzz6dakSFmUt5bHvkGlcZIjn9amUnj69qihCuu5eefxqYKP1qhCjPH9KUdv6UgA4470o7cUAAzx9O1HX8u1A7cUDtx2oAPX6UHHPNHXH0o65+lAAe/1oP9aU96D3oATH86THT696ce/1pP8AGgBoHT+tKo6f1pQP50oHT60AKO3r70l4hngIRyuRzilHGKUcgUgOdi0WeG786O598EHrXQzXBW1O4gtjHTrTGTHI54qtNucgEcelKwFN2Kx7M4wOlJabWvk3jK7s461K8OQeD0qMxMpyo5GCMUWKJNeKx+UsMRVi2GfBAGe5Iqe2trZtPS5G4uUO4lic/n2qRLgyL+8Uhh1OOtNndihjUcd6LCuYyRjjdJ+OK29NlJszGr4ZRjPrWbJbHr702ITQOGj9cH3osO9yaaxna785ZU69DnNak05NuA3XFUo53bG6PB6daeWZyM8ewosIrlAfy71G0YOeOo71a28j+lMC9Pp2pgQeWPm+XgjP+TU6KuDken0oCfy/zxT1Q/pQBIgHtjPfpUqgA5wM5xmmquM/hUgA5+tMQjA449ahcckknNLNdCN9oTPPXoBSyyJGI97o29sen6VNxlaTJOT16VXJPH071fMCtg84zTRapwfrTsFykhJx7irCZI+o7c1OlsgxgVI9oxg3q2wAZwB1pAQrHnPpj8KnFmJom+bavfHeqsUzzoRb2674+Sw4/Cnm6lSRkddsb/dAOdp96Vx2ILe4n877LAwGcjkVajgltztl5+bgioCILQqYo/3vVpDyR7VYkfzYRI1yGI5weKSYMkDY/OnLb+ew5wAc1QaY7QwJ2seKmtr/AGIQWAA4z6U2xWK9+RYygLkZ6AUWyXOoJnJCDrzUF9BNdTjD7lPU9MVoWJ/syJo3cPz1znmpRXQdbKUXZIDnGOamyuOx49KrPP5sm4YpjSfXHoatEk7Rx9QAOKaR1x0xVfzOlKsh4/rTESkHB+n400qeePwpyyZwD3H41YjiaYEKQvHUjOKAKhjJJ4z7UeUTn61Et2IZjBJF50pOMhiDVm3MuXjnjZGXBGfQ9OaSY7CLF+PPepVTGPr3qQjr9aMdfrVCEUYx2+tKO3aj/Gj0+tACDt9KQ9Pwpw7f0pMdKAGnv9KCetLjoPam44/DtQA4Dc2B61Wvv9BlVs7i/rzirKnacg1UvQsrhmyce9QxobdfaIbYSmXyVkxtCn7vPvT0t2g0+EsznYMljwDk57Cs/VQl3bLbOSYxycHp6Vpy3DTWMaBlIZRUldCnc2sV0AYU54JkHJz+Ip+iW7XNlLHJMSN2GKnsOlSIrwwtHFMxiGC3Hr1psM8a7lkDlsYUocZoAW3Nxb3i27SmOAruByCz84AFSPaywb9xJjOCu7G4HuDjj0/Oq7yIji6liLSxHk8biuMfSp4btr9AQrLu5RWIJPr06CmhNDG7j/8AXSgEk/niknaOOZYt+Sch8Ifl/GmhuOM4qrisWQPfoelP/oaqeYf06dqlWTIP5+1O4rE+On1pd20BicYpnmAHBPJqVWVZAJEIU84PcUmBXDR3KsqbCPvfvf6VnX2JrTymAMJJGVGBVq4XzdUG2MmFfmbHTFPv44t4FrGj7sMUzjpxmoLRau/3tiIlZFAAId/u1DbMYrCSBk81yScr3z3qlcytpz+bGPMX+88ZxH7H0FXkllltY5RdLAWwWKnK8nGMUxGdpaXOmh/Nt2jhZyw3FfvH2BzSXVpZXG6WRm82Tg7CVwOvb3rWms45E/e3c03faeVJ+mKwLszC7kCgbM5C9MUWHuXNNFlY3Je2hnRQCBvfdj1wPfApl/cPe3AJI2xjsO/biqaR3Mg+ReB36AfjV2PTJkUDzFZiOiDOPr/+qgDWE4nsESEbpGQfyqnpkbJDL9oijwcn5uCPXmktYWRCFYOUOD22jtgVJIsT/Ku4OOCc+tAiiFaW9N4jMEU7VVDy2OM57D/Cr63UUieZLcBXUY2hRx+HU0lreCCBbVQkhQbWfoKH0sblnKCTByUD4zQAkF6zPG0pja1AIDd1b3/Cp9WkUWQjiViewA7/AErP1qa2NmjwRqjuwPA6Ef8A6hVCK/uriVm3PJx8wVc4/LpSHY2dLtRbxub5F6ZyecfWoLqyEtxFKgzAmcMQQBV2K3ju7SMyyYKru2qe/vWZYXFxfXL2P2gxIAc5Xk+2KANPUIlihUxZHfj6UyG2SW1Fw8mXGc5PFUdUuX0y0jhuWWXOU3k8kDofxFZ1jqkepummwqYzK+WYHog5IHuelAWCy1YwwyW0XzCNjGUERZdo6EEdDV/S0ikMj3EioThk5yas3kUWnCNE2BCPlTHFU7+0aS2S4SOMzK6vEqkDPIyPxGaQ7l/UFENtHc+ad+ehPDdqnh0xJ7USysUeTDnZ0HtVe6kQ2yidMgZJywA249qck6i3h8iQSI4ynORH9cUxGH4gujYT28aYYxkhmHcH/I/Kq0N9b3l21xNbktncoVsBiB3Fab6VZ3M26d5ZsdWZto/AD/Gi58L2cah4JWjZT90Nu/Q0Aa32N76FJEJgVlDbAeOe30rMTVJ7Wf7ImGLEquRWjaTuLcWomXzMBV28gj19qxV0u5XU2kmnhTY+QDyW5PamBck0+6SZUnjj8uQFo3Tjy3HIpf7YNxb7GXI29jyDWtPdKbBt5G4LyfU1wkkbmQyKzKW54p2EjqbCaWG1Yx7njckEk/mRU9nNbWMbvAxkaRtzqckj8fSqGkXZh03ywc+YMFiM4q7ogkgkmWcIyt0YUgZXnMx1JbgHCj5icjKc89ueP51pxQ298X+ZnjzjByM9/wCdc7qt2/8AacoRiF4HyjvVzSbpkdo921XAPPY0D6DdWdbKcojgMTgc8n0FXYNLF5YLO8jeb1HsR2qjqWix303mGSSNunyNkfka1tPX7FaeVvdgP75BNOxNxWbYxX8aN45/OonYltx7mo8njt29aoRa3Dn86XcvPPvVIMePywKcrHjn24pgXNw5+tLn9DVdCTiplP6igB3T8+tH+NJ9e4pf6igBf8aT0+tHrR2P50AHTHagdvyo9fzox1oAQjNJ6+4zTj39uaTGKAA98fWg8E/XNH/6qT/9VADj/I0gz+RoHP40daAG+n17UDt+NA7fU0Afd/pQAo7dqliUMyjpUajG3tUsZ2lT+lDAp64Le2tc/Kj88nrnFUNDji1GCVriYuoGNucba0tRtor5QsoJAORg4qLTbC30/eYgx3ZJDHNRYdx0yosSL5m2OPjnnA7fWoRFFNcMxbcezNxn8Aa1obSMKGddxIzz2NZ2sAQKjIMMd2AO9AyyjS2UHKq8QHOw8isW/WO5nWVXdBvB2kAEj1qayivNQidd5VVOMk8GnXUIgjgSdgsiN8pz19f0IpMaJriX+z0iiikkw4BDEc/jU9v/AGfHBvk2kjqSCTVi8t/Msn2538H8ulZWmWpu7qQyqPLQjKZ9Rz+ooESpvN3LEIpPsu0NHK3T/gP+Bprgq20jkGpXWS3kWMMfLiwGAyTtzycfSovNF0pkV1dAxCyqeGXqD7YBx+FMQzaG/Oovs4bH41MCqsOvXgngVMkTyHKpjHOM9qd0BXitQMfTvVtIwB17d6ZHjp6ZB9qlXp+FUhMmVRz9PxqCcYO1lDD+6wyDUqtx+FSEgg5ANICnaWttCWaO2jQ44K8YpLgSxS72Rsn+I/dA+nrVvaN47KD0p18wktHhAyzA/ge1S0O5TZ7cxoVnUsWwRg5qzZER3DRvgPwR71l+HwWhuJLm0yu7Zlxg8e1WGEUV8twgYuq7QpPH+cUrjLesTgW+1eSeOe1ZXhu5iZphOqoScqX7464/StVRNdW5Jmiwf4dnGfxNU4riKzfz3jXG3YdnHzD1oDpYsXDR4dY+ckngVBFC8g+XGBnrU8llJcQ7o32h/nYD6dKorqbJN5ErLncOvTAPIx3zzTuFiWWKRCdy5wOT3p0G15AO59etNW8SeAsisfl3bWODj1+lQSSBSGgbDFAwBHIPcUXCxp31qscBlHLfyrLimuJJBFEWOak/tRbtFhlbYx4JzwaWK3W3uPMWcHacjA61IyxHBLa3BD87gGJq2T15HXpVO8v/ADmXZx1H1qFrgjPX+lWiWjS3D1HWkdwi7ieAaoCYk49fyrQjtElQFnyo/WhsLESTGRsIm4U5ZR5nluCjjs1Zt1cfZ528h+F7g1YaC6uLdLpZFfocH0pXHYvjtz270Dt9KYhIAB604MOKskX/AAoPf6UgYfp2o3Ajr2oAU96PWkJzn6UE9aAF/wAfxpf8aQ96D3+tACg/zpQen1NM9frS/wCNAC56UgAOPpQO31pRxj60ANKAj8KQouOnanjtSDt9KAEKjn8KGUHOR6Uvb8KOx+lAEbxqc5Udab5KZPyjrUx70h70ARiNQeg608KBjjvSnvR6/WgBNo4470m0ccU7/GjoR9aAGbRxx270Y/l3p3p9aAOlADT3+nelHf8AyaNvT6UoGPyoAZqKhrUwhW24zlRnNUNFtoxHcQXcaPgja+Ov59COK025/KoHGzIGcmpsO4vmoo47Himmdc/j0qJxweO1MI6jH+FMRZWZTj+tStMGiKSSeWueW6cVUVDzx+fSrD6f9piVmfAAyAPWkxkFpH5TSSweYwY87s4I+lJGf3xVwvzSZyORmqialPaXAt4h5hJUAEevTFXJbe/YOJxGyypglByp9R7/AOFSMu3hgjtCSAe/vWXpzwX16d3I3HA4/AU9HR4FiuGLSp8rMT973p0UVtbSBkiCjuwPNAxNSt4rQFI/lDnIGeB2/rVeFGtmaWSMeSGwDt5bjnr+NMvZ/tLBtoKqwYE8k4Oas3MZurDas8gfOQuCcA80gKt7idHNnHOgaMsjnOwnuPyptra3C2yySKzORuCEcKPfPc+lLc3htrL7EzrJKNqqdhGAW56+1bhmjSwLBQ2V4CjrQgu0UIbq1ELK7sWOfujn8sYqFLhJQ+3hoyNwPv0NVLF92qLJtZoiecqcjr+XatjVLa2SKS4UbHZeWHBPIpphYjUnyC8KgBTtdmznOM8U0ym4iBht2JT7xHpWVDci4hjQSvEzJsnVcne/58fWtaylTTY5I5p1PcgDpSuFgCEMMYx1zVm3l8tXJbCDqfT8elQ6KPtlvJNMMgyHYO+3tmo4gZb17NZWjjIJ47+1O4rFQWjf2lDctdxIA3PPJ64rUubzhcjJP3cDgj1zWXqtmsdxFmXc+zDcckDoa2ojD9jBUBzsGAOeMUIGQeYfJMhkj91B5pnnbgCDkMMgjpVDSpIp79458Ec8E4wfSrUqpBMYIuUGWUA5xntTTCxN53qeT096k3MpAdSpPIz3oukiSw84D5tvas+2Q3dqLhTMHR/lbtx29aOYVjTB/nR/jVO5M+3OGEY6kcZpI7q2aHYkJMuONnWncLFzHT60Dt3qrZ3JliIkBDqcHIxVjcPXvTuIPT8qilUOORnIqU/yNMx0/KmBRls1fJGRxmkS0ki4ST5euCMir4TOPy5pWt5HiLIxXAyTmpY7lhSkNu7gbu+DisO2k8vVNzxEr1HHFXYJJLmJ44IQTHySH6n0qC6naMksCCvHPb2qRof4huoIrdmPIK7XA9K5a41KVddeCwcgSFfnQHgEDOPap7+d5pWZzxjABqMalIGAdYyFZctsw2ARx9KCjrUsHNqq72baMc96qJcTK/kxDIOBgjOfatBbl/KIjO4bevSstYplulmxwDxzgZqRIlMUsTHzRtB5Axx9KEkCoSegB6dBVvVLuM23yMHYDnB6c4H61RjjaVH+TKj5TjiqTEWrtoEtBOhZyRyEGSKhs4n1GJ2M2FibhTzn86g+xWyKh+0OxBwUJqRpo9OWZItyluNpOaQxtjaSf2jIQRsDNtXOcHpj6CrV7EdOKyLJ16nHSszTbow3C5PLc5J75q3q9u2oJxcPGR0BGR+dNA9yYrfX1ql2rKQB/q+7DuP/ANdZl5qD2F4YbOGNFToNvy857fUmtjTGeysTA0nmY6HGMVzWpyPNeSyEDmiwI1pLtIIVd518wnKLggNwOQD78U/dPfQC6dohD9zai4bdnArJintJ4o4buFX2dN3b6VbS4RvKit1EcCSCRkGMZFFgN6PTlEKgsdqjhff/ABrOlmmtZVVFbLdARgn+laaXZ8kZBbHTBrn50uJrwL5ROflBxk9eB7UMEaEtlM6l5iHWVDkAgZHWsjw5cOL1YHkModCylhk5/Gt29nllh8gxjzEGD8wGKxbDRL2OZJ4fLJU5PzkcdwOKQep0M8Vr/Z7sM/KCfx7daxbOe6vbh7aGVAFBLDeNwGfT2rZkKPbmMqS/y7kcEYPb6/hxXLx6XqNrriXQjGHkLFw2N3OT+vai4I1Us1MNxDJLu3kbCOfxHoQamNkbeLcseIl6Dsf8aihvc6hkgKpJ6jvWjf3LNbmJV6jgdDSvcdmin9pV4jF5ILr0HcUyE/vUdolE0TYEh6gH19ar6XN5WoDzkIGfrWlq7I6t5LFWZcbl4x70dAa1MXWI/wC1NltKV855t+4D5hGARwKjsIbHSr1fMtvJk6xurbmA5HU1ZtNLsEl89r2UzAYJkcHH6Vm675CPFO0x2qSoK4Jz/SmA7XGmuLq0Qynynkw4bIdR6nPHI6VvCyFpZLcBgc8qPQdhXO3Ed1rd7FO8gtshfLRhlnAGMkcACuhktLpLOOObEijgsvB/maAHRzy3MAkkOAcjbjkj0+lR6bY21nDMkBWEOxLeZlvwrR066WS3V5MbscBuCOo5/KsnUJSb0P5R256dM0CJbmW3ELMAFKcNt5z7imaSx1MsiyFU4JHf8PyrWuFtmiW4UANt59x71g6LKqXXnRzMwkyR8oHU5z0xQHQ0ZrV7OKRQBlTuRh1PtVVWDyGQglupJq7PdNNHtfG48YyD/KqyIWxtx0wT6VQh7AupB59qqTWKnOOoNWgxaQohGMY3OMH8s1Ykt9kJYuGHfHWncDJht3hJ2HjPIq+Hl2EA4PTNPRFcZ4IIzU4jHPA6ZpiuZDadk7uSSeT60LZyLgKSPp2ra2jnj3o2gE/XNFguVYDMAA+Dx1xipjvI/WpAB7HBxTwOn5UxFZwT6+tMKHng9c8dau9cfTFJjP4igCp5THPHfpUiwnPPY96nxn8RR6+4oAaqY/A04cfnSnv9M0Hv+dAAP69qP8aD3/Og9/zxQAenftR6flk0Hv8AnR60AHp+VA7flR/jR/Q0AA5/Kk6/lS/40n+NACdRS+v50AdPyo9PyoAPX86P8aB2/Kgc/wAqAAdvr2pRxjtyaQdR9aUdvr2oABxjtTlOMdqaO349KUcY7UAKcED6VG24Y29OtOHb6Uo/pSAt7/kGO9ZesZmh8kA7SRkjrzngf41cyQuO2KhdecnmlYZW0cS2o2yRsAeW6dc/WoddSCX9665fgLmrrSCNSTwKwr64M8hPIC9KVho3Ula400+S2CRjn6VT0qC8028KOivDLkl1PAx9e9UbK/a1dlOWjPUVqi8t5U/1g/PkUWAZq85WDz/JeQk8KnUcdf8APrUkdqY9PVIYgijBKgcVDPdRsFRGLY9DWzA6mBWHTGaLAY8XlCaOfBZ4jnB6EEEZB9eTSWcywSlLcbiAQqjnPPXim6lOBKqQRMCuTnGDTNLgngu0uG+RDkY9R/Tmp6j6E0azC4czArvG4g8c04MeKt3cocjb0x1qpjp9atEsUP8Ayp4bIPPaowOn40gf5tmctj7uCT+lO4i0rZB9KZMjgkxnIqN3MZw+AcZwTg/lTvPzn+vFAwi3BgrHknpV+4SJYGkYZOM571TDAtuwCaLiYS25RsgdDg4NJgZdoftN/wCWXCoxyO9Xb/TzFCVjIKP1z64PP8qZpun2cTs3Lu3TPY1buLSV4Swk4BzjpkVI76kOjXEpsR5gZGY/MHUjZxWTqFhci8N8AskcQ3Y749RWhFqFrtZJbcmRRhSvJ47VAtyJ451i3K0ZyRnt6GkM1LYW0lgn+jqjGPaQw5UYzjPpWNO5ad2XkABRj2qq9zlvlZixGMmnRtt24bgdx3pgaEGnSQoLiJB5zDJLD7gx0H+NPt7u0izFKjtL/skkn+taaXam1wMFiucZ61h6dA7Xgup9sbqTvAVgD+JoEPYrI8xRSskYBIPUqemf8ajO45+n4VrzzxTKcMrHBAC/yzWaYtp5B6YzTQDUVuo/PtV6K4Kx7SoPtVZGQdu3WrMUH2rJUHK96bEVLvT98iYfluR04NWba4SxgMDSOduQfrTfPiaV4pY5XkTpHHkDp/nvVK5geNkZgwSTJ2H7w9QahFF6OZnBfPU8Yp8okj4C89ye1VoJPnUEAAEcd61byRGtCsS7mJAVV6k1Qin5kAiJ807x2I4pFkyqupyp9+ntTLFEiuD56+aw7KN2KsTLHkiONkydxVlxQmIak2cfTvUofP4jvVQHGP605ZduO1WIuZ4PbilPeoFmGPqO1SBwQfp2oAee9Ke/1pM5z9KU96AD/Gj/ABoPU0ev1oAPT60DtR7e9H+NAAO1Hp9KPT+tHp/WgA/wpP8AClHb6Unp9KAA9/pQe9H+FHb8KAA9/wDJpD1P1pT3+lIe9ABnn8aAeR9aQjr9aQ9fxoAep6f0qveeZABK5OzstTrwR25qHV43vLcRxybD645qWNDYrtpykkUL+U3ylicj61ZIz27VXsVe0svIZg3PBAxQztkcmhAyYhTngdKbtHPA6dqg3kkc5pyOTjv25qhE4A5NPclk2liBjgjtUanI/Cn54P070gMOfRHkuTMl5Ih3b14yQf8A9dbBuJEs0DtubbglhjJokXqRx9aryI5Jz+lKw7lEoWkxnJzTlhLsFG+Qg/MB0H6/rV+0gJn+Ydv/AK1TahNBp1uHxGo+6M8bvbPr7UrDuVfs8Fs6SF8oDyA3So7y5+y3QEEjqHONxB5NS2UkOpvMF3GHYMseP0I4qpeNNvhtosy+WAQffpk/hSYIXWbRfLjy4lmLjaQPm5zx9Kk0tpIj5csoLpwEJwoP1/8ArVDZ2l3PeR3DziTyjwgHAz178/lUuuQzXSBrZFBj4Kk7SeRSH5CXl9/Z9sFhSPzHfD7G3c9h6/So0eW4mX7WioOCbfGd3+8e3Parlpb2wkjWKKGOQoDJtXPTpz9c0/UbeK1g8wEbuee/qaAuNkSSOE/JEFPRmX7pqiukm6upWLl4hjEf+0Rzn1AqxpsY1KJ/37BQeFH86inmaxuIVeVtrDB2nGD2I/KhgixHcpbuYWVg/QCM7arXF1LDaiby9kgbad6YPIyKZapIkpu7m43ur/Jhe3qfer0rf2jgSrEUzkD1oAz7S3m1Fzcz7ioOAqkDcff0H0q/A8NvGYZGePHACdqtW8Z0+I+WiNEMkhTyKpSK8l5HdqMxmTp6UWFuQmadbiJ4X+WQ+U+9RxznOPxqW4Sa2YTSD9wjEAHHPvRr7xFoXBwQ6kgdwDk5p96TqVqU84RHG4N2+lOwx9u/23bJHbNHEeNysMbuO1Vbe6kt9RNtwkavg8YBJ6H9asaQhsrV4JJFYHkYGMVjXkvmX0zdFLgA9egAz+lFhI6PVLpIrGRQuTisfw7dD7ewkAUkYGant7vz1wxBfuD3q1FHGnIVVP0FOwFm9RFZmUct1+tVNx/CpJZPMPsOlQnqP61RI/zeMj60nnf41HjpnrjHPWjHT1x360AWEkB/Old3ZHiWTYD0IFQBf5fjUoXjk+9AFfS7eWwmldpvMEnYjpzSTsC0hZQwc8cVYxuyORzTGgP4g0rDuY1xbLJ/CBkVnzWJwc4wRXSG3I6Dv2qu1oxIAXHJ6UWHcpWN7LAojl+ZQODnkCt0RSyWasFYKTv5NZsengqOx54xW5K+6z2oduVAx2xSsDZnSPHcw+WsDSOnP97GKWC/FiGhZDtkG9XYdT6U+xD2TNI7q2/PyjjFRAfadQdrjCRqP3bDnn+lSMfpLDzpXlUFeRyOfy/OqepwCW6LIcDAFSxXEjXRsfOSNMFhI6ZJwe1SSKF+VsFye3f3+lNCMk2j/wB49asQmZcBnyAcZq9NauihmXG/kD6VEYyScDvnNUguG6RlAZuM4OKrzWgYDIPcVoxxYyfepCmD+NOwrnNtY9MlvSnw27IRwScYxjmt/wAsZHHQ0+CJRImQMA0rDuV7TzkhCTYGOnt7E1EyPFOJjJwh3dc1q6iEkjAVwoHOMVVmSEaeyg7JCuOKgdyc2nnwLIzD5VznnnvWZb3tx9oNrAQAxxzUunvM2nC2lkYOg2M4Oc1WgsUivTOblhtOQu3GcnmmAzxDbXFrYqyzOzxkYIJwMmn2SXsVkiXlxukJ3KmOUB9TT9QmF7qtjDnC7y7A9wBkZ/ECtq4hh+zMx5IGcmla476GQdLsrhvPkIVx0bceD+dQ3N4kTqLiSRUVcCXbuU/X0ogbzbkIZMDP6Ve1LToktCOGBU5J6+lTYL9zIW/ilga43RkBto+Ycn2HWp7sXM25tjKqgAE9AMdelVvDptl0t2lk7HaMbtrdzj3/AKVJaTPf3bWMlzNGMfIoOA/Prj0osO4y2S6bVoy4jMEYBXZyZOKv6lb2t5KomtVVQ4IB6Aj6VdsNPWK5mkGSXbaWzzhRj/P1qfU7eJbYsqhT7d6pIlvUoXOlQXIFy0r+cowCHIIH8v0qXToWJLtd/d+5nHJ9xWbp/mXF0IHLICMdcir13p32QMy4MbjBfOGVuxH40xGK95eR61cWcERnRm3gqceX/e57CuhLi4EHlorOuCSjZxx696y9A0wy2RSV8yMxMj45Jz0z36VLfNJpkq7H68DApIbC/wDtslwlsI8rK2JDnHy/7v8AUetS3SNpkqSqFHygBBz0oQX97ALmLa2zlQxPPriqOvmHy4YpZnW4ch0b/Z7gj1oA0MXl4yzuAkbLnao64qxp0K3MIJJ2N82B0PpVANcQ2Kw2TBpdhHzsRgEfT9Kn0RLizt4oJEP7pApbPai4E2r28dvGGjIT1yaradCbxwpmG0DJAOakvYpr2TYW2hj8nvTdMtpbB381irKcY7GjqHQtGzNrIwzuU8gmnBhxz7c1Fc3YlmCRyB+Mtjt7U2QMse4dxn1xVpk2Jw44ye2KNwP4jFV/OthAzeafMxx3pkcqyRCRDlSccdjTuFi0oUZ28buTj1p49c+9VA5B/HpUqSZI/KmInz1/Ol/xpinOPyp3+FAC/wBDR/jSdfxFHX8qACjpj8qOufpSHv8AnQAoPT8qAeg/CkPf86Q//XoAcDnH0pev5VGTj86UN/OgB/Xp6Udc/SkDdM/SlwWwqnk8UMBjSorFc5b+6OaDIudrZQnoGGM1FeWr20Ykj5fOAB3NRrDeXalZCFI7EZ/Kp5mOxc9fzoPf86ZFv2BZPvgYOKdkdz7c1QgPf86D/wDXpMjjtkYoBzj6UAL/AI0o7fXtSf40Dt9aAFB6fXtSjt/SkHbvzSjt/SgAHb6Uo7fSkHb+lA7fTtQA/t6cU1xkHtxSZ/l2pCeuPSgCtPbb885471TmsHy3C4xWoe/07UjAfN9KAuYzafJubpS/YHyenatgry1K0bHOwZ5pDuZqWbAnkCtC2LxIUJyAePaqxdY5iLg8E9M4p0l2BKnkl2XoQeRU3GSyoxYFTyKYoYDDHJ6irYZXTcOhpFt1l8yM5AYDJB5p2EZn2pZD+6w2TgMTx+FXFgYwiXzYiMZx0/rUGq28drGPL8zdg7cDpj/9dU9IVb6FjNEJW83HLdAB2/GpGaEQWXcocqVzkgfd96p3sB0pI3t53kjzh3Y7ip9T9atvbeXMiR2/lIWYsytxnHfvUV3BBNA0Wcbz8xGf8mna4IES9vLaO7EiOVPC9MjuPyolTazADGO3WnaeTp9qYRKZfcgDt7UuePm5JHNNCBDxz1x+NSMoYHP61FvAB+lOMy846n8aYDo0ELbgORUslzI9tJ5QIODgccmoTKrKRu60+Nk+zy72ChB0CZP4H1pMDFMNzb6vFP8AZ3eNs5Zxn2PWt+78iOaG4ACSFSuNvX2NV1uHupEQfulUbRuwSfrTtSgLIiSlTvIG9c5FSMyDYBIvOdflJ+VM449TV2GwtZYd5kiUjkAkgfnmtWSS3S0KEg7RgA89q5PT7m2udaVJpCY8ngnA9v5igC60ssUZkt9xjU7c5DEf4itEWt1c2McRK4I3vxzk9qg1mFdOg/0SJfLbLFCxAz7e9XtOvzJpyOMSS7RkZA+buKBmYmoCxYK67iTjAA47dKmkuJGmDmExwyYXJHDHt9DWFqUsg1NG8lyC3Tb19a67z45NNVpomCY78YI70CMa6zA7B2UBVyWJ6CtHSJiYCyHepGR0Gayy/wBrkuYk5V4G2sRweTwT9MVJp1o5jjVnaVlABCDaDjtkn+lFx2LFp5SXrL5jCeYlgSOgHb6CrV2kibZX5HJ9KqXizQ3VpNDbBFhZjImcnaRzt9fXFWNQu0urdVSRQDxz0OaQELyCcDyYPYk8inWdvNP5qrLgLwOcf/q9Kmsn+yWzQuwaQdMDjNQ6R51rNcecmRLLkEEHkigCFYpLS6aGJyuWJHRueTt7dh3q+6S3UKM4xIDkOHAx7gYNZmsRXsjxyInylmRmU84Ix0NbMZ+1RqHTYSRuTg44/wDrVSEUpEKbd3UjJxyKh6Y4I57VanOG2Z4XjA5xVY5z+PaqELHk4wPyqxEDgd+O1VlfGMYPP0p6Snj8ueKBFwfnxTvX6VAkhOM+nepVPT6UwHHv9KD3o7fhQe+PSgA9aX1+tIe9B7/5FAB/jR6duaPX60f40AA4x2oHaj/Gj0+tAAO39KB2+naj0+vakz0/pQAvb8KT1+lAPT+lBOFzgnjoKAA9/pQR1/CoVm3BtxRCB90nmpEkEiblPBFK4Duh6d6U49M80h7il9frTAYYsng96YYSfTrU3r9aCfyzQBB5HTJzzTljxjn86kz/ADpM/wA6AADGP60f4d6B/WoWm2ShSuF/vEGlcCQjrz2qOZnVcoDjuSKd58ayqnmxvkHDDj8KbcX8U1kViGT0x3zUtjSGJeLEwcP5nquMY/Gq2omK4dY5InOSNrgnI6jt3pdOnWK1n8yNcnpnvU+mut47RZPybiSOD97HB/A1O5WwyzjhsoZRaQyNg9XPJHv61LpNuJfPkmzuduQRjA9P1pt1myj32sxUb1RwTnqQM/qDSOfspDvcNNgkIoGAcj1piKt9N9kuvLgOBnjmr01k0EUkjS71dDn1DdjT4bRbhd7+UD6Bc/n3NV7m7EkUlsrqzoMYU5B+lAGFY30sN6J39lbce1bt5JHeRFXyVI4weQawpbZ1DUxZrmLIG1lB7+lFhm1YxmzY+SzN7N0NZ2o/6XqEdvGcZYKWz37kfrURu7lkKiQL2yKW0haKdJd4yrhuKLAdMulqIxhjgDAXt+NZlwzW0pQDA/vcAVr/AG0iHKKpbHQnArB1P7W1wJFt5GhVjvkUA/NxjA64oYkXYftl8vSTy1HJDAE9eB27UkcFzbCVJX3YIK9s8VNo85ijCPE0YPY44+tWr1w3TqeKaAwLuGWaQu0hHHA7CliEsYILAgDPNXWXOBtzxiosdMDqtMLiNuKEbiB14NQvZqScAnBB4NWACcZ7jv1qTcfzHemIrpZ4Y/KetXI4SOPfuaepzn86nA6/nTERiI+vfvR5Pv3qxjr+dB7/AF60AVxD0+tOWEDH41KR1+vUUY5/H8aAIwmMcdsUoX07jtT8fzo9PyoAYBwcelKeh/OjuKP14oAQjr9c0wj+dSdfypCMg9+KAGAY/A0p5UDPGaCOuPrRjr9c0gHwWwlUhzgVRlne1uvJhbgnHtV5WKqV7Gqs9tbkq2CZmPCg9R61DKQ25tp7NDcB95UFgRxjPUVHJNamxEzYSZ13qR0IPIGf6e1Wbx3jhEbrhSMAdR9KqxPEIRFjgdjyDRYYujqNQjdjcvujPygHjFSyLskIzUcDCPIjUAH0FPbPUnvzmmiWORsde4qTeDntkVWzjHOBnFIpxjnA6VQi2cc/nTuBnj3qqjsMD9BUoY/pQATCTPGSKqzhjkkEKMZOOTVvzMvsGSSM4FWYPLG5nXcPXGal2KM6G2DRNKk/luOfmI6e4/8Ar1VnnukcBY0bf9xxnBpplH9sqJYX8onhcHkVb1Rha3US26qEUhmB/hGeSB+VIZWit0guxPL+9lBGZmBwD6KPStG4vrcQqFuSxY9CBgfXijVbjzrMR28TuTj7nNRaSI7SKSO7Qb2/h25P0oAo311aQXCgRgYAOVOQ3oc1nalr0k8QhgTaQCMjnNaeoaaL28UKvlhgqgH055NJ/YGn2zeVcRyNzxJkg/ocUrDuV/DNrN9l+0YYRB/lUDknuT7ZrbRopMvlvNPUqOmKis7iHTbJLeJT5WSodzgD0zmo9NnZp3I8oZJIUt8zfh3oETWM32S6+yPL5shBlRjwWUnkH3B/pUuqLLNbMysCCOFzzVa9MctyksluhaPIViPu+pqxK8MtrlriTI7DA/TFAGTotjeW935hHOC2D/npWpq1+PJSIxNJJIcrFGMscVzur6jf6bcRXdnOXgcbCCvQ+hrooLa5a2STf+/kTMhXjHHTNAFHw+95bwmO9j+zgSNJ94E89iBnFO1K0k1C4P2eYBs5UOMdKJJZbHcZQDyMYfIPrzUkl1d3UZlhVGMK7iu0ke4zjB+lMQug3b22nsl1hSnqcc1l6bcxav4pYMAyW6MVbrySKoapYXU2rraWjcTL5igk7Ygeo59P6itbRtHtdOcSQvJ5u3azOw5+g9OKBmnqsMVsBIjbW9c4NMs7aXULcSPcHK/dBH86dqP72SOKVlYP0APesvTtWlhnazit38zJXaeeR9KXUFsVFtruTxEYYLmVbeMeaQpyVOfuj8a3nuDFc77tMA9BnOKqaVALXUbifzvMuJiA4xhE9vWrurRGfy/MeNd3y5B4H170AVndPPk8qFkEiko7LhWI7ZFaUF1HcaYPLQtvBUDHfvVeW+MWmbJo1EqALt3AksemMdaqW9obMB33liSS4yFBPJx/iaYieztFgm+0AGRiMlX5Gf6dKmufLO5o12lzuYe+KbJdRnb5LM2TtL46fWoixY5bg9MU0Jjc9fp+NKHwf1xTSen5ZNNGeOo7Y61Qi0stTK2fzqpGjHHHarKqQPqO9MCQf1o/oaPX86U4wTnAxnPagBPT+tGOn5VS+2NPKFiOyPd9/GSR/SrY8oMyqJ5GQ4O1v6UrhYX0/Lmk9PyqBLnbOIpMqH+4XGCanPf607hYaf6Unr9Kcev0NJjp+VAAO/51IjbGB7UwDp+XNOHP8uaQDJHaWZxv+YgBMjIX1NEbpZSYkO9uMEjn9KUR4YMOT1qrd20tshupJNznknn8qmxRYkkIbcVZQx43AgGo2c881Fbz3epR+SrYGNxJHFOijuFh23I/eoShI6MOxppiFLkZOce9KHOabgk8elKq559R171Qi3/jSf40v+NJ/jQAoPTvzSjnHfrTfT60o7fWgBQc470o7d6QdqBzjvQAD+lHb8KUdu/FHUfhQAhzj8KPX6UuP5UjMoyWbHHc0AOx1qxE21T0zVYSxknDA8VKOeRz9KQFDUbeV97rt8tiMmrEMlutrH8sPmDghcVHd208gZpWCoD8gByPx96qjUVJNsbdXk2/KB/P2qCieK42x4/2qs2twdztjI781QBMkZLRGORGwwJzn0/GlilaFyw+mD3qhFfWob26DlRIgDfKUPQZ4qt4fF/aXOZ4XCs3PYYPetEyfMWRjg9qQzsTy2aVhmleTI0eB1NZpQHn175pS5bBPAHamlufx60xCxqq47/WnHnFMU8jtz9aUdv60CG43Y+lMI4/DtUn93+tJtJx64oAjGSOhxj8K1bS1jeFS+SOuDWe5WGMM4Y9gFHX+gq9aNKYCyiMj0L/AP1qQzH1eb7NckQ9frzVy0sJLuz8xpcSfw85H41VvraG9VpWeSKTO0EYIJHWr+nxpa2O22mdyM7lPWkUQGRtP8sJGvm7cOG/nWfPdCLD/Z7c7W3KSo4J64rRnIe6zL8oxty/PH8qhvbGxZAVfknB2csv5HH4GgDHudQm1B18zCop4AzirmlRTMzuuFt2OS5Gcn2rOnge2lCPgdwexHrXVWUkP9jxJHgsVGAMZPrSAgvGnMgnigDgjCIWx0/lWdPfXlwDbyfuucMhGNprdew+zxboXZ8cksck1We3trnd5hEEmecHqKLBck02wQ2SIHOB1wec+tUdQlewuiiOSat2l+kcklnuy0YABAxkY6j9fyqheaZcXtx9oikQoo3e4/z1oDqXJLW+ntRc+YHYDeiE1UgAfWsIwC8Mq4+6c4P4Vr2MrW9sIpnUsAOgxjiueeQJq5ZeCYymc++f60MEbd6v2Pa6sSSfmLGkKT3MazsuVHpwSKrXLrdxAs+CO3WrtlN5Nn5bMDimhFSSd42MJcsEPGaeJ3PtxiopSC7N60gYkke2cd6pCJiRj/OajbGfx6H/ABpxzz/KhRzz0yPpTEMwT279+lSpGcjggZ781OiDqB3qVVA/OmBFHHjFSqMY/pSgdPrQB0+tAAO307Uv+HakHb+lA7d6AF/w7Uev0pBzjvxR+vFACnuf1oPc+/WkPf6Up7/zoAPX60n+P40p7/zoPegBP8aT0+tOPf60hH86AGg8j61YgZQpJGSO1QEfzpRntxzSAoZdtUBeEmPOT6VdkaJJGEYwp54prKRzjNREE8nOfaklYZIZxzx1FJ9oBzx+VVip44J+lNVCccfiOlMReWQN07/lTL5HhTzmYFcfc7VHFGRg8/WrcipcsokLbfY4pMaKsJnmVLiOJVibghePxxU+e/v1pq5ELRR4jXqQeMVCzsBxkjHWhAy2hAOT0zVXW5WaFUijZj7VC9wyg55yOtV5bh5MZ/PvSeo0XrPyJNMXzI9ki9yOc+tZNzAyBJYSGyAWTOCDirYfbGVUdepJ61XlLHoKLDuV1mkwEK7Fz681agnWGVXTpt2nHXrmoPLYn7vftU8Nq7noMA9aVguXYkgeYTkK7bt2WOefXH4VdmtkmtpJjlW2fLjtVKOzVACABx3NTTTIYTbB2BcbSCMkZ96BGNZTm61DyzuBUhSqqGJ+nPpnmt2W0jRkhjZYyw4VRjLA5BOB9awLPT7nTdbSZl3xKx3FT0yOuK35ZUE0cpcMHAMYBIZz9PTFCBmbcW2JJFK5IJHT3qsbTfu4HTNabgu4GOT2B6UySN45NjDnbn14qrgVEsAGY+4ORV2O3C5wB17UwE569u9OWQ568kd+tMRM8RwcfTFQBWGQ2cg1Ksuc5OOM1JkMDn60WAYu1OvOOgNNZizZP0qUxLzR5PX60WEVyOn170zbjHse9WjFjOTjnv0oEIPoRnqOaAKqrjHX05pyR9M8fWrQiA7Ac09UAx25oAhjjwB9KmA4/DtSgYx/SlA6f0pgH+HajrnvxQO3ej078UAB70HvR6fTvR/UUAB7/nSEfzpT/SkPf6UAJ3/Gj/GlPf8AOkPegBPTNIBnH5Uvr9aP8aAE64+lH+FL/jR6ZoAVcHP0qprEVvb2plZgrk8lmOCPz6fSrS9vypZNzbT1I6VLGjPsYv7SthcqqQOjAgg53AY9expZIVBY475qUOiE/vh9M8UjDPvkUICEcZx0zTz35/Gm4PpyR+NGT29PxoEP8sHJzjmnCFR69e1NVmP5fjUy55/P3pgIsajoMc9qeEHGPXGRTsHn19Ki8wpJi4LRr7AUmxiakqW0SSxMQ/eoxbtPa/anmDAjlcdaiurgSCQqVlCjIBGCwqslxLJFsxsXpgDAqChWa6Xbne69QSaRT993O5nGCc8D2qXy5p22RYYr2BzVd4njcCRSrZ71QE9pJJ8zYJWJC/HoO1SQ3DpcmecDfId3T+VS6VDG8jq4PPBz6UuvpHAiuuFGOlIBmoairmOQKSqMM4HOKp6sY0lQrdkXAOdrMcFexrVsrKD+yN8oG6VMsx/TFc9JAuoazDcbS0MR2lwvy8E4Pv8AhSYI0tXZ9S0RobOHzJWQdCB0Nc14dWe28Rxx3sbRuqkgMMHpxW+8/wBgtYjG8ino7beQc+lPutP+3OiP5p8h94fG1zkdM9hSuM2NRkhSzIB5H4msPSWik1ArOf3fTB/vZ4z/AJ71anlkX5JZHHqoPaqrXEtvCZYY1doiXKMAPMXuM+tF9QtoTeKo4rTTpGQDy8htpPGcjp6dK2NN1CG6s0likVwUBJJGc+9Z6qbm2W5khjZgMt0bb7Cpi8txCvlwukY+8Qc8eoFUSZeqy3t7K4hsnMYGcqw6+/4e1a+kXDJYhZUdVUcbx1qjZXF5cXNwJEjEcOYiCpyx7Y/DnNS3GGsWRLnZJ0A5wPwoGZ+k3AuPE8okwUWPCY9c5rQ16RIiAgw2PpXKgTabe+ZJ/rEbkqchh6it3+0be6TLOjjH40AXrK0t7uxMr4Z1PGTxUGgwxXN/qFyGG4SeT8vouM49jx+VQS6nbWduyqRkjAUY5NVtAv3heaMnHmPvBzyDjHfrwBRYDe1iOFE82QiMFcbyhbBHT6cmqtnZrdwxu05xMCvHPIzn+VS3Ki4iaIYWMgjphuepB55/xo0uP7DF5fmEqf4TghfpxTsIz9YtTaTRNu3uiYBx1x0qaS9vLmxRYgrhh8+7qPTBqPWJDdXA25IXNV7UzIAFOBn1osPobGnO0Fo9tchGP+zyKhc5Zj0Gc9OKZG7ty547noBUmw4GRgHjPrTRJGxwCegHOacjhT079utGwnHqRjPSlKHOOvHfvRewFlGzj61IO35VVSZBHuWQMR1X/Cp0dXXcpyOvvTTuFiRe39KChlUIP4hik9fr0pwIXJOQR0PpQxGfq1iLKKGSEsW+5kt365plpfHDSSAxlcb2I4Pp+NSat9ou4PLjfIx345rEsI762vEE1pvQHljgg+hxUFGteWz39ziDIkdDknIAx0I/Gr8W7yU8wYcoM59cVcW6jEG5UCNj7vpWc8m8ljxmqQiYsPXqKQsOfzquW9/xNRmU54PfvTEXM+lMSYNMFyFGfvN0qO2kHnLv6c0t5LbXpCxt5cajl8hR+dJsdiYXMcTspljLJycHt6/hTbyRryHAl2o2NpHT8e9I9qlvBuSGNgFOJEYMT9c9vpVe0tyJhtYMuARU6j0JYCNJnMe8ysevarbGe6UvsTA5wG5qOSwf7O8hcbm+Yg1kLetHMIw/3uBhuvNGwbl8NuXdggg4Kngj60m4jv0OOad9iuLedHchonG1vUH1prjBYelWhF09/rSH+tKe9Ie/1piG/wCNKp6fXvSH+tIP60ASDt/WlB6f1po7fXvQO39aAHDt/WlHUfTvTR2/rUsYyy5/WgClcS3ZLJDCY8ceYx5P0FVUvre2YG4Quzd2rZ1CeCCA+ecegGMmuPhgN5HmWNmlEm+Odj8rpk9DxgYFQUdIbu2ngEkNo8inuIz+lUItRNr5uVc4xkHPygnGefQ4zWlpBEUcnyukbsXVSoAGQOBjsKiv7q3YyRLGGkkXYFI+9u4oAZrVzeJpZeExjkbs9ce1Yujfb31aOR7fB5G45xj/AOvWo8TeYYy7k4/iPyg96SWzuYgdsm49QinB+vvSGWb6fDkmM+YcAqOnfvUFtIkjsLmRE4wMLx9a0LaeJbNWY+YMYA6muV1Cd5NSEcWUVyOTwoyR+PAPP0oEbjNCJWRJVc9iO/tQcHOB3q0lhZy2iMqbZEO4N33VWnAErY6ZzVIQ3BP59acImOOO/wCNNU8k/wD66mRwD+P40wGLCeO3PalETcf0qYMDj604Y+X8aYiBYjxT0i6VKB938acg6UrAE0MC2hdgN4XGTXP6dsuL7yZZtsZPQHrXQSBHjKSLkGobKztbWJ1EQIYliSMnP161LQ0yK4tEtBIsEhZXIIBOdpFSaUhSZhISQV4OO1VfMlIBuWYr/AoGPzqW0v7OOERuzCUd1ycmkMtanCssbbcKyfMvIHzDoPxzUdhEjWhhdgjcbwr5+Y9fw44qp9tMtrI0Z3mPkgjr71BYX73N0LZI1Bfkn0A70BYk1ezDyQQxkYDHB6gA/wD6qZaJb2cCvd27CNnK5KMSOevsDV6SKVyu1mbbwNvT6Z9aVJoFhPmFtw4IA5pDGNqBiJAVhEDht4I256H6UyO4jfU4yjI3lHDAe4wKqapdPcaZNG6kuADvIGSufb0rLsoEWUR3Uu2ZgGESr8wU/wATHt9KANLVCpuklt+HUFWI6EZq9awzpamRQcsM4yRtHr7mopdNijjEkcp29OWB/IY6Vpx3IMDQptaQDnB4x659KAvoUlnh8topDKXHoeayp7XOHRuGyCD1B96v2qyQ3qysFdd2CR296vXzRNlk/jxnHfFNC2MOIyjAJB9zVtGYqAT17UmFGPl7mnxYG35f61VhXF2k469KesZ54xxUsbDjjtip0YEcenamIriFjnjt2qZYcZ9eOal65+lOPf6d6YDduM/X8aX/ABpT3oPf+VACf40f40Hv9elKe/16UAHp9aQdR3o/x6Ud+negAHbvQO3egduO/SgDpxmgAHPvxR+vFKB070DnH0oAPX6daD3+lH+FH+FAAe9HHP8Ak0f4d6D3+lAB6/WjoffNB7/Sg96AE/xpMdPrTj3+tIf60AN2g449aQKMjjNP/wAaTHT60AIoxtqaNEfhwGGOh71EO3Penr0HJpAUbkyPOqwwnyy4DADGfQ57f/Xp8yMpZkjKgdQW3fjUzqQc9asNJstiAMkioaKMh9jRnLfvOmCKhABPPHHerUKCCYPMPlPtzii4jMjF40IjxnkUJjERYyD09eetKwhJPc+wzTtPg85yDkYFJehrGQNDkjucfzptisOSKJwSuCM1o29vGIxkDJrNdZLZDdSlGV1ycVHHd3Mc8sTxGSLOUfcOh9ieaVwsT3b7r1II35cnJH8IHWp57COG3Ow8Y+YHvWZ+6Ny1wpKyZ6A9R3q5c3jvalOmeB3oWoFJ4blFBjKkHoS3NTaYuy43XTbmA2rk52+uKqTXLquAcAenSqpuGLbt3IOR6UxmnrMkcbKIFI7HaDVmOK2ayjk+YS9yTzWdFqCMpDkoT1HY1MbhXG1c47mkIkJ+7/UUwZ4zx29aQt6Z69utCctj/a7f1qhD0dVYKWwdvSrWHBOBhcdTnH51LNaxm23odrgVRiuQgZG+b5sBmbHU8D3pXHYuJIC7oeGHUVL2OOc+lVZYrhXEkihI16BaJ5SkAlXquGp3FYW7SSICWXBHYE9Ki+0mZRJbQbQn3iOhqS5lbUoUjjbYWHAbijTgbKFklmQlyeSeBUjLCtuXceD1p2ev1qtBK0qMyrkdsUwTiKUi7dhx0U4qrisXP8aa7eWu9yqR8ncx61V+2qiSyMSIk+YFxj5asX0sLad8qbgQMYXpnvSuFiL7ZFtDCVGwxDL0IqwrBlVgcg1Q0YRXEshuIk3N0OMVdAWAeWpO1emaaYMf6f1o6Y7VG0yjPPf8Kb5y59s9aoRKO3akOcDnt2pgkH604MDj60AAzjrnjrTuvvxSDnHelHbv2oAQ9/pSMetL6fTvSY6fTvQAE9fzpCRknvmg/wBO9If6UAPBx+dDWzXSlN21O+OtM9f8mnea0akBtpPQ1LBGeLg205tQvmdselPiilhn2TpsRz8ozmq4tsXZuGkO4HjjrTrxpr28tAJCoifc2DjI9KgssuY1cIMse/PT8ae0PlMgkXaG6HIINP1SOO3tt6r2Oc1U06GK+szJNKRKD8o3cLVXFYs7FUDPAxSxkNyqMRjBIFMtmDXOy4wqoe/RutRzOEvEUMUicgEjpzRcVi7G6oVcjIxxVLWH88qVaLA9W5pxdLZnRWZ4snGev0/z61WexS6BkDeWcfdL5z+lJ6jRcnuoG09E4DBcLt5GabbLHcTkA7T6isvy2jC/xJnAIHf/ABq5ErQFWY4B/ixxQOwzVJF025VLN9hI6A9Kty2bRxebLP5qyJnLdm7EVBdCCaR2kWOdgpKEDbzVeS9knVbdRshGCcdMDsKALinyGUqSpPp6UupWxvHjWabaJPulTnGB6VPI0baadib5NvbrWfpduksUq3kEqTRkMhORgChiIUv4b77LpkFxIxzhyy7cIo5H1Jx+taV9ALSNGRhnsAOAPauagtWvNUmv7ZvKg80kFF5Y9wv+PvXRySx3Fvl5kyo+6eppDIZ7Z7qyaSYgxuu1h7ev1rI8JarcpNNbXLNKEYhZCCQe2M1qQTpNJHYkkCTLI38LKOo/pU87jSGAZVkjbt0A/wAKAKN/vkuvlIy7dR3qW6UW8aid1dQAAU7e1R6xFLFYSXixGPbhisbgjaauaZZpqGmWpmJKlN/PXJ70ktR30K9jJGCIzmKMciMHb+da0qBYNyXEinHc5BrC1SJdPmCxnaAQclhgZzj35wag0trnUJhAjHDIz5boOcZ/P61RJsaXdQW8Myqrbyd7gnOT0JFFowiv3dsSQuvcdKgi0meyvvNMgdWyCoXA5B7getR/OrFS3Q4osBW1y2iuLslRxtxWWNMQZKjBIzkVv7PXsaQRDjpwaoRjJpqHnaeR9auJpbMOJSAMEYrTjgQY7449asIoGAB7U7BchijnjTazq+OhIwcU2VZTkdPpyat4yB6kYpu3P4imIz2gchhjHoe9Kluw9cjnJFX+31FSKvf27dKVguRTacothN5hwoyAPX1qtaSXeqxyW/nLGq8g8Emr1yBNbmJiwB9DUFpaw6bGJIGdjg7tx4FS0UhiTIupraNzLjfgenHP55qe9dLeEMsoVp8Jh2AyQew/P86ggjEl8LiJC5z95BgkfjipdQS3nOJ1ZShDKrrwTSArXE1s09qsQKLjaV46A+31NXZIVtX2L9w5bnqM1lzWca3u8tuPXduzgdcD0HtV5pWlbcT09aIgyTzB9KPN454qHP4c9abux7DNWSOkQ5yh/A0zJIw8YNG709evegN/hQMcWLcdB6UjHgilVQ2P6UvlZx19OKBELfNxweOh6UzAZjnnv/8AqqfyTx/SlEPA47dO1Ax0FkbmNkWQqCeTjt6VQv7VdLZds7heewyuMYYDuOcGtm0DKhIbDe/esjUFe9e6IR5ZAVVWMeQqhgSo47jPfPAqWNFlIAPOjZ26D5I2KruxzjJ4HQ1DKs1tZJcQI5VfmXzBhkUHkN6+ufSpWnllvkKRtl5MmFhgMuOpI49OCamm8253wyB9qsfMA5xnkDNICw1wbuMpHPgAAthMmsc6KXux5c6/KSQWHANWH3wnEiMkB6LyAfr6/jUjX1k0LLFERMOhXqPegDQhlYWYjnwJV4IFUG5OetRWt4LsuDgOOTjjI+lTMOvHvVIRaPekPU/WlPeg96oQhH86QD+dOI6/Wj/GgBB1H1oHb60uP50Dgj69qAHL27VIoxt7VGvGP6VIp6UAUtQtJNQv4x5wWBAMADknv/SnS2tvaL5aqpXHygkYz6fTp0q5gHBHWql9aOFM5fn0xUNDQsskghJjO9Rzycfzqrp8IuL8XE4G5R8ntTrfViB5Jh8wnjGOtMYziKRgnlPEcj+9g9vcUhkmrYVZNqYA2hMHJbOc/wBKfp9os1ms4kbzR3zjBqCZ4bnb5yA8Dg9DU8dysaNtOd3pwKLAUosWM1zEvKyuJMHse/68/jVqK6QvkjDDvVGYGWUvg5Iz0pY1PueKpIDTNwoU7OSaruMk0xDjgDHGetSdfy70xEbHGf8AJpc9f5U8xsc8fhThAef5UCGBiPz/AAqZCf1/ClEGPz/CpFjA/PrTAF7fXvTgelAGPzpQMfnQAoOQOKfCoLDPNRgdKehKlT3pMCrr8ipbblPzj05rC0hkvL6JJG3IxORuxzg/jW9qVql4pySue4PIqppei21nIxZml7qDwQ3rU2KLN5YrbB5Uwdy7Scc1laFDJFqQZ4WCnI3FeK01edrsJICEUnA4+brjnvTpd5DM06wvGThZFAVlJGc9z1x9aQbFy+YJFuTCkckLwT6CsqF4BqQO9WV8425Gw9uvrTrm5EdzFAs5TzMgrJn5T2APfisj7a8upYS15U4kAPyqPUmkxpG3rRjihZg20BSvHcZGR/P865u9laa2tL6zG+WJWEygD7pI/GtmexuL8ArLvVedhH6ZzWNHaT2moJGoZFeTaCP1FLzGuxq2MObcPOhLSDKLuP5mrkcZICKoiKjacEjj3Na0VvCIuVB4xzWBqcrxSBFc7AMDnnFPYS1JnSS3k2lmz1HPBHsaUszcuec+tM0+3e9hMizESL/CxyPwNSOmznGD1PtVITIyvI+vb/ChRyMevan4yfXn8anjQccZ5qhEUasccflxVmNTxn0709FHH1NOHb+tMQo/p3pf8KQdvp3oHGPpQAv+FB7/AEoH9KP8KAAg80EdaZJKkfDHkjgCnFv76smemRwaVwFPf60Y6/Wg9/pTDKhYgHJ9gTQA/wDxo/xpAyuCVOefxpT3+tAB6fWgdqTv+NH+NMBR2oHagdvrQO39KAAdvpR/h2pB2/pSjt/SgA/w7Udj9KB2/pSDt9O1AAe/0pT3pOv5UZz+VAAe/wDkUHv9fwoPOfpQT1oAP8aTP86Xrmqk12RLsQADPLEZFJhYtA9PrShWJx2JqF5I0hMv2lC390rx+lSW06PEJRgjuBzg0rjsNurOTHmKdzE8jsBVGK8uWlEEBy2Pzq/qFw8loyxYbdkVj6c1zFeK7wlPUgcVI+heIubOOQY2NjcGPT6Vjtq800gKiVnHEmwZz9a19dvdzW1pGCXuiUA9B6mia3+wIhIzH/d9T3J96TGippkovpUtCkkZRCzb1IDHPAAPYVZvJW0yddrBnb1/rTpLqSSITW0BCp94gCqmpCO4lhWWR/MU5YrxkdqNg3LV1bXBTzZCpVxvBXsf/riquCRjJ6VcN1vhEYJwo2qO/wCNQIuNpx+dUkIheEOCcZ4qJrUtuO09M1eGfl/Lml+YKCcnIxTAoiybJ+X3q1HZ4JzmrSqpiMnmqOMYqQdx7UKwiD7MuTx/jUgtwD0GQamI4PuKiin8+UxxAY9WOM/SmA6WQKu1s4HBFU7e2ikMr+YcgdOuauS7TK8bjay8jnqKktoFEhUN171DQ7leWSS7QRK+CeOgqC4WWAbXGeOh9PWpdVC2pBjpUtXltVuTN83p7UAV7e0meDzYhuz90OAQg9frUkFxbBHikRy/Q4PemWOoi1inRyqlHwA3GR60lrbyRXC3krIIwx4znPvSuNktneC235jZdhCsCMAA9OaZerPeXSSQtGQDjAbmrOpf8TC2ZbYE5xklTgiufeK4hZI5V2KzBQ6/4+tMEdFqE6y2zQOFDkbWXqfwFVBb3ttbKUl82LAGxwAB6c5NX7q3gWzMjHBVAARWTpsn22WSGe52IBkAdzQJF20uRLHKHgK3EfBzx+H5UocSozIrFl6r2x35PWoFWSElEmbIQqJVAyCOBnNPs3nSYSSu9xj+EgAfhSTG0G8OodeVZcg0hJ5+nWpHZWkIRNgH8PpUXXHOeOtXckXcck+3XvUyEkVCh6d8jrU6MCPwqkImH9elO/xpvr/KnHvQAen1pPT60p70HvQA30pAOn5c071+vWmO6pjccEnj3pAHp/WjhlwR270m9cgdCeQCME0Dt9cUAReQGORuIxkgdT7VXlJs5N11GAh52E8Vp252npzjiszVY7rUpE+yiCTbn5WPSpZSFkuxK0b20MqwE7WYHKg9j+dOsopZLX7NF8jIx+ZeOO5qbS2lstJ8q6Ct5fA2Anj3/HNUbG6e3umZdzROAc9SoHWkMma4GlTCMsJZGHzAqeD9aZdR3jB3kgEEcoypQ/dYcgkVVvrRtRu2mjv0VUIJRl5I9M1pXWqrFpZ/eRyvjZ8vr60gG6Jdx3FsWu9plB2u2OrVTJSXUiisRHkZ4rItxcNcu9tvJbDEKDgHPUntW00V+E83yoH2cEglehoHYNbjS1iP2Il5m+5EBnJ7/pTwZ5LHyNmI0+6QOR6g449an02Maks1xKDDKzbDHwCijoPx6/jTDLdW8/kwE7CcbiOKBeQ9GMdosIVDMHABB5OemKha1NmVeWJfLP8AfPf+lMubKVSpaSJpY5A0Uu48f3lwOvGa0Jo5L6NY502IRwzHBJ+lAFRw00iSW8EkcZ+XejDG7t9Rmsq4v5pNy4YMcggnofet63nS2gkt0ydnUZ3Y/H0rEkiO92weTnANUBr6DPFFpywnbuTIPuc1UtIpf7ZDyQKEYkjcRgHsaoC4eBmMYwc8j1qxFfsAx8o7qVgNhtNWZxMqRqylthHQZ6n8aR4vLkaFhubHHcmls7w/ZFBGDtxz2NVUklTURNlWUnBIyOO3FAir4hMo0tVwQpPlkEdB2qDw5qJgC2zEYH3eeorW1krdQhAOpBrD+wlT7g07B0L2s2Ml8rMspycBQT8q4749ar6Lp95YTx3BZCu3hNxJGTnB4wO9TQTTrgMSccZq7HNIe+KdhGhdXIKYFZhjyT781INxbJ5pwU8YHemIixx9RRjk8ckfjUgQ8cf1pViPHbtxRYBi5yfpmpx/9ehI8Y/LinheB7imAY/nSY/Q04D9RQec/SgBuOn5UoPI/KgjOfzpCCM/nQBIMFRnntSfZvtKGIuVU4zjuKauR+B6VOjhUYHr2NJgYN5NJplwVRyeeoPQVdS1u5I470T7mHO3rkGqep6XHeTCSa5kULztwCCfStDT5zBZLAXLgfx4xj2qSiu1uFlYkk+1PBwAMdulEj7nLdOabnAHbnt3piHE5z9OtNxnJH1zS+n5cUqdu/bimIPLJzT1ixmpUGcfTvTGnG7Yi7iRjngUXsA8JjPHfNKR19jTJZfIAMoUbuMA81IrK6hlOQRRcLCYx+dOXj8+1N/TIpc/yzTAeOB+lQyTlAY3BjUHlh1qeMgyDd0681FrP+kWLxoj/KQSyj+WaiQ0Qv5RZFt5CR94YPf39qmsZgkkiSHa4c7gGyag0l0FkWlgbJbBY9vaqm3ZfTX0crLHJ8jActJ6GpKNDVpJbm3aKCEkKQS7DgfSsrSraW3n8yWJnjyFbI6fhV+K5NwqxtIsMfpyT+OTVhka3G9J9wYYxvwceo60xE1zDb+YJVKhsHgd6pnoOeo71HFI7nPm74+x9KkP9apCLJ70HvQe9B/iqhB6/Wlx1+tB7/Wj1+tAB/jR6fWj/Gj/ABoAQE8fU05H6f0pMdPrQB0+tAEqNjacdOai1V5Xg2QgMD19aenYUpUMBSaA53SoLpL9JpI2TB6mt7UJVePaByeKYylfuiqzhmOT1NKw7lTyxuX+WakjwAuOaUpyvHr1pFQ/LwT9aAGnnHOeKWNGbGDnipFhJ25X86sQw4C5HbvTAjjtzkEnPFWVhxn6d6kRQByMcd6z7u9O5lhdVWMYfd3PYDFF7C3NDaBkZA9qcR1/CspjLDJGrWkYZm+Rom3bv94YFXJZRbNCrOMyHaU/qKVx2LJHX60Y6n3pT3oPf61QhMfzoxz+P40Hv9aPX60AH+NIDyP6Uv8Aj0o64+tACHkCiMESL6Gk5GKUdqQCalLDFbeWwKkfdbsDj1rlItcuJLwRtK/lDK7igYgA+49RXWShZFIdA2fUVUWztVcstvCGbqfLHNTYdyxLY2cdoshGdmHDn5icVy13IrWWpSqwVw8bc/xEYPH0Oa6CWGS4lMUeTbAAOR97P+yOgFUjp9jskXc8cpzxy+6pZSIra9W5mi8mXy0cDkdPfNXdetZItKkWAb5VIkjfGSGB7f571X020MGoGDyImDJu3jgYPt61bvY3tZVln+dOwPahbBsyazuDPaoZY5I3dMMjgoQcc9ap3OnvKgkyApPHvUslys8amKGRIU+8RnA+g6VXkuTDM8Lvnb/KmBc07dbJ5bMCO3GMUydy8h54FVlnLdCT9am7HHpVIQm7Gef8af52PwPSo2GQfpSEHB/D/OKYif7R+QNPWcn86qhGJOB3+lTJEc8jvQBZSTOKerZxUKr0+tSopYgAZNMQ4Hp9KUHOO/FV5pBazAXALAjgA06ORlkKSoyqT+7LHt6VNx2DUlRbMmMbpz90d6p21pNOoW7klSQENGEfg98VeuBKULr8qgYJ7kVWEsJjKqjeZ7Gp6j6Fu3U3sAZWwpH3hWfPO+mz7EOSelPjv/sbQxBRFC42kufums2Qf2jOJIblW56ZpXHY1wt15qXEqDbJgHAH4GrJPWmC5MNssMjKzDpt5yKh8w569atEssnqfrS9/wAaq+aenc9qDNjjPXtVCLX+NGf51B5uFYngDk0sUhlJ5VB1+Y0rhYmz/OgdvrUUc6SMVBBKnseKkz/PpTQCjt35oHbvSf40oBPvz0oAPTvxSenfioboSQAPLgp2UHFRrM7MJI4XEXQ55FTzDsWv8KaZUDYzk4546UsYE+AjZyM59jVG6/0SQ5YPk4CngUNgkaUZV2+8Pc1X1h4YrHC7d4+7UbpdORIXVY5VK5UDr2NQt5csSJcx+ay5BZj1pXbGinoX2e6u3VmeSMn5N2BngZ6e+a1nto7ObEfAkcYH16j+tVLWztYJQ8UKq3XdyT+tWLmQSMrHqvIosK5BdK0DswztznIqjPqvlJuUBmHarE8jEHk9KyrqNn3HnkZ5pjRJpkzT6tFc3ZG5c7E/u8fzrY1dp7yELFsIHIHTmuYEbxMSoIPWtC31aaJdssTNjuKVhm3ps8lrYGOZM4BOc5qtZW/9pwm92EA5VVPHTvVC41N5kMaRMoPUnvWxpcudNCK2wrkYHaiwiBGikUxxxO0qf3OlJtIxx0557U+ztfIvnmaZyCDkDir32LzYd7yEnHelqGhRUYHoM9+9aMTxJZnK/NjBwKzoLieWVrON0GQc7hTi9xCyp5jNKCVI6gjsaLhYrWA8zUW+0RSeUfVTitOXyYrjZG3GDx6VWLvNIESRm6Aleg9smmS2zwOGlJXeQqkkY+maEBdiEcrhHIxjOM1ma9MltKvlkrgcDH+fWgzeVICeCDgikuJ4Z8CWNZQDuUEZ5psEWY4ofscd/HI7OF+cMcgjoeKcZz5kcsTHp0xgHPvVaKQlI7dwqq78gelaOomJLXKAZ9qkZUuwsoRpwjITztbn8aoPqDRR/ZYVI55JOTVnT1ilV/tDMcfdA61BcWySTmeIgIFCs3cnpgUhlSWLzAqg4PQE963101mtgvnERoMqPU981Sj02IRecJ87eqlgSR+VaRdmT7Ohzu6OBhcfXNUJsyE1GaKcxQsM5AIOOtXns7tZUlm2SJJxIuM4461nHRvKbzIbgKSwyGUEjA6g1qXU0iW8UYk82aT5VUdjjr+XWgRmSapLEDGGBTJUhhkntVa21O4gm/dWG5WG3eITx9TirQge1AMKtno8xGGY98egq3BfWSoVkRjJ6gnP50rDuaMVlGIsjoB3rLkLRz+WpzTF1WdIJ0TLCIb8EfMV/rWbNqimQSgny2OAQMk/hQCN17Vo180tu7Go0/ebccknjNBu3lh8kqytjpxx9amis5IFjlOXROcAg9qaYiEFVYeZlEzjc3X8qkWaBboQpMr7h8p/pUPiKf7RZj7OFYqRkE44JxTw9va2EUM6Rsy4ZHj5yc9c07hYuA8D6Uv9RUNur3CllaNT1wSaYJgCw7odrAHNVcmxYJ69+O1Gc5+lRxOZG2qMn0FQSSXAultY42afKluBsRM8k/lxQ2Fi56/TrUV/FHHaGcNl85zmmhZo3bzVkIH8SkDHeoL2UTBUgkSUvzhhjJ/CpbKRFE5uYBM9x86N8qYNWvtAL7VXnrkmqmiXi3TtalNiR84I5DZ6fhV7VlighGzqO2eaSG9xZJDEq+ZtIY9UPT61HFbFbhvJdTIw4ycYHc/WoNKgTUIXZyR2wOxqG5l+xX0auzbWBB2nBB+vai4WL0strayeWV3Meink1Rv4pFUy7GiKAbcjqO4pltYzfallurnIBypxuJPYGrlxdi82xXCqsYPJz1/KgCGPTituJ5IFZmG4k9F9gKWeOC5h8qO3Z5E67R0q5PeRwQpCJ0dWG1cDBFQ6ej2Es/74zRuflJGCDRYLkGmXdnp1vLBMrd3YhSWx7j9KSz/4mEkk1vJvtwcMFOKyNXuQl/5ytkLwQOtWdO1GLzYwhVA7YIAxRYC/cJcQHEayAfdLD+L/AOtVmGaymt/JKMG/2RkjtVy5ukFqy7cgr+Fc5o97Ct00JUArNtKn+NSMg49c0CLTXs1h5irGzNDzuZDkj19/wrTWyuL6JXu7ggHkIoxUt3LGXUqc4BGCKgfUCo27sD2p2EOm062jjEkS7SQQ3P3uP8aoSRbh9RUzXBlOBnHc5pP6GmgKf2XfjGBkdqmS1RRuZj07VKAB1/hPertksJDeYAcetFwKcJDo+0KMdi+KfC6yrmMgkdRnpVKd4zqQRjiPPb61pvbQ204MJwrDkZqUxsiZCQSR71C8BOfl681d3qMc+1JvU4/LmrJKf2dueMDrUqwEZyfepwwOM+mOaUYP4imAgULn65pxHX65pskiRoXkOFxSoxkRmSN2XHUClcBcdfrRjH50qsrglTkEUp7/AEpgNxj86XH6Gg96D3/OgA/XnFJnkflSnv8AnSHv9elAAD0/Kgc478YpD/Wk5+uDQA7jb+FQTvLAytNkIegU4qdTggnoDUd+y3APmv5ccYz0zn2qZDRX37juWGVoW6OcnbUjRkDAHHXiltLlp4hArLCijA3cnH+FLLL5M3ks8bN0ULnn6+lJMGQsh547UbG549/enmcjGeO3NIZgkReQhUHy5Pc9gPeqAURNzmpVjx781Xt5XumwnyA8fMOavtayIhbzA2B029aLisNWIu2wfnVPUkSyCgdTznHc8VZN2lsFmb7h4JHODVPUHe8uYmhcbRgsMZJGeR7GobKSC2AZYpsOzSLuZiuVI6AHPc+oq69uLZ1KHEb/AMJ7GszWorq7W0js02Q+YpkAO043YwfbntVyXzRJaWuMtkkndnCr3z+Qo2DclJx3xz1oUjg5GOlNu7eWH/SC6lQMlTUUVw9/GJLeDaF6kDFVcVidkldcQqc+tUxOkLFLiMyN05JqaPUzaXDwyrgbdy7jjPrzWeZXvb1Z42iwecbunNS2UkLcxTNavNEuwofm5OCvuP61raa9s9sjna2EBGB1GKpa5fRS6a6RuvmkbWAOf/11i2moSWEjQK5MYJaNumMnpSDdGnr0tvDMBGQvGQoAOfwqHw7Ha6gXExyQeFBKk9+e9TWV8t3KY5YywPQIvNWreLbcFo4VaMdCeP5UXAsXNmlkzSRDEUmMj+63aqhmwhb260Xd7LIDE44B45zVYtuQqTk9OuMVQrGwf4qD/FQe/wBKD3qyRT3o7H60Hv8A5NB70AHr9aP8aD3+ooPf0zQAv+NA7fWk9frR/jQA4Hp9aUNwPx+lM9PrQO31oAd/dpNo+XI/OgdqUfw9qAGbB8vAoCAbeBTh2oHagBoAGKcoxjtxSgdP6UNBJJH+7O3jrSYDkAYhSeO4qLUbK3+zmXaPMjBK+5qlBdRW8jW5h8yXPGOuanSSSUv9ojbAO0oeD061Ldx7GBdanMtx9mgkG1DgOeST9a6RLa2ktY5pB5kuA29zk561nx2VnHcNKsCq3XjNXPNLLtUYAp2BkolG2mtMOf8AJqIn+VRk+/bv1piLJnGT/k0vnA5+vSqmTkjpx0pcnP4dKYFwODn6/hTwf51WQn/PSpx3Pv1oAd/jR6fWj/Ggn+dADT2FQSIWwAcVP6fWm7c4+tADrFvJtdoxuyTz3qrZLJHfvLIFKkYB7irIXgfjUThwPkAJPc1Nh3K8DsNfZ3cZdNoXsMVJq8N1eOsaSIseepFUWtpvOEoLb85BFaEc0zqPMj59RSsMl04tbWhgkIYLnDCs26US3DPt6jirrl2GMYBqHy8gcfpTsIrovt2qZR/KnrEeOD07inrE3HbinYBgVT164qYRrzx2pUhx+VShQAfpTENKgA4FN29fqOO1SkdfpQR1oAjxz+NTQkK3Oabt6/X8KXH86QFTUIpJ5twYcdiKj1Jpp1t41cKwdCTjnAPNXJFJyQec4qo6PkkjJ6UrDTNK5lK2u1AMkYrI02VkvQ0kZA+nSrKznZsk3ZB4JFQtNHFnbjJOcAdTSsO5HdD+0tWFsIiIFBcsOMngYqSR/wCzpl+0qHQABV7KPQU7R5E+2OWGHZevrj/9dQ63Z3d3MjRSKcNyrccexpWC5PK7yXKsbd1jkB2OTkAgfyNRs2Mdq0Flkj09Vk2mRRj61mOMY7duapCASdB0yOnc0+M73Vc4yOlVumM5XOevepbVlSRByC3HPWgDXFpHsDSHCDqM8GsJ3RtSWFWxHuy2Ou32/Sta/lYW7BeVWPcBg/5P0rmrILNqDNG/OSoBHQkfrUsaOouLeKGUSoAuVxxTSQM/WmX824xpznuT3quXJPX/AAqkIt7uTz3pxlEYL9dpqpGHkJ5OAMnFSJjftmbYPQ96LhYTUJftaoqSKDnjIqRZDa2xtXZWbb8pGTVO5t4vN/cyYJ5wp4FWLqa1Nj5iMPM24Un2qBjrCCSxUNIVCFEXJbnIzVK/t5Z5BIHUKecnnPPSpdNVtSgdjdOChBQA5H40k/mJcNg4A7DoDTsBct5dlgkLkEqBz61AxVlAKjjvUQHcnJzSE+h71SESDAx1pCelMAJPHr+NSKh7DvTAhKFiOOuRTBbFscdu1XEh5/GpkjAx9aBGaLIsB06dqeLBSOf7taSoBj8qUL0+mKYXKC2SAHCggipkgCZKccdqshen0xzSben070AROjHO1v0qxKd1uUVtpxg0wD+XelPI/ClYDOstPWC9852Zx/dNaMVqszOxJA6Ae1RsjD7h7VYtDtgwfvipsO5naiqaagdBwQeD+QpkEV3qtnkyqFGRgjIzTNYguLlxsYMO4JxU2giezRopUAB9880h9CldwukMRlAWTlWA9R0NVI4W39wc4rV1OUSSkDjA5+tUwvzEA9cHrTGLHasGEu77p71oIJJU2ITzwSxFXIbJWgBJ5xxWTc3DW8rKpwRyCehpMNyR1urFm8sBnKkLgfyq/apaixzhfu7efUVnm3up4VnEhDA5UevrTkWaPzZLYeb5jDGVzj1NIBlhFJJeSrKGjjQBsYxmrmrokOnOyfKR8yjJy2O1VIJ4oyTOodx1DnvSahd28qjbD+5x82Dj8qYupmvqzEYAqxpExlv1ZyCcYXPaqMlt5ZQ4yrDcreoP9afaN9ncORgA9BzTGdFrU8UWnNgZJzg46H1rltMuol1ZxIrSwq/3X+8FP866ISxTW5Vhvibkg8ioIrSzVdi28e302++aLCL+uCL7GZcgExsoYDPyn0rj/CluZ9ai3OGWMFwPp0rV8Q6mrW62cHXoxHYelZnhyf7LqUe4Y3gpuNFgR1OoWEVpbeYrcrk5Y8k1n6ddz3Un2ZpdhPC84yfb8K0NUSS9gKRzBDn7prP03TLmzvElMwdFOdpFFgJL61ktIZVnKtyWjcD/AGefpWjZw2kljHI4VgI9q7jnAHpTNbuE+zHcATggZ9TVTTJop7QQyEZUbcdMiiwX0Mxbwy6uLZnVUd8DBx3roH0uO1y8BOHG1lbnJ7EelUBoll55l2MTnIBPArQnfFuIVYgD0PTFFhXKCzNE28Ptwc8U+2uI4ruW780u8gC7SegGTx+dQXMe4HnAxVF7bDEg44zTGdC9wZX3iTBwQMCodOh+yWzLIysyjIcjpismMzRBgrkrjjipJTNJGyF229wO9AEEeotFc+cuWAc7hnqCa2JxFexKxOc88VhmwbJKqe3QVYtra7t8iJiF9DyKVgZqWca2isUYgEc9qwtTuzcTvJkkZwpzV2e2u5VIdtwz93OBUL6ZN/dBweuadguS+HJZJbopMdygcDNXvEdwiWypGpDA9cYxVOwtp7O6WYKDg4Iz1BrblZZhnFFguZ/h5bW6sHEsatIOWLDn8DVbUZpop3jiUYzwfStQsI1IHX0qpJHvbc3JzRYVznpIHcncpO4c+9EVsyOkiKCV5Hf9K3miUY4HB9KhMIz06H0osO5btb5JkUEdO3cVMixI7OqIrMclgvJ/GswWjbgQcEHHFXI4ZCoUyN1xTER3UzNkA/Maq7GLZYsTjvWgLQ8c96DAiAF2VR6nikBXgVmYDu3FWI9hvGjbBWM4GDwfenoqBk+YDngkcH8auXUNu8JaVgjJwGB9fakxllFUR/KoP1qtd2qyRF1HlyY7d/rWBD4hMYAlClTx83GOvX8jWt9nvr5QzukcZHGDnIoEZ0pZkiZUyMH5gMnI4xU8Qkxucn2zSWsRtkkjd95ErD0/Gn7/AJtuCWx0FC0HuKW6/wA6Qt1P6npRIjpgspAPAJ6VEcn16fhTESiTGf5mplfnvjPeqqoTk57fhVlI+v8AWmBbFlFcQMXOdy7ee1YsOozLepaQSAF22gk8VrLchIhG+Ay5A65rAXRmuNXF1PJEg3lsIxJA7fQ1LGjaS1ubW8LSSCWKVSc4wVYf4irHp+VQ3M00QAXdMuRg5+9zVWGZST50jKw4DevvQmKxf9O3GKTPTnqKqSXUa3IWN/kPHPY0rSlCc8YPWqTFYtZ/UdKTr+I6VXE+PbmnrL07UwJD39xRnr9M47U0HOP6VE8rA8/Io70m7AkWCRzU0EEch+fkZzg1SaZI9pWXzAeoI5FT7w0e9GyB0PSluOxl6y0MFwVhZVP1/Srlppdvd6ck25vNIyGz0IrPn+x3dwpuoiMEAkGtNpFsyYIlKx4yBux1qRlWU/vGIG3vVhtON/AmG2KpyARkE/So2tl8syCQEnqc1PZ3X2dRDJIo67TnqKdwMu6WbTcSb1BQ/Nnoc9xU1jqd7qJaKEbiOCemPc1V8SxXszFYVModd2FGR1/pxUHhdL2K7M8kbbXbDOcBeOoAPNIDQuLOS0s7gXLCQnaQy8Eeo6elN0/SPscYlIM0s2du7ICL249T60vim8DRpCrgMWzkc4HT/GtxZ4PKLYDKq5OORijqPoZttNarGFuuXHTJ5qFZYU1DMSN5jgiN9uTxzg+orLuJl+3lgrbc5IIOOvSuqljt1sFlRQgQB1IHNAjJ1e++16cUSWJJcHMRPzcdal0CRoLJnaVHR8NwMY9+KzNL08X2tXtypTCyZAwCAxHer/2prK5+xmGOV34HHegZSeFfEOqSAOWtoTwU43j0z9RWiscdi+JIUUdgBjNMAl0pjM8UcK7xvZTlWB9RjOQakvcXUqSGTDZPyBSeOxNICrqWnx3cbTRxKkq/MpGct7E9/audyJAMjJPbvXX32oiCwGSCRwDjn8q52x095085mZY88YHLfT0FMEa/hmyVkaRzuP8AnipLpmgv/JichScU6z2WUbeS+M87XYnmszULuOKSOWcMGbJGO/Pr60g3L2oW32RhmUPux8p9SakSDYikxhwepJyFH09aw5dXbVriCKNSLeCYSuxHPHQV1xnjFgcKDlelNCZGehpT39KD3+lB7/StCQPeg96D3+lIe9ACnvQep+tIe9Ke/wBaAAnr9aTP86D3+tIf60ALn+dKD0+tMz/P8KA3T0z2oAkHbtzS5wATwM9aYrdPr2qaKISZ39BzSbBFRrnBARMnPrgmnQ3AkfYVKsDyKqTGTz2KghAcA+tAVlIlXIGcHNRzMqxpqOlPkmMUB2gZ561Gh3Kp7UsiiRNpP41ZJhW8F4mpC7PllC2evNbs8iPIhx9apmB1/jGKXO33PrSSGx8giJ4XFRlumKYTyKQdu31piFJ6fTvTTz+XenBTx9KkSMgenHSgCMRnkdOOlSrDjP0/CpVXH5dqdjr9O1MBoQDNP9f50ev0oPegBfX60Hv9aD3oPegBD/Wk/wAaU8Z+tJ/jQADt9TQB0pR1/Gl/xoAaFHFOAA28UDt9aUcD6GgBAOlAX7v0ql9uYT4dPKiDYDEct71I93BDNGguBIrnHIwQTSuOxYA6fTtQB078Uo7f0pPSmIAOnfijrjvxQO3el4ABPQD8qAE6/lS/4UxZo26OD2p45A57UgAjr9KCOv50v+FB7/SmA0jrSEdfrTj3+lB7/SgCMqPTvTHhVhgqPvelTkdaCPvUAVls0Vgy/KQeoqchu+Cc4p3r+dB7/WgCvIHPUcA1C8fPQDmr2Ov1pCB+tIDKeFhjGBz35qrJFIGAHy8nvW7sHp3pBEuR8vQ0WHcqQXJltxBcKQccODTLPT4rWTfHJJtxwC/yj6Cr3kqCOPUUgjXAG32osK5SuJ1ecbc4Hf1NRhske46DpVv7KmQRkH2pUtgMYHHtRYdyfS8CNs447CqGrzSSTLshJA46e9Xo02fd447UyQHOcUmgTHxCA2aEoA4rNEsZBhkQOisSoYZAzU0rk/KucVWwAePSiwy5BKkUQWGMIoyQAMVHISSxPJ60yNs478fSrMMJmPAzxQIg9eKUgknj/GpXHkT7JeSw7cU90CSBT/H0ouAxE5ORVgLjPHelKqoOSAMd6QTRN0cHPQetMQ4KBkDgZzinf4/hQe9Hc/nTAP8AGjH86X1/nSev160AA7fWgdqX/Gj/ABoAQDpTQvSn/wCNH9DQA1V6U5egx6UdPzoBx+dADJOeveq0s6xIcct6CrZ7fWoWiVscUrAZRO4knOSKEypzjGR2rR+yjjHH0qI2Y45x9KVh3NETZtgyYwR2rnr61uppVcNEMNznPTtWrBG8S7Q25Tzg9qR+P4c9+KLBcis98FhIrHc5BCse2ev61q25jit1dgFyO5rDkeR1CLlEx06n861I5PtFkvqOCCKVhs5bVLtDflUz1Ofb3rqtJS3k09dsa4YYbjrWVJo9tO5y8sLkg7gcj3q/YR/ZI9ilto7k0JAyC9s1jCxp91Adp78npVE2WSfm7/jWrKxkYsR1HFQkfqKoVyrHZtFnErLk9MU+W3d1I85uvbAqQkkHA6jPFJknP0zx0oAzJNJwSRzg1XbSm3fxHDVu5PPuM+1KDknv3oC5XtXuVULKpfBwG6GrfmvjIjbrjk1IMfMcD14qT16dc0xGVdQPcSB5MkqcAdhVeO0KMCuVwccVulAc8DrmmGIc+xosO5TiMgA3MTzUy5OOKnEQH51IqAfXNFhFIxs2OO2OKjNu5A47dq0to4+tIFHH1oAzRauce61Mltxz1xVwKOPbjmlA6flzQBXEP6in+WOfcVKB0/KgDp+VADNnX35pxQEH86cO39KPT8qAGlRz+dKwGD370en5c0vp9KAImjU5pGhXnrUvp9KPT6YoAgaAc9aPJVSxAqb/AApOuPpQBGUHPHfNPAxn65pPr3FKOfyoAceAccnqKq3mnynN0WUlRwAO1XEOCDijURJLbMsLhTjvUsaMy31G5vFezjRGbH8QzxQi3USut5H5ioQnlF8AjHUGqOmWOp6bfrcyGN1cYID9vStS6u2udRNqqqTBh5DjIHHAz3NSUYN5Y2cwMcweOPAC7WyQB0rTstVtLTFv587wBQAxXn2HHNPe3hklzIm32qvNYWwmzbbQx4B5xn86QFvTIprzzZZBt3OSgxjaueP0qW7tmtAHB6ckmo9M1CO1byZ22ykkYNLrdzK6hYo1ftgGgNbjUnub6Noxyo9O9N8t9n7xcMjbfrTtBkni4e3cdVOeeeOntUuoXIkuFRFJJHIHWmhEMfJHAP0qdHAO3+IjAHaoI4ZJD8qg4YZAznHftVzUDC8AEHLd8dR+FNsLDZ0VnMbjDYzkVX+yhWzuLdxip7VYDY+eQTIowcmoFuRuAzntTEadrIiRlnYAAYGa53VZVkuGA2pHvwp9auLceWzJuHPIz0IqCWC1mIZosP3w+BUspGxZ2ttPp6kxgkrgsfX1rPuXxcGNeWC/yp3mtawRQ2xLtJ1X+4PUmq4sHe4ecXR80xlCcbRg8nilcLDNMui8Re4jMhY9V7fhV2SJ40MpXYM+ueKo2sC2SDbLtXOGz3PtVu7vxc+RawurSMedvYD1p3CxYtXUzBSRg8/Wn6vNEIQF61TgjjM6GWXaVPDE4zUGr3ohQy7fNiiOGIbOAehI9KGxJF7RlimikMoUn39KkDIszInCADj86rRzr5ELpbmJZEBKk1I9uCjyISHI3Enp+tCBkUsNt5qykAMrA4rRuxAtoc43N+tc3dtIhKFgwZchgc5qxbX+9VjcBnzgKRnn2obHYn0pYrq8YSfdxwM96TW4o7YIkfY9z1FWxLBFcgQrHEMfM2CBn64qnqa+bKSkwmZU3YB6+uKAMpL14iCrSIc4GCTzVxDqE+4CF3briQhf51Po1sk92xJwyjcmex9alu5X0q6EcMpZm5JY5P40Ac5cNdSz/wCkoyORgK3H5ev4Vs6bcutuGl3bEwpPGW9hVzULJ/sbS3Myyg4dAeAp74+tXNMit201AV+RVPB9e5oAYmL1/P8A3HyjhGx09zWdqeptBbHyxiMHbt7A9hxVMTxNq/ll/wBzuwQDgitrVdNtUs5fLQDzFC+vOeDQIwfDN4UuJhuHmHL4P8Q71pypbu+52YN5u8uTyBx0PbpWFJp7QOGUkMrYBHBozcM2GbdjrkU7DOuMa3h3W8mQpAUMM89zmqlz5mkyAh92RnJ5zUeh3HlRFSSSGOSeDjtVXXFu75820gOzJA3AenrSAuMbnUoBdeSjIo5Bwdw71XS9nsBIkUayLGM7ZCB8vUYPrV3TZri00yQXIhQRqWJU549OOpqr/Zxu3+3TQmSRlyqEcIvbjuaQDdPnSadZ5IiImPIPao9StItT1GKzKHy4f3xC9SD0XPvj9K0Y0tzH5ckZyBgbcYrOg8vSLua92yKWdVlVuRjkBh+fSgLllEGmYEtusUJ6IgIFWHeWcCSIyQwsv7tCM5+vXj8qgv7iPU4w7YERUEBjtwM9T3/CopLtYHgjZSwkYIPm6enHpTEax7/SlPeg9/pQe/0rQkD3pD3pT3oPegBD3/ClPeg96D/F/kUAIe/1pD3+v4049/rSHv8AWgBhHOT60f404jr9aQj+fWgAXr+NPV926Nsge3eo8/z/AApCc45PWkwLjRRyQncOg4IFZ88TIoL5CHoM4q1BLjAc8ZqLVJ2ZdqISMcEevpUNFIpNcJGv7ssr9B3FWUnZlGTzVexV1DTSIpwvRu1TNgnKjGOtERsUyH1pN3TNNT9622IGRs87e34nijBViCCrDqD1FUSSoAccVIiDjA7dqijbGO30qZGzj+lUIVVHH07U4D+Xahecd+KUdvpQAgH8qX/CgdvpS/4d6AE9fpSnv9KP8O9B/pQAHvQe9B7/AEpD3+lAAe9Ie9BPX6Ujd/8AIoACev1oz1+vSkPej1H6UAOz+PNPWREb964A96YATkDrVW6R7d/Nc5PYY6VLY0iLXQbvYLbDsrdAwHTrSaYLY6VN58LDax+Z0w3HOfoD39qlZ57qJWigUID97IyT7UydHbeGLhJAV2tn8akZO9ziBZFXfu6e9LbSLKu6S4RSOcYxSrd21pYFHTb5aYI7Diuft59+ojz0cQsR/P1ouFjoIp0kztOdrYOKLiOSSEOgyqnJFV9YjjsoPMtFQMTkgscE9B+dSadfGbT1QkGULsYf7XQincLdRLa9jlIh3AHGCNufypI3aG5KIWKh9rIw5HuP51Qto3bU5I54WaEgqVxggk8H371uSLbRW/y8KOR65pJgKD0+lRzvIqAQpucjp6VXW4Zh8vSr1vcRLExyNw6jv9Kq4ihFOiYF68iMenUClhvY3unhWTcMZUng4rLvrya5vViFo5CneSoJzXQhYJLWOSNFQjkYGCKSGxp/pQe/0qLzhx3pvnA44z2qySc9/pRnr9KhEwP5YpRID+XegCUnr9KD3pm4H8u9Oz/KgBT3pfXNIe/0oPegBWP86b/jSnv60h7/AFoAAOn1pfT60ev1oPf60AJ0x+NIe340v+NJ/jQBE0SNjI9faoTbI23qePWreP50Y6emaAKqWy5XrnFXbXEQPXJ7mmAYA+velzkDtSApajvlAaPaZPcdOafJK7xQFiokJ2hfb1zTpUYjI5qJCwkUsMAHpU2GTXdpIYjNIQQvRRVe3vJ72NraJEbA6kdqvagHmgKRybQeuRkVlaLYXVtcu80yKMHGw5/pQMvwmVIsSj5lO01IJM/lSSpOYizEepPWoY5YhEVdG8zuQe9O4rFrdnP0pc9f51SilZ1JIIK8EHjj1p4mP14607iLfrQe9VnuNiBiM7unapPM2w+a5Tb04bkUXCxL60MQoOTge9IXUKWyNuOvrUNwhki6YHU7j160NgSedExwHXmnnv8AWqAlCBoiqY75p9rK2WRiSO3FSmOxbx/OjH8/woPeg96sQY/nTcfzpx70hIyeeaAE6Y+tIB0+uKcR1+uaTHJ+tACCPOM4p6R4A7dqTOD9DTgw/WgBCg4OKjfJ6ip8j9ahuUkVBL0UcgA81LGREHj+lRkZx/SkEjyKJYYiFU/MfWrSqrKGxjmhagUwvTvxShMkcVb2Dj60oUcfWmIqrGTj6daekXT3HerAHT60DtTAYE9uopwX9RThxigdvy4oATHX3FB7/SlHb8uKB2/KgBMdfpSnv+dA7fTFHp9KAA9/zo9ee9HX8qOv4igA9frR/jQf5ig9/pQAdM/Wj+ho9fpR1z9KAD/Gj/Gj1oPf6UAHT86On50etIe9AAf5Gm5/Q0485pNoyTjn1oAQ8Y9jSf40p7/nSHv+dAAO3170oHSkPelHf60AJL5+0mBAxAOST0qqt/HNEY/3xlA+UKMknuK0mkZLdvLI39OaxNKs7u01E3EkkbIQd2G5weTxUMaEfM8KSqzorHcFYcgjqPwq7pDRIZGY5d33MT34pLyYG8bABUKOB6momg2rHMY267sDI47ZxQMbrUih0dVYAHOBxmrln9mexUsAr+/rVe6ni+VxK2cYOU4Wuba8u5r5bCRzAgl2u3Qge3+NSPcmubWa/v5VtkyA2N5+6D/n0q3Do+padLE32mJo1bqxI9+/Sp76S5tZXjsoCLePChkHTj/9dX0s8xI0sbSyMAQ7NnH4dqAuZU2pXYvXWPep/uL83XvkVpaTafaIpGeRg7HGV9PSoXneznEt/GoBGAoGABUovZfNV7aIwwSEJvcZAPb6UA2V7m6l0+7EEDkknb0q8Le4jIvPMEqvGc44IyOCKwLuSC+1BVgEzTROS6jvjhjn26810KyyPaiONWKAc55piKBkZk2NnHqaguAVBxxjmrJUggEYyOh70ogMzeXuCsRjBqgMeeR/unoD/nmoRPOHOGyR2Nad3ZsjujduMjvVdbdQ3I4I6UhmroUit5kk3LE7c47Y/wDr1Dqk0a3gADKhIpIhsBKt2zUUhcyKXI25zljSaBFjU4IntWjs1cSMvCkY59TVfRrFrW4VkKyPnLYGAfbNaVtEb+Nnz8zH7xPQVR1HdpRBR8tjOxO9IPIt6tC1xLHuj8qTkLkZB+hqtr9zCuhmPy0ExUIVP1Gf61Paw3Or2gmkuNuMhQPrxkVgeJ4ZI5oHcfej+cL03A4zTEdbJJA2meYADhAeKy9L8qec+crmJeATnH41gWmqTwosZ3YAxz6V0mjTPfQyxnhOOMd/WkMbqtokmyO1wxDHgHoCKzrCI22pQG5UqFOMnnmtW7V9OlOxs55Gae9pcXESzSt8j43Adcdj+FMBmuuJIY2hjYoPvFBVqzaL+zImeIRyoucHGQaxPtUi5Ur8w4JHQ08zO8ewnj0p2ERRzfZZlliIUj+XpUpW1vLhZJkBI6jOATVOdGz171HEhB6jr+lFhm5cz74Bbxk44wM5P51JZK0RIaRSoySqkH8OtVdNVVmUuRgZ5q7qEUTYS0KBsc7f/rUhFee1txLIzwxmbIZPn7f1pZWeSPYxzjp7U8pa29iXuCVnjBJLdf17VGHARDhiCOtCAozwMc84zzVSSBlznpjIFa7gJsLOpB44+npTPLUhew6detUtQMdZ5bdyw7Dp1zV2O+tpPmlyjd8irAskYjIx1BxTotPjBHy+2KLBcgudRhZViiBKll3NjAxkZrpDIUj3IgYAZxnGKyFsYcD92vTHSrW4AIjuobsCaGhFT7UY9QLNCSGI+UHt/k1JrDreNBCrARzSCPBOOACSf0/WnTtIys3HPDPWU9wZL+2VWzGj4J9ScipKNe8slktDIwbzFXayq2Afxx9KotIjWduPKj2jJYOuTvHue2D29K17qYPYyIcgkAZ9DWAhWK6aMI0VrGzNIwb5XO3OMdT1/SgSN89/pQe/0oPf6UHv9K0JA9/pQe/0oPf6UHofpQAHvQe9B70HvQAHvSHv9aU96D3oAMdfrSHv9fxpT3+tIe/1oAaR/OmhT+tSEdfrR0z9aAEC8c+tQyxOSSvzc9M1KT/6FRu/nSAqgFQQRznqauWtok0bBt2369aQIrdRnmp4z5SNxhTSsO5i6jO2nXRS3bGO5PNXfslzuiumm80NgMPQGoLu2tblkBi8yQHO5jgD6VbE7W0CxMuEAwCDmpGQlNrlfepI+3NRk/jTNxzjrzVklxSDjnNOB6fTvVISH6896ekh45796YFsdvp3oHb6d6jRs4/rUg7duKAFHbtxR+nFIO3bilHb6dqAE/wpD/TtTv8ADtSf4dqAEPf6Uh7/AEpcZ/LtSH+nagBCev0ox1H6Uf4dqB6e3SgCxAQGOR05rN1y4yg2jOBVzJByD26VDJHHKjtIuRg8+hqGUilo8kEkbNIreahIGOrAj9RzSGeSa527htjGXGclevX3piiW0CyBMAfKD7fSrmg2ULWJMn7xnkaRmPUknr/n0qUU+5EkYvH/AHqRpng7xu//AFVYngNla/KcxEFcp1Ge+DWfrDfYp2WMg/j938O/anWcV3qERQOyqCRknimSVbprqS4UXRjZFwyNEflb0x/Wr0dqttK02dxfqckLn/Gq7wXEdg3nooMEmXOePaqc91IJEjgu4jbP85Bz8pbkgHqaRW5p3YLZ8mfMjDjHGDTtNjluo2duSDjBHU063kij0/Dw+Y5yRjhjxUvhy4YaXH9oVll53BgQc5NCF0GswtZD5/IzStcKWURM8aE4POcZqpq8zPdYCNg9MVqwMq2SwyxHdjuMZNNCZC0hyFIAK8ZpBKxG3PB60h2tIcHPPY8U3OPpmqQgJ6UzceO/NKT/AD7Uw8+/PSmIATxznn8qVX5HOfc0Kmcd+fyqVIskdzmmA+NiQP61Mvb6d6bGg+X8etSKMYoAB+XFL/h2oHagdvp2oAPX6Uh7/SlHOPpR1/KgBD3+lB70v+FJ/hQAHv8AnQe9Hr9KOx+lAAe9H+NB7/Sg96AA/wBaaTyPrTj3pD3+tADfTPrSqowMjvS46/WgnHtzQApUED8qZyhHynBOM08n+dA/rSAnnk2W52ruyO1Y1ms4uTcGP92D3I4rTcHbjtT4Yy8DoQMN2IqWh3K93PFKw8v7zDHSqjRyKVyOew6U++f7Cih3LMG3KSNoX1/CmG4utQt2WOOOUjkOFIH696VxmlEIjZAlcsR0xzmsfTAk13JHdRuFwSofirZuXEETSHa7jccHkHuKqTXOGDBiT6A0ASw3Q/tV7QJ+6Cqd2eM4GRitqaVEhYkjGOBXMwSCBvMPLl9zH+gq3Lf+ZHwwIoHYjs7kjUSx2kE961b0oPnHpzWJA0YclI1GerY5q1PJvATOfU0IGWjcA4+lN+0ZPr2qi8hGM8D2pm85GfXoKomxroklxEWRsEjrVNZ0iYwtGHZuhHWrNldMLcgckcHFUJoHFwLlZCpB6EUmNFy3lkw0cyFHXjk5yPWm3Fw4fEecdzioi7z6jbM6gKI2Mn+0xIx+ma0b1oYrQ9AccUr6AVkeIQsRMQ2O/NLDN5ibsjNZGlMkup7Z8kfpW3c28cBLxkKG7UJg0OyeaiuLjzkMJbaaaJ1HU4470hMLTRyOvIIOapiQ5JVsS1ujBw2ck9jRK/k7N0kZD+h6H6U/VUBswIUJbP8AD1qnpcEMkEgu0dWB+UvxUjJmlIJ5/wAKBMR/PNJKoDFc5wKYOT+FWSWUkz+fWpM+3eolRhn5TnHepAw57fWmAp3dsDmjac8kkg0vrz780p70AHt70mMfnSnv+dB7/nQAf496PT60HvQe9AAO1A7flR6/Wjp+dAAO35cUDt+VIeOvY0f40AKO35UDt+VH+NJ/jQAvp+VHpSf40f40AA7f0oHb+lHTH1o/TntQAen07UDnHfij0+tHp9aAExn34oxn8RS+n1pPTvzQAmM/lR/hS+lJ6flQApOR+Haq8hZM7Rk4qXPT16cU3GcfTHFIDOZXOc5yTk1sysXtFii25cY+bpUAjUjkdRin/Z5JIjsYooHY0mMrWYW2WZZhG+/jpn/Iqvpdgl49zfOAJXcqGI+6F44+uKkimZ2NqsKF+xI6U6SZ7a2MSIqOOq44J79KgoIPtEuYAEWMnaGYc/WojcNp2sJFK+FuEP3j8oZef1yKFZ7Zo8iTKclz0H0HtUGrpYXUYmeXdKcYbkbPf0/OmBJrsF1qLxrbLuG3OUOMfjVhL54NJMd7tWVeFOScjsScdaz9HF2mpzwMwZoV+UqflfI4I/CtCaRbZ9kwO5znb1zSAp+GYLW6kvZiPmd8kZ7Gpst/aXkRSMsZbBK9hVe98ywjku7a3SJwMnI/1g9/pV6KK5/s9DIih/vyFeME9h9KA8yDUtulkfOWTI57jp/+un38i3kEJsQHcnGVI5PSnxy/aYikMO6ToWzWWbP7HqMMiEwh2/eIDwDnqKGNGp5dukAyrLcBdrYbIP8AnFMjtJGCsIyyjuOtX5bJTEZGOT1+lZqXMvnGCNsE9KZIqsqY7dR71IhVwO/qKc1pJCX80hgy59wai8oAkfjjOKpMRZgmNsQEAwRWVrUc1/KXjmCsBt2OOMeuRWht7H1qvNEwJKtQ0CLOimSzttkskeD/AHece9Z2oK+p3gjQ5BO1Se3vSyXUqKUGc9MmpdPYR3Cu2Tj1FKwyOLSrS2cpcRGRtuScHJA6kDtVy2kt7NyLISMGGVGeD+dTaq5u4kaMquDwM/MaWyKW+lrDJs8xPRsnrx75pAVb1FupQzXPOMj0+lWUuzFZCMnIAxms8RO8hwQBu6nsPerMVt5iMRIoK/3jgYoBlCTLEk8bhnmhcY54yOnWrW3IBHPPUUwRsOgwAe1UBA6q3Veo6dqfFDHn7o55HpUgiYkYGBnHFTxQNx256CgRPb25mBWMlTwQRVe9V9OIdZByT1q9bS/Z8+4rJ1WG6v2EkRjfB4Rjg5wealjRZEF7qUHnLIPu8ZA59qzdTkubYSbJzE6hW8o8hgewB6VsaCZrS0dJl+RSAM9c471ShtRrWpzzyof3GEQEcE//AFuKTGhNKmiaweS7jXON27gfrSIkd4kbs21FbeCOvFWkf7PN9jFskrngZ4xTSZtNuIJZ1VQWMb85XB6N0p7AOM8Ed0UcMsWB9TTkcbyoSRR95N643L9az9f8+7u45oZEeEKMpuxzn6f5xWpcXh+x26lFEzny1xyenP4UXFYcrr+XNJcWqm2+1NMQVGQvamOiwKu8S7ccsFyv0ppureQJAmTEw53KR74/Gm2BV0u9udVaS1a48kAcEJgnHWpbuyVptjsDKgAZwMZ9/rTYAYp/Nit44DjCbeWx7+lSzo4DTOxG4YyOaSYDLieSKPLn5RwWH9aoyypMu11Rs0s8ku4jdnI9TWc8fzZXC554ptXGjsD3+lB6n6d6PX6Uev0qyAPf6Uev0oPf6Uev0oACOv0o9fTFB7/Sg9/pQAHvQe9B7/Sg96AA96Q9/rSnvQe9ACHv9aD3+tKe9IR1+tADT3+tGOT9aU9/rR3P1/GgB69/r1qZEEjYPTqfeoAev1qRHKMT60mBT1bZGRtGMelQ29sZ7Yu7gHk4JpusRLJhQ/zHr7UWMUc8IhRmMifeIPFZX1NLaEowEGTwB1phII6g81NPbGEKx4x61ELuPZsKgkggcZqrk2GgE+/PftUsacj696gSTL7dpUHlc08SEd+/erTEXIxjH41IvGO1VI5c49j3qdG6fXvTESjt2oHbtxQp6dqgubkW6jC5c9AKQE47fSgdvp2qrZSGc5ln2+wAFOmnS3mVBMJAeDnjFK4WJ/T6dqTsPp2pR2/pSen07VQDRz2xx2pM8enFL6fTtTfT6dqQDhyfwqW7URWwkyMrkAHkc1Cp6duKZckyFQwyvU5OBSY0R2Bnu4mAmAWNs4IzmoIbia3v7kMdkTsNijordx+NJEJLUTfZ4sRSH7x606xiacsrANk7mz69qgog1HTvtamWSfbyQq9CfepdHU6ajPJcF4iSzs3PNT3aG1kV3OTjqece1RSStcxfu4MMOSw9KAKPiXU1YrbwSZMgBkx0o8MaQssJuJTuwSIh/dHr/OsrVLIWtwHQho5lLLznb6itrw9qixWiwbGIU4DBSRnrQPpoXL2L7E27IPuajiFzcw+bECoHUKcZo1YNd4EThyeMdBU+nyy21kGaPCeuepoF0MW+u57O8RfMBVgWXcB9CDn61v28cmpWMErkKSuTg8VlX9r9qnWaTIUkbP3eQSfc1r2pbT7BEfd5a8BsZxn6UIGyil8bGYQ7A2Tge9SBLkSnzYNiPypUcA/0qreadd+es8ciujA/KzcitqS5BthvxvxyB61SEzOPQ9ev40xu/wBe3Wnt0NMbv+H1qiSSPJJ479KsoPpwaph8Ej6cVOs3Ue/TtTAtDtz3pR2+tRq+fzp4P8+tACjtSjtSf40f40AKO1IO1L/jSen1oAOuP60g7Uvp9aPT60AIO30o9PpR6fWgdqAE6/l2o/w7UDtSjtQAdvwoPf6UDt9KB0/DtQAh6Gg9D/Kl6/l2o6/l2oAQ96X1pOv4jtR1H4dqAJM9alifbuH4iq4/pTxz/wDWpAZWvJcTyLsjMo2bQoOBuI6np/kVZ02GbTrJd3KsMsoOcGrTKScnpU0KiRcHlalodzLaZJpgx8sBsjkZI5pbu0tUjLl0XPTBx+PpS66UhRdmFLcVW0a2jvkfzXbA6Lnn3NIZUmt3HRsrngjoRUItXH8ZHPOK17m0FpCI+SqnCtjt15rFvdTfTtYVXI8lowQgzz65/wA4pjLaRED/AFnOaspGeecc9alVnvkSeK22QYIyD1+gq1Z2yXMZyxKHqQaLiZUS380Hyzkg9uaie3YAnBHPalup2sLvyoH6njJq79juI2NzLMJAR8wA59jRcDPi86F8oPlzggjrU7SZy3lsSeKuFRyffNQXNwlvwV3NyQB/M+1MRFEzLMJWBznB4q1PLgk7VZWGOmaisWWf79wAc9MDH606SRY7ryXdGVuVK+voRSGMtRbrcOwgXJHb+dJeNIuR5e44BXJ6D1xVjy8H5cBe9W90KW5ZyvI5osFzOtWgK4uJWVsd8CqspR2lET5ZDnI6Ffp61nPcxNqqIz4DNyM4710d/Z24gEsahWC4Xb370h7FZbmYw7kXDBBvI7Dt+NMW7tpIDGiOZevDdap3T3r2cYs5QJGLLMrtgFR0x6GmaAt7FfGS5haMD5WL4Hb68/WgRfjdnRS6MjEn5SOvOKiu2njk/doyxLxyevuaW+d21ABCqgZLHHJ+YYz+v51prcK1rsKBjt5HrTArRSo6Dvu684wcVLfyxxWuXnUSEDZ9a5S7nuEupFVWTnqBwcdv1rpNFW1ex8+RMyY+fef6UgsS20gmhSQYw65qcdvpVfKRKEhUKiDGB0FIXYYzx6e9Xcks56fSjr+XaqyMzMAOtQ/amafylKqAcbj3ouFi/wBfyo6/lUMreTEsgmEvbZjk/TFPjdXVWU5BFCYWHnv9KQ96Aen9aT07cUwFPf6UHvSA9PpS+n0oAD3oPegf06UdfyoAD3o9aQkDqQOPWlyD0OeO1AAe/wDOg96Ov5UdfyoAD3oPejr+VHX8u9AAe/54oPcUfpx3pAQehHSgAPf86Q9/rS/4Uh/pQA0/1pOh+hpx5z7ikPf86AFXt9akMxEGwcH2qPpmmyyRpjecFjxjk/lUsCvHbi0ukufM3BuMHrUd88z3DSeW2PLOML9OatXAxBvaORD2Yjgf4VXiL3KsJZ9k0RwEPX/JFSUi5dSGaxMYjAJHc4ANZ+hQSQRXP2m2Rtp2kk5yPb2prySSTKAzCQfdRQDn0Jz0/WlltruOT99NNiYEGNQuW9gc9aBjElRL37VAv7vG0KTySD29h61djRb+TzZXiV+qgjOPauf1R4NO1eCY3KS5jcLGmDsOMKD6jI7+tV21ISXKGNXSNmwRnBX2osI1vEc001i0UQVjCQ0m1uQgPJHtWo94s2nlIXXdjoTimvpNuFjuYiScfPk5DKR6VxLXD27MhGUUlRzkgdqLDOy0eK5tWkZ0+UfKc8VDrNs+pTwG3kRJI3Dknnp24rP8N3Ul3qBjd2KbScMTjPv61qaso08BoWy2M4pB1Lcksn2cQTHDY5NZcccNvdZM7MynnAAH4VYhWW6s1vPtKsw6IeR7iqa2irI5MoBJzGnUnJ4yewoBGlJdm6AHSoienvxxT44tu1AmWY43LnHTNFzF5AjMh27zwM1SJImYgDB6joKgaVskevYVId2enfoKTyc9uh7UwGoxc8gHPPtVyJVfC4xn8qgSDGPY9qnhGZAqAsy9cUAJqKHTwsySZJ7AcVCfMuI0umkR9wwUzzReukpYTIzbTjHKmpbApNFHEIwoTocYJqCugWkvkyHcofcMFf8AE02eNTcJcSAeWDlkBzxVq+tEt4PMB5H86zrFZL+do2I2jkE+lAF+6S32/wCj4VW5+X1quAoJ6+vvT/szWsjIzBhnjntTfTj25q0SPBQfzx3p4Zf1zioATxnjtzSpngYxx0pgWWCupHvVdoNkm/JBHoalUnae3GaGkTJG4fgeKAKVzcCMMUBaQ9zTtEnKJMmSHzuGf4hU0qx4LPjBI704WioykcM33dpzUjGzrbwFZss87vkBm9OadqCm+tN7yRjGNoRuc/lVrbbNaOzbXbaeRyawdJlhudS8qbdtYY2k45pAVbqWdGVXVX+UFXU8EVY0sETJM4LBeh7D1q3q0EEMiWsfyru3gnsTxiptRtDZWon8zhMbYh/nmgdy9qVwJLXbGAWboGyAfxqnYGK5j2Fgsv3iikEKPwpNNeXUofMlnC+U/CetZ8ED2utST28bGBiVwSAMHrj8aTBG1e2whtw+ec1RtUe6kKBto96t3sjSxKhYqxHB7Vm28j6e+Hlywzycc0dQQ69g8oiN+WViAR3FVxbQR7PPMhZz8iJ29z7VW1HUPtmq2kcC4WBcytnrkgV00VvZvbeZMqvxklgPlPTrTAd6/Sj1+naj1+lHr9K0IA9/pQe/0o9fp2o9fpQAHv8ASg9/pR6/Sg9/pQAHv9KD3oPf6UHv9KAA9/pQe9B7/Sg96AA8bqQ96U96D3oAaf4qD3pSPvUEdaADufX9ala3EsLFmwvXHrUXTNSM2YWjPQ0mBn2E7XTywIke2Pksf6U6zljtdbmttuC0SyE++SCP5UWNvFYySPHu+cYOTxVWa5H26S4xk/KAcc8VNijV1WYeT06dqw7CUG6+fBGen41oPPFdQk7sjGCD2qJIIo2OyMbzgZPOB7ZpWBFi+ki8yFI42BkJ25HLY6n6VXyqS7JDtXPJPJP+FW7D9/qckjjiKMRxqew7/wAh+VZ/iS9bzFSNcbAc/pQBbuZrWLYY5PMB6jHIpTIY2wfqCabpGz+yV823O585dhjPpz1p9xiQIwTIAxx0J707isSRzA/nV37PE0RZ1ycdTWfDDvGQ8an6dKkkuhteNiykAcLzn3zQ2FjBuJW/tE24dVAfBJPAGa6F9KtpbPAHzEZD55rAn0aVb4yxTIVOCM9vr610EVwYrZY3YEgYzQhsahCfIT0GKTzAMc5+lQM2WLepqMnPvz0FUSWhKvHOfpQHU45z9KpE59+eg4xSZPb5sH6YouBeVxx/Spnjia0LSN26ZrOSQ/Xmn+b8pDcqaTGJYq147RtKVQfMB60yzuZbfWJ4Si+UcbHZu/eniRIgWXC54yBzVJmx8/ffv+hqbFF7VxNdR/u13gA9OPxxS6PJNFE0TR4OM7mI4FIs7SQ8jazfw9zUVwJIoXAVyzqQBSYeRBbWv9pA3bxhkyRDGw4x6mra7IyyuNp4xxx9K07HyorRUGFVFAA9sVh6jdI1yMK2MnkDiiwbskvI7aY4TeFPBI4x7in6LI8ck9pdMSsWFVj0IPOf0rQs4beayBVR061i3wEerRJ5hSOVWU+nGMH68mnYE+htXoSKwnG6TYi7xsOSR6Vk6dJd6pDLDHL5canGSpyeP8/rSzvevFHbRiM25BR2HLbCCOnHI470zw7ZXWmmV55BtbPyj1zx9KYi3cNMoj8zhyvzAetNTpyeaJpXkdt3I5xTFY8e470xEjY5PtTDySMdR0PWgtx1xkd6TPQdMjoaYgx1GO3SpUQnORjj8KI8dOnHSrSjj8O1MARSAakx1pgkDTeWgycZJzgClWQEkMCrdOaVwsP9aX1+tNd0U4ZgCeg7mlJGWXv6HrRcBfX60n+NB4z/ACoPemAf49aP8etB70etACf40Y5/GlPeg96AE/xo9Pr3oPU0HjP1oAB2oHaj/Gj/ABoAB2oHOKX/ABo9PrQAgHSlHaj/ABo/xoAQdvpSqf5UY6fWgDp9aAHA5/KnxNt/GowOlOHIGaQFDUrBLzcC5XuPTNRabZCwdXWQnA6Y4rQdc4qrLIUBwDmlYdxmozictFk52+v51najosOsPFPLcurKgXCgELUkjcZxknqTVcSyAjYT6UhmlAfsdkbK3cyhOjtlf5VJpsb2NrscIsZ+6ckY9f1zVyeOKGwDN1VeDVCwCXaOZJmDJyozSAj+wRXs3mtdjd2x/KrzSvJAIYiGI45HNVNKiR9UudrAKrZUDjB7kfl+tWtYlitYw6fLJ0G0UIGRuzxsVcEY4q+kUKxM789clh0qrDG0lqZXlyZEJKnnHFZ9rds0QgmDPIM7XzwR7+lFwsY97dYuSI2CDeQADzjtXRx6TbyWqTLK5fhg+cVWm0+xDbljLBBvbd6/XvVoOBatFbBg2RtXPC59fWgY/wA1X8zoBnBI4H1qt9puLdQpXdEc8nBzVu6tBDaGQvt24zxwfrVWGWe+UxpHGdhyTj+tAiqY7UyJIlspcc7ien0qzNOzQbAf/rVGY9rfMCpIzt9Pag4I9ARTSAqu4GQwyKct6kf8OWA6mldd34io/s+7HB5HpTC45Zd293bLN1x1+lTW86FvLc49DUK2bEDrgjvTxp5I57jOKLAaSbgCPMyp7YFFxKDGItwLHjoM1WS0Kq3zPgDJ56ULChyVcH3JoET3sEdhpZdnbES/Kuec/wBay9P1CXWdyLII/JKswMhORntxW4yhijHDHGCjHIJqGG28qVvlEeRu2pwAM9M1Ix1iYpZriNXGUfYcH2qDxAsUFurKAnPJ9KkFxFFO0Y3bz83Hf15qrdyWd84jn83BHI9PTNDAh0FI9S83z3LFD0z19a01tRZBk3EpnKknJxWdZWkWnsz26SNIpJcA9asfaTcfPyB1AJpoGWfMHr3o8xR+dVuWOP0ojHmkhPmxx6CqbFYsiReO3PU04OOO3NVJY5IWAf5SemelNWUg479yaLisXgenalZZXXbCBu9T2qqJQib2OB/P6VYtJJnBeJMj+6zYNJjM64uvsU/75d7Zx6irLpdXEC3cUcKj72F6kVW1CzS7M2XaGWMFiD0Jq3pFzKlisUyZbnbz971xUjJ1OdtLnp3quHkO8hSAD9cfiOKfbI87MuduBnNXcmw/zFBALDPpTlIIBByPWqFzK+l3CpEdxbqTUjJc2ySTTFWjYFht42n1qeYdi1PaPJEWyCAOhNZyTTTxlbePBjPXHJ/Go4NYnnMlpJDISpIZ14A+pNJa7bKRpJEdlbgg9CPWpbKSNGKfdbh2BU45B61HBM0smGPlDoMirOmrDNAsm08jcQTVDXmEMqeWQP8APNVfQVi2zrHMIjIrZGVI70oOcD8Kq6dZ/arPzhIDKpyMdAfSpXfbIVHQHvTTETopYgDuKrX1gbdDcmQl/allmaNVdOzc1HqMst7bhYXCMBjDfzoYIi0+6u9TV7dXUAdSaSSOayKLcKMAlWZeBIvbnrxmoNCsbvTrgySvEUJ7NknjpVvXLoTn7N8vTcGXnB7f0qRlLVTb2Vop3t9tBxl+GOTwR2q5pEI1SxNxNPICrEDHVSPeqyf6VFG17bo7YIj3ZBPv9KvwwppcAKQ7d33grZV/w9aAMjU7nSJdONjDZyPiXdgZUls9j15/rUtnY2cKBEsUgbcTteQu2ffI4qroci3GrxtLwFZmx/tf/rNb+spbwWxddokJyT/jQMZqInjtAkBVQ3G0Hjp29K5F7WWe48tOZGOAB1z6V0+kW8ep2zmWViV4GD096iuV8jVonkZSeFLevGMmgCvo+ni3uh/pH7wDDDgLn2POavaksE0xW5XeYkLfujlulVdbmMzCK0tpN0QJbYnB9Dn0q9bpZw6UlzLD5cqIdwkGCc9R9KAMq2vbaGCS2gjcGXC7nbJA6Eg1vf2VDPHvV2DcEEHpxXIpH5bll5GTj2rorC6mdFW5GExg54J/rSGylql41pMqeYtywDEEHO0DqP8APpWqmj+dCJJ53ZyuRwPlrKuNPsjKbuWVwsR4QSEA1bOsW9ranZIMkZI3FvyFFybDL55I/NEYUuoznGenen26ypZCSR45PmGGBIY5x7YqCESXbXNz5ZERwgUnkcckj6mpJyv2eGK3aMlTlhg8/wCFO4zQgKPMI24ycYIqvrKi1lt0t4XJlbb8jYwfemxedPLNdRJuAlJUD6YzQmoxtGkTzZDEs+U+YAf560CJBbpbwM0qyebwrb2HPPB4pjyfZG80fMgYBx6D1qOeWS7kycn0BOcVGoVpDG0hOeC3RT9D3pgT3c0V0mJmZD1Qg5A9/rVaxdLJmMVwzHGMkfjReab5CqIblQrfdDPkA/zrNWWZGMbJ5bKdrA9R7VIzXhuGvbwsufLGACep96t3du9tA87kFU5Cg4rOs5BEYyi9D17Vo6kz3enkeasRPQHvTArQzPfRN9jtVDrzkucU5Cd6qx8t+Nyk9D6UzSY30xgJHUs65KqciqF3crJqLXkZeVbcgHDcdecDpxnNFwsat1p83l/aN42ryF9BVaz1aSd/scCqzsOQRjHrnNXZ52nsgBMI9w2jI7+prMttJu7O4S/MymNTnA7/AFouIuJa3duzwTeWsLJ8jjkKc+lVLe8issi9jLPv+WaN8gfrkVrXl0tzbtHGEctjG0kn+VYw0K78xJi5yhyAE/Xr/SgET2VwLcsUlPlO7HeRkKT94KPb3qV7iNZPKtX3u/zJIVAwccjPuO9F6JLm2FvFsidCfvAgfmfxp2nSSjR41ktlRo+ACRuYn2/GkMyXZplZ5n+YjA3HkVZOoLLEqXMay5X+PIP4VLLbTWpLhGEX8bMBk854z0FPa7t7yHyLe2M0yHgHkfr2phcdpUtswNukCxFmJBByQPQGrF9bGyiNx5hLfXpWTHixlW5QOocH91IOUIOCPcVfuLldRhw6zR8cLkZJ9celICS2a61ODcrp8h5B9a5/xDvtb/y0BAf5hk4A9RW5ayLp8crvNJHhSzFuST2FMubF5QLqe2DsRuYsQQo9B/jQGxh6YsSQsByX++RyfpWpZ6g8URgmVZEwVPHr3qzutbqJo7ayV5ejEjp7juKo2+mO+qNCW3LHyG9fQUwOg9fp3oP9KP8ACl/w71oQJ+vFH49qP8O9HX8qAD/Cj1+lH+FH+HagA9fpQe/0o/wo9fpQAHv9O9B7/Sg9/pQf6UABzz6YoPf6Uf14o65/KgAPf6Up7/TvSev0oP8ASgAPf6UMeDQe/wBKQjr9KAIZo9ysAcfSs64sX+bbzj861mH3vpTGUfN+FAXMM2dyjEpkEY5BqQJqPK+ZgAjtitgry1Ls+99aVh3KmmRy21w7SHIcYJ96vFVaQlgp+ozShRk/XpT8Dnr1osFySJQ4EZ+4Owp7RQKoGxQOucVFCfLdskkH1pbpwIjjBLDBPpUsDn4mWW6ZIj/Fg4Pvj9K1p7L7PsdArL91sDqKzDbSC+kkjEijgYKgKMjsa1pLrNqASMgUkNmX5joSi54OKchJ5Y1GcjPHelBPJ6c9RVCLG7j8e1Rk59+eg60hPX6/jSZySDzz070AO6nHXnp0pwQt789KVCDkdeelWFA+vPSmBEIyevPzU4IBj6mp8ceuD0NRT208iMVyEA7d6G7AMMcbZBxkdRUltZq0wzzjsRUFvfon+jPbGQk46fr9KEe5imlgEbBsbwxPQex71NxlnUIVtUDqefX1qCA3WoQkowwvr60l+09xbxlJQzEHcOmKk0kyWqkSFcEdKQEMjzxSCZs7sAsp6Gq5aCaQF15+taEsyNOzYBB4qhNHCT8q7TnnFOwXLkM0dvFsj4XsKwNUee7vEkHAjG1SByfer4UdMk4PrTTEBj0z3pgQ2s8/y7+vTIq8kruo3N17VXRMY47nrVmGFsDIxz3p2EOHIFAHTn86nSA8dqkSADHHrRYRT29MZ/nTo4m46jjpV5IwMcflTgmMf0pgVoosAcdu1WUHAwOcdqUL0pyjpmgDL1wESFoo3TytoVhwGJ607SxDc3FxHHczqcYeM/L1HUf41oyAv1GfrTElEZGc5FTYdyrqNvDYxiSNiWA2gFv1yant42uraC7M7FhyV4xz24p1x5V0oDqrjOcMKaCETYmAPaiwXJTIOfejeOee3aq57f0pnXH9KoRb3A55zx2pc5z9KqqScd6mTJ9+KAJT3+lJ6/Sgf070D8uKAFPf6Uh70v6cUn+FAAe9B70h/pRnj8KAF9aD3+tJn+VLnr9KAF7n60ev1pM5z9KX1+lAC+v1oPGfrSZ6/Sgnr9KAF/xpc/zpp70HvQApP86iZQcZ9aeepo9aAKz2ytjI71ELJTjjHOKvEdfrSEYz9aQDCWMIRuccVVmlEUZCgBj+dWz39jTDGrHlc4NFhlLSBNBc+bIMI/BLHHNP1cwzTKZAdqcnaM5qS6wbgMo+Yj5iamkaFQrEAMBnrwagq/UzpNRkuVSKGEx5G046HtV37BJHGFiRSQPmY881WZPs00csoCxscqewrYS6Uw5TG7H50gZkSTmFgZv3j9s459qtTi8ubZZwix7DlUHU9qxLqxvbq7MwUfIeob+E1rSXv2bTAtxKgwOpPX0HvRcLFe7k+0zzWZcNHsDsW/hB68CjTGNq2y3fkjDPL3/AdKi8Lt9q81pQGBbaGPBIAq14gaCCHdEdkmecChA+xYu4ZBH50hEmOSwPQfSqmMAZ4HY9QRVbRGGrK0bXWWUZJU+9Xbi1ksrdhncsbZDE9j/9eqEMiUPJsUrvHUe1WDG0OA2D24NcxfGe3uI5NN3SJcAu6RksQ3cn+7mulsYoZbSF5lf7Sgy2W6dfwouFiSM5x+XFSrwB9MVApVffnpUiyoCNzYAOc1VySve2twVWQ52IC2PyxUNvq2H+zJzJ2Ts3twDWzdz/AOhSMFzwcD1rI09WiZsxkHgKSOi9/wAf8KkroPgkuY75wtuEjYkqUYEA91+tM1C51GE5iiS4jcZ3A8xn0rWfYsKsedvIB/rWDIskTSM8iqjSAjjO3nrSYIvXN+kGlRPKmJEUZUDknocfrVi1tSllvTaWZPm3DrxWNf24eQS/aBcRoMse/wD+qtHT9QR7IRzS7SPlOOpoHbQitrtpHe1SKNmb+Ij+dOaOWFf36gEHAI5yO1QW9s9tqHnJKu0nI7nHpU2q3PmyxYPHWhCLWnxpcRuDnGcEVU1TFlNmM4ziobK8a2uHTjbIcjvgii8gF7JkysD6Y6UwLdvbzahaea8uPTB60yRAJdpG1lUZz396lsg1nBsVywPBBqo/zyyycnd8vX0oA1BYJNEGcnAHyjHSsSS6lguhFEzLz1rcgkaWEBWKoRkt6VkS6UtxfhluyBzt5z+lJgi42nTxlJ97SsxxIueqntWVJCYLC6dFZniYMOvCcZH5VtNfPBp6GTYXB8v5ect2xVI2pR386VwJQN+37o4H50mNFLTdYe7nWC0kaNZDgFhV9ori3lCJMjASBlIHO0/e5qvJploJYljfzfLIePaOdw5wfXNWdLvkvdQdSiqsaARqPxzQAjTbp904aNM8Z5J/E07Up4Gs2hS4do2XaQcfL75pPEcoMQCDHGC1N0V7c6aY5Btb7p3jOaYhTLbRW6RASNOcBQq/ez3+lD3DKFjZt7Ac5+6D6D1otVjn1mYBwTEPKU44PGeKsatBbWtmXG0P2LHmgY+zU+VmOaIYH3DnH86hBgvy/wBoQHZ1Ktn6GsfRHjv79onkyqj7o/iOPWuil0qFJFuLbMTqDuA6OD60CKtkPsMbqsmVPb0qu7klmPOcnJp3Jb5qaw4FUIgmncKRgkEfWqTXLqcZNW5FwAO1Vii5GR+FAyaPUWWP5Fy3rioYllnkLbCylhuYdBUsFqsjouSMnHsPxrV1ERaZbrcq6qFHOeg/Ckx3J9QWL+zC6r820AEDPFZuiwxajFItxI5dD8mHIKn1qLT9XbUrhJbS2JjVz5jcALkcHFXZHZSSBhvpjFCEYesFodYeZCAvBJXjnof5CtJ7uG7gUz4kOOoqneWomdnbOWHeqX2ZkPyuwz2zxRYZu2c8FhCTCFVe+ec1m3LtLuZzznP0quiMcA7j9elWVhLrkg9OKANmztLhtNVw/Lrlhnt6UxJEu42thbmRwOQDxU0N28VpHHtI3DjPpTYljtc3SOobuAetIRnWlrBDq0aSZAZSyB+qH+uK0L4CznAiPUZrMvpZ7rVoZF2xsnCvnAZSOa08eaVSYhccbiOTSKItRsHuNPd5XUq43Zx909jmsTStK82NLy5JEZOEUH5vr7Vrat9pls3tbSRehxk4B9ce9S6VeRPoCxsRwmMn/PWgXQsRSw2NoLaJ1YSE4bPOSe9UrO8gt1mttyzTM20KB82fSrdjCHt2jjhWQNyWkxmoLTTVtddlupmYPKDgMBgE9SDTsBJpEs1rZ/ZZSrSlmLHdwMnOM4qH7KthctM26RtpDIpBG04yR78CpdelghjXyQoY+1Lp5t5LJJSWE6HnI/zkUC8xmnmKW4yMhSTjAweak1xoLa2jMIUMGxVQptk3F2R9+4KmBt+p/pWkIZ7mAAtHtGeOSSfWgCjoUdvqVvN9o2lhxgNnHXmkurdGulzyVAUn1x3pl1JPabvssSA4CyAKAV9G9xTLeN2jMk7s3QkjnJPbNAWNC0tFmZ41IBUZ3Y6Z/wD1UzzZLK6NuFV2bgZHWnadkyfLIYmPYDJx6VHqFujzc3IWf+GQ4wD7igCtrFhKLcPITHKh4ZG+8n938Kmt7aK0tFZFSRATkjkk981nyajcardnS8NGQSJc4JUDuP8APetJ7eSPJKkJwflHPTv70iugXclzJFI0KmIhd8asBgkDn36VNa2d3Pp0SyyKCwDv3A77R/WoTNAQItm6Rjhf3eDVi3vLnYsJUKB8pZu1AjDvtRl06Yxq2W68DAx0qxpWp32qyeRDKF45Pt6/59ao63ot7dXE7QSRPGgGSWwxHPFS6Dp76VKJp7qFZFGfLz82OlMRtS6RPHJHMbgzDlJUZeCp7/hxWClw8c33+Ec7eMZx3rdvNWaWFlRduR1B5rnJN6Entnt1pjR0FzqT3mm+TCF89l5DcZ+lVPDkd5YvJPdxiNHBGMjk9sCsj7QVwrDcB+lTjUVCbUQbvU0gsayEajr00SHcsCg7wONzckfhip9QgNhtdGLM3U4rN0YSWjGU/KZiGGRy3v8ASte6in1CAuEwBkfeyaQFaKG5vohOSvA6Y4qJrySC2mtTOFZQNq7dwIPrRHqD6bGIj80b52nPOfQjtWYRc3V9K8IAGMsW4AH1oGauiyR2U0hFyJUk6kxlTUQ1DZrn2nGI2HlduvUGks7FpsL5rsPVSF/nTb3THgO0bic/KrDqPqD1piNzp+VL/hSf4dqP04rQgP8ADvR/h3o/Tij0+lAB6fSj/Cgdvp3o/wAKAD/Cj/DtR+vFH+FAB/hRyCO31o/w7UE4xQAen1o/xo/xo/xoAMdT+FH+FLjP50H734UAJ/hR/hR/h2o9PpQAh7/SkI6/Sl/wpP8ACgAx96nevFNz1+lLnr9O1AD/AFpk84gGSM5PAzTxjn6dKsrDGY8uoPHekwRQtppZnzvXB7YBAp1wxWYRMV+bkFTWDqN95F+sVtKAp/h5GDk/nW42mRSwxTLM5cENuPepKGMrDIJ/GoJASMdhV5QvlYbkionSM5xVWEUWTr9aTZjcR+Y61baNDnmjyk5/yaBFVlOW9f1pNhORjv0/+vV0xLzjrkU/ywMj36UWC5Wjixke/SrCr29+lOK4zx36U4DGf5UwFVckD36Gpb6dktmWNcswI+lNH9elOcbh/tUmByGnyzx6lsCt5pJOBzk9vwrsJ3VrdXb7wXrjHNV9gBzjGO9RyyF+OiilYdyq4ZPuEYPtTQ0nfjtT3703BOaAEYnHtmo2BOfr+FTFetBTrTAjCHnjjP1FSCInt3qRE5P4VOq9frQIgjgwc/7VWUTGPrT1GPzpw/rTAQDGPr2pQOn1pf8AGj/GgAA6fWgdvrR/jR/jQAY6fWl9KTt+NH+NAC56UzA4yKd/jSf40AIqrxxRsU44/KlHb60vp9aAI/KXj+lIIl471IO3PelHb69qAGKgGO9Ko6d6UdvrQO3egBR2oHb+tHp35oHb696AAdu1A7duKB2+vegdqAE9O3FHp9KUDp2oHbtQAnp9KPT6Uo7dqB2/pQAg5x9KPT6UZwV/Lij0oATrj6UA8D6UAdO9A7UAKDkUo5/EU0Dp3oLBcZI/GkA7/Cjt+FN3Yxw31wcUoYEgZzQAdfypCM5+lOHOPyqC6leNMRIWcjqO3+NFwJSOv0p3rVS1ngKFbiWRX9SaW2u45ZmiyCyDP1Hrilcdh9/GhtWMa4fHLfX+tZ9hDLNgsjeWrYyc49a1X+cYz2pLMtFlXIK9RSaGmVJpGgkU3eVQDhQcYFJMyTMBAHRcYD44+lRa6JbqRPK2MBwOat203l6SY5Uw6AjHUVIzP0Xz5Jp2Vm2r8rDHJNTkpC5S6G4HqKg8L3bLJdpMcszll7fLRqrO16HCHYT1FA+oSkW8Tz2FqqyoMjd91x6Y9fQ0y0vLHU3SK4DxCUYyzYyxHQGreoaj/wAS9NiAO5ESKTyWPt6U210htPtibaNdzffkb7zfT0FAiG30uLTZ5XjmeMD7r7vlB7Z46Ut9dJfvbwW8jSbyC3Pfjg1Yt7tJphD5RkmHQlgB/KmX0CWUbXk4WKVGDkryJFHUfWgBklkbaIJapvQNuY/3j9as2dxbOqxNIYpc4YHOKuQXsU9kjxrvSRMgDk/iK5XUL9GfZGreZvAyqHgUxbnSzx21pCZZZSS/3SDxVESrPbeYAQVOx+eppfD1vuRxdjzCQABIOn4VPqIgt5gixbVkYA7BwW/pQA21uLg5eVgIPu5PU+wGOasSjEA3RspIJAHBb2qLUUFtZCUScgngcCq1kZdUtHd7rb5Zwox37GgB02ptdKsFoGfPUhST9KzbsTSxxwTStblHJG8fLIp7H36VckiZTL5cgt3Z1JkPTgZIA9+ala5Em1ZyyxgbSGGdw96QydAFtI7RF8xH6SAY4qhc6cIEElpKZOMlW5z9DV+a7to7bNvcEMvQEZFPtLuGSx2sOgwBTEYguZemOlLuZsk9cDnPNSPFlzgcHpmnoAF5UZI71QXM+ZWYtw3XPvU0E1yvX5gOmRzV4NGc5UcjvU6ojZ+UcjNOwXKvmzycHIHoKsCI+UXCqxBAVeec1ZEYOeB64qxabFnbdjOcj8qTQrmVysim5BYe/T8K0POsGtySdhA/hJB/CqniK4jAUBs46gfWsnw+Eu7jy3kwM8MO5qRmlFcxyz8yZeMl1JGdxA71a1C4a7sT5WzcOxODVi6sbe3K3MafOgxx1NZUSSPcFY8fvDyPSgEX9KCHTh5yKsi8hu+a5h5nh1SS4QnAlJyPrXRzr/Z8gMyh0bgKpPNVNQsPNjacweTnG0L3HvigY9L+K4j+fa+R3GcUnn21rCWIVF9B3NZLWYUkp8pIzxTTYO5PVuM881QixpV8RfShRtErbge+a2LmKK7bdMivxjDDOKyYtLf73A4yDiteBJQoEuGIH3hwTRYGU7bR4be486F3jb/ZraMxW2Cs2cDGe5qvyMfKfWo3y554HpTsIgOdxP40EZz+foalK8j6Um3p9KAIHTr+fvUJiwx47596uben0xSFM446iiwEcRVeOB9KdOtvfx+RexiRBzgkgH8qDCT044p6Q47UWAs21pEYdtsqwADadvQjtketQWkhnme2QRNgkF25Iqyg2xMmOGFVYraKG485Btb1zU2C5Fc27wsFcgsOpFUXiIOB2P41rTfvCSec1XeMHPHUUwuVYIF3Y9D2q/HEqjgColG3P0zUokx1FMC+zwR2Ryv8OM4rF0maN79hcfdxx6ZrQEy+WU4xVcPHA/mjCtnPGKloaIdTSGO7gCN+637T325yf8KkupnvIAXURuvykevvUVlAbm7cycjO7B/Srt9AbIK6nJPc1NiiO4ubWDSS2AHiQnGOc9qm0ixgfSYFwMY3D2Pr+tQeTNfQ+cY43UfKVI+8O+RVGK+nsbl7eGPzkVtoiz/CenJ7CgQ69uH0+5KRSFRnqTx+FXorO4urf7Q8m5iPlTPX8azJdMa6DNNLNGc8fxKvPbHpWpphkt7MobsSyq2Nh+Unj8xTuIxdZ1OTT7hIE2xxugcqVyA1Gh61cX1+Le78sQvlgAhXc3GBmtO4ib7QZxEwcjBdhk/QZ6Dip47m0WAiRpBIP9o0DLM+mxrAXH3uprnlv5UuVijLDJxkHg+2a1jqDTIySN+6QZkZc7tvrxXOYh/tALBNvhLdQ3IOcjIoBHTy6W0KC4d9zBTu9Bn+dV/Dt3BdLOhUhYpMEPxk464qW/v5orAxwRPL8uN4w3H581zUc0ti63EL/vAMSL/eGc8+4NAGzrTxQzkwnAHp61dsdMgvLEO8rM+McEYB61S0+5tNTuN9xAjEjceePqavW0uN0UBCJ25oBmJfXH9n+JYG2qDL8pYj0xXQ6ld+ZZjyV3FhwPWsHXdEeZvPW4zMcFA2CM+nqKp6NqEnnLaTbzKG2iMjkH0NINzd0qBoHEkhYtnIBGOKt6zKqWckg+ViOcd/Sqs1yTcnaDHGPlzjqfb2pdR+ySWmftDM3Ta1MXU52OQSYOGDH15NW4FyQWbOehNTCOCKFrob5YQMpsXJPrn6Va0+/tLiHyoYhI8g4A6imMhABx9KVrJpGGCu5hx6ipxF5FzbpONnmNjaex9Kv6nFHBbh0+9nPFFxGBdabJA2JEyPUdTUVtaJJLGrKQDjPGP/ANdb9pbm6hE0krFhyUPp/wDqqoYwI3MHykMdmaNxmpJYQ+S0rnnHGTwB2FYttNNLe/ZQ5Xf78Y/yammvY9T05rdjs3/Iyk96r2mlGwuopDclgoxtVcbe1K4FzUNOFnbSszl1YAkHoCD1p+l2K3FqvAwxyx9fSq3iK8a5tfsyrkSEKT2PerPh+dYLRbVODFlee4B/woDWwl7A9rcIsK43kKMHpz/KnLaz30XLsrL8wJPFO1KOa5Xf2yBgHBq3pcpEX7xdhA5BoEAGPy7UDt9KB2+naj0+natCQHbtxQO3bigdvpQO3bigAHb6d6PT6d6B27cd6B2+negAHOPpR6d+KPT6d6B2+lAB6fTtR6fTtQO30oHb6UAIPX3pf8aM8enNB/r1oACePxoBy1Ie/wBaF6mgBR278UDt9O1A7UDt3oAQdvpR/hSjt9O1AHT6UANIz+VAHJ+lOx0+nejH8qAHL/TtT3bMJjbkVGPr27U7II9eKQGVJpFpLcCZw7MOxatHIjiREGNowPeldByR6VCytn14osAuCeBzUUjYYc59SeKuWcYdzu54qHWDDBDwVVscVLGiJ42RC5dSPY803d3B4IqLSYVvWbzJD8vYd6tPbCAeXngE4PtTQMRW4P8AKpvX+VRDAyPan7hzzjiqESHuP0pcdR+lN3DnntT8jBxQA4DqKdkYNMzyaCev9aAEkVWzUTQjnBqU96D3+negCs0Gc80hg6/T8asnv9KD3+lAFcwdc07yRz6/rUxHX6UHv9KAGbAM07GM0pHX6Up70AJ60vr9elIe9Ke9AB6/Wg9/rSHvQe9ACnv9aD3+vWk9aU96AA9/r1oPf69aQ96UjqaAE9fr1oPf69aPWlP8XP40AH+PWj/HrR60evP40AHT86P8aQ9zS+v160AH+NH+NHr9aPX60AH+NH+NHr9aD3oAP8elH+NHrQe9AB/jR/jR6/Wj1+tAB+nPWk9PrSnv9aQ9/rQAen1pP8aD3+tB7/WgBACOpzzTv8aT1qnLfDzvLjxjPLNSbsFrli6t7ll3pIqRjnA6++azDqDW8pRVXf3J4rYkeQ2jN50bjbyMYrnTptsky3TyykOc7d2Vb1HtUMpG5ZS3d6hJnSMf7I5p/kSs5825JML4UsAMgj/6/wClRmJmjVrGMICucZqpFfrbyMs6LI5Pc80AaKsMDmrBljjtWdsHjt3rLM7vcYEDiOThCTwCB2qJ7x4hswGXuDTuKxn28rXGs5kUldwyO2PSuluoIlK3CIodAQCB2NVIGIsVEMWyRzuG0dB60y2kjB23Uz56deBSQ2T5Awc0FlPB+marSzxpMUSTeh6E9v8AGgtkbh061VxWI5kYNkYbng1SvLhzHswdp6+9XpFIHzMFzyAep+gpsto5QNtODzkjFAzCinNtIrjkfdI9qvjUbeUD51HsTinNZAseOAelA0qE9U6GiwXKNxqUTXtsU+dI5ASe3pXTXLyy2pTftyOD2rKGkw/3P4vWtGFGjhEeSwXgZ60WBsy9PsprS9MwKMM54q/qpfUne1HEcfEjAZHI6D3p0j+Tk7GP0FWtNkRbUO64Z8kj3zUtBczbKzhtF3xSOGH9+TGfwA/Wkt3Avov9HUSP8wc4Ixmk8zOqqHTMPc1Kk2NZgVFxGIjkHu24f0pDJ70T+eZgGWMnHBxSfbrWW2ZI1YyY52nP/wCurOq3Q+wyKiFmK9AM1heG7pUvDHLHgucgkZ28dKYuhoxXSzW4MirJF91kbjHH/wBeqsctpp5PlR7yV28mtPWIo1tpWjwrONpI/SuWeNg3VifemCOyht7QwpIQCOCCxzXO+JbobiLZlwBzjvUunaj5UflTA8VYlhsrqTe6KT1wRRYCHwuLeaAGUBpWYjax5AHcj3rRu4IYNyxLtDNuwDx0xUUC29v/AKtVX/dGKWRjISxp2EVmQDHbnHtTNuMdufrVhgRn+nWoyD83r1460AJHGAR+I4qzEFGPy4quR19eDgcGpEzkj3pgXI8cY/SlKfMrA9OtRKSMfWp0OfzoEVryyguW3MuG9QcVGbeCxWMWcKq/VnHJz71fKjBIpZ3ihsyGXkj061LQ7ldplngJe5AbHQjArOjPlyJKjEqDgn0NQ6ZLBNqW12yueh4x7Vs3lpGgfywAHwSB60lqPYg1GNLxRmVlI+6w+nenvO7WaxSNvbGC2MZ/Cqyps+XJ+lSAfzqrCK3l8j8uKWMbdv5elTtHnPfml8rOQT0PSmAkb8jv2qwh4X8qYsYXP1qQDH4GmIcDwPyoAHHA9KT1+vWndM/WgBNo44703YvHHftTz3+tB70AMCDj69qAgGPrTz3pGGT+OaAECDjjvilCgY/KlPeg9/rQADt+VNKg4yPanev1pMdfrQAzygcUzyeRzU57/XNBHX60AVvJ6Unk9PyqyR1+tIR/OgCr5Q49xUb26ORkc4q6V/Q00oB+BoAhsohbyhl5BHejUl+0AqZCox+FS7cfgailQkYB5zipaHcjt7g2Ni4D7hjqeMVFodo09lPeTqDNKS3HOVHQfp+tVrpLhgUx8mecVpaTNssPIIKsmR6H2qbFdBbacXEKpbvtZsjYDxjODn6VU1CP+zrq0mfdI6vsJHdT0z+NEdlHbz743lkdG3Aluntn09qreIdRMmxOhBDE+3Y0gW50VxcQpZSFhkAY6dTXIQSbtSVjHIwD/OT93AwMGug06T7VaoJlZWx91gd31xUN0bW0iQzwmQsxADJjHp+NMRo6msQgWU4AAx6cEc1heG9Iil0zz0Zd7HPmEZbHYfSquo6jc3kbW9tFI8jKfkQbtq+pqfQZ57LTxHdwyIp+XkYpDNG1uJZWNrEIyfVhWb4hsZII1uJvmdmKuw/i9Klt57OLUEZLhgTzvI4HtSazNPqcwht03LH8zEnAHagCTwpaRy2jyN953IP4Va1lorNhs4qPRbW50+EmcxCMndkOfT6UXaQTyK9xJtD/AHCrZ5HrQHUs2Nml7beY0hLdMelZclstv4nhlZVyw2lunI4z+VX7K7t7OEhHK4B4HIrDv7ibULxXjUswYBQvUn2oBbnRa5cQDTnCDLAdVHIrJ8LSwTXUomIc4+Uv0zjmtHTxK8EtvKRJI/VD0Xj1qrcNbaS8cgtIdynD4657ZpiJ76a20+4WO2t/MZ33BV6EHGQB+FU9K037Pfy3UYlRy24IMbV5zir+i273kUt3O+JJWI4/hXPAHpUdzNLplyYYWySeM9KB+RS1maW9uBIYzCYcmFz3YGrdpfPNa+bewkFgQqsOvv8ASn3um3PlTPMyOsidAOVb1qa2NodMXzOTtwhYcnAoAcIn+zMsLquR1HSsa4MloTGWVmGSWHfvV3Rmkkumikz5J6etJ4hhjgVVTJdnyuT0B6/hQJEOj2f2q5e46HoPT61evomtJOG3HqSax9D1T7FetFKfkkGAfRq0tXdpwrjkE4xnmkx9R0az3IMmEYDggrkEVlzNNb3hSEMX4woGSa2olC2yiGXLfxAZ5qu6SwvveNkXvjg/ietAFB728hbNwkkY/wBpCv8AOrUV+xjwzYXsKvTXFn5AVAwl6jHWsx40ZDKoVQG2lRxyeenpTC5u/rxR6fTtR+vFHXHfjtWhADt9O1A7fSgdR9O1A7fTtQADt24oHGPpQO3bigdu3FAAO3070Dt9O9A7duKB2+negAHb6UDkigdv60DtQAp/rSH+tJ2/GlPf69aAE9frS4waBycGgdugoAB/D/WgdqB2oHagAHagdu1A7d6Aen9KAFHGPpR6fTvSDtSjtQAnp9KM/wAu1Ljp9KTGcfSgBAc/l2pyjPbt2pAOn0p6jp34oAep2fMB27VSvbdJ3LMATjrVxecd+KayBvypWApWcAtXLxkjJz1qSaQySFu3anvGeg5FR+W3oeneiwEJbnr2703cfU9KmEDHt2py2/rjpTAijLdvTsasx5xz1x3pVhAx9O9SAY/KgBf8KPX6UD+naj/DtQAH+lHb8KPT6dqQf07UAH+FH+FA7fTtQO307UAH+FH+FA7fTtQO307UAH+Haj/DtQO30o/XjtQAf4Uev0o9PpR/h2oAD3+lKe/0pP8ADtR/hQAp7/SkPf6Ufh2ox/KgA9fpSnv9KOvbtR/hQAhxz9KD3+lL/hR1/KgBPXjtSnv9KOT+VH68UAJ60E9aP8KD3+lAAe9BPWj1+lIe/wBO9ACk9aU96b6/TvRn37UAP9fpQe9RvKsa5c4yOnrVd7gvwxCJ+tJuwJErTF5NkIB9Segp05a3QNIQwJxwOlVo5mZhFapn3Iq2mnFhuuZmY+g4FTcYvXJFIe/86b8iZVTwOBmkaReec8VdxDyev86PX09ai81TnnPHWnhwffigCeOMOSPUVT1mOC2tQY1Cv2A4qdpGCZQ/X1qhqFoLuM75XTcvVfWpaGijoKDU5JUnmbC/wjvV+4sY7JRAuTEzbwSensfzqvpOmpYOHimlYg854FT6ncs7qgPAGTk0rDLdlciKB0RQSrEAdOK5m/WWK+DzxFY2YsXI4wff61ft7v7O5O3IbrmtCGaC6DR+X5gI5B6Ckxmh9pi+xq8oC/KDt9KwWkDEsfunnFTyRCWJlaQoQOAT2qBrd9+GO1NgO4cgj296EwsdJAVWIAYAUetc7q8nlagzLGwB79RmrKXMkSqmWiiUckryc9OT/SrINs8SyRTjcpz+8PFAth/l2501JAoyoDZHBJqrZKZwQnOc4NRXNy8tszRfdJwQOgNS6SyWsgRmzlQB9eaAGXlq1n++Zx7knrT7S+uL+Jo4CpwOpXt7VZ1eJ7u2dQVQjpuOM8VS0KC408kSoBC3Qhs/5NADoI7hJJYrlQWTB3AHnNWNo5+masXkqN93BJ4zVTcRirRJKQOfpmlYfe/Oq4kPGacJTx27UwJGHX86aUwrKOB1xSLJnH5U9Wz+WOKQFRz5IJcMcDPArMM8v25bgLyvQe1bxXcPqKZ9mRsEqOR6UrDuPjljuEEidf1BoWJULMOM8miO2RSCuQcdqeYgQBk9PWnYRWu2Mo2joKz5bbr9M1q+QTjHpUbW5OOO3aiwGO1rnPPGM1LFEVJG84x61f8Asu7GQDxSpa/dzzx3osO5FHzwDnIqdVJ/KpY4Au3+tTKmAPypiKxhJ/Kl+z+vpVkDp/SlA6flQBWEAwfpUgjHPHapQOn5Ug7flQAwrwcU71/OnAdKAOn0xzQAvrSTfMgDDIFKO30pRjj6UgKcVtCkrOsKKTzkdjUsjbxjPFSFQcdqZsPFFguVyvX3pP6ipSh47U3YePegBhP8ulG4/mOlLsPHUUBDx2pgKHJGPapQev07VGqYx24qRR07cUAO9fpS/wCFIO30pR2z9OKAF69PSjP8qT0pB270AO/woz+opoPTvSg9O9AC9c/Sj1+lAOcVBdRzOBs4QdTSbAmyOefwpc9fpVKO7txGYzEGbsRwafaTu2YpQQ6jv3FJMdi0f6dKD/TpSbsAH270xJd/+rVm+gp3FYk6/lSHnP0pEdW4BwRwQeoqG5WYANg+UPQ9aLhYnPf6Uh7/AEqqLhJIh9mjcyAdj1qeKQOikjbkdDRcLCsOv0zTGGc/nULXB3jcCkf971pbm6todrpKXU/e46UrjsSbASfzqxa26OxZhnjp61CCMK3YjtUa3MkcgCt5a+uOtDYEOoyvp1w5hlVFXDBSeoJAx+p/Klv7TZCk8pEqqRIpJxt9aXUPs86fvHEu4Y5UHB7Gs+J5rq6SwnUJGBhyTkPx2+tQykiS7+1JcMbZJXP32ljcYbPQEk/pU11bM+ntK9473DqCyBhhWzwce3SrEunG2hDKqhFxhQPu1HFdyT/uFiVu2cc0ATLpQt7NTFhdo3Nk5Ln1JqCGWfUkMcaRloh940+W4mt7Z0vCRGnDqRklfY1lRavYafIGAuCpADcj5vyouBBc2Ei6ji1XaHXeV7RnuPYVt6ZHCtm6Sxs7MxYsvJ/On6PAl/Zi5ZjmUliP5D8KgnZ4brykbAJxxQHkNt5B9seC5d0i6xsvQn0NULi2NzqErI6x24bJkwSPfA9at61ZeRYPLK+UOGz0wfWreiwW97pkRblNu7PTcfWgCrZWUE0hXAMZ6ebyT+Gati0stOuo5MpzwTu6D6Vl6nKltfCGGRRz1JwAK3Y9Lg+xSeawkd0ILSAEKfpTC5nau4tpYJLaE+Ux2nirF/aWsGmvKuVLxEMrH72e59xVO6ea5eeSOTfHGUjCr0DcdfzqyzQXNuYWjluJlGCvr6jI6UAZuh6o9o0kTD5GGQAeQaW+KXVwZhdMOpwUz+VZl7Yy2swMbPg/MoPJA9PwpyR36sN0Ew4zymOKAN671YixjVGYnGCWHX8Kp6QJ2VmXcY4j067ie30qkBIx/eAk8gg9BW9oEqRKVckbuTmgBiXQjnL324MTz2xUGoyWl3Ku1ZWTBXeDypPfP+NHiNZp2V0hf5gCMDPGetW9GuY/7GAeAhBlSxHX6+9AjnPsSQSu94G8tJAuEzjPqT2FboFrLFsVJPMGNojPFJcxiQzGSPdHOArKM8H1471Z0+xhtUWW1aOIoPu84P5mluO5UsI30/UzHPJmOWPfECeSM8g+9aOsXSCxKoM89R2rA195Hu4bxCv7vqFyNhz+oNWtKvXly8u37OOWLDOD6Y70bBuJ4eljbUXjlG7PK7h3ra1OCBYnkKANgYwOhFRWYE07SxRRKp/hPBqrfTSHzImPzjt6CmLqaH68UfrxQPz4o9O/FaEijt9O1IO307Uo7fTtQO307UAIO307UDt24oHb6dqB27UAA7duKB27fWgdu1A4x2oAB2/rQO3egdv60Dt/WgA9O9HXHegdu9IO1AAO39KB2oHagcY7UAA7UDtQO31oHbvzQAo7d6B2/pQO31oHb60AA/hpR27Ug7Uo7UAIOMUo7f1oHalHb+tAAO30pRzj6UDt/Wgds/rQAoPT6Uuen0po7c/nSjtQAf4UY6cdqB2+lKO1ACf4Unp9KUdqB2+lACDt9O1A7fTtSjt9KTrigAHb6UnXH0pfTvSelAAO30pBzjvS+nek9O9AAOcd6Bzik9O9APSgBR270A9P6Ug7f0oB6UAOHb+lA7f0poPT+lKD0oAX0/pR6Z44pQOn9KhnillG2Pp396TAcJkLbRliPQUqurNt6EDoeDWfFdfY2+fgA96lvb9bmMbIzleQw6ipuOxeGePp2oHOPp2qvZT/AGiFXxg9COnNWBjiqEA7d+KBzjvxTXdI1DOQBUK3BkYCNM+54ouFiwO3figdu/FRkyoFLpkE4GKcrBgpHINFwFB6d+KAenfijPSkB6d6YCjHH070cHH0700uF27j14ApQ/yhiCFPcjilcBJH2Juxnioo5DICS6IcdGFaKmNITvxgDnNYodTdJHhip6nsP88VLY0i3HKshIBGV4ODmnjqPpRNBFbFZIlUbuCB/OgMoxk4qkAy6hQeXIwLgHDYH3QQf/rVl28T3V81qHAC8gqe3vVu7uWRijEeW1V7AxQXUlwkilmUDIJ/Hj8KlrUa2N1BDZxhFHPt1NVpbtmJx17CqrzFz1OD370g6jHr2piHnt3NR5yR3+lP6nb1P+zzTCuCAR3oAaOSO9KpORzmlCEkcZ5qVI+meeaYiSFiSO9Px0FIgxj608dvrTAryMyjCjrWbKhLZOcn2rZIzj61GyLgZwOe9JgmYBQkjA68Vr6EEjSUsvOe/pTvKjJX7vU1JHHtHy8Z4NKxVyhdZn1VFI2xOcEjtWxa20Xl7Ww654B6elUZIvm3bc89qvWsuLYEjp1pJA3cw9SZ7bUSYRvEZz5bcL90jPT3qLTovOuVhDbVORg4J6nGfwq1qkNxdu/lNEB2JYg/Q1Vs9OuLaRJfMjDnGQidCO/XmkBoGwWykmCSNtlGAOxP+f5USW9xEMqo2FgF7E596c0srXVqHOTGG5PO4mtWa5jWFmI3Y4A96AMpLqGMODHvlPQDrU55jCONpOBtIxzWbpUls2rRAMC7hiQexHGPrzWnc21yJmCJ5kbY2vkZX/GmBEOg5FNPHfvSravaqyEkoGyueuDSNz27/hTJGdMc45pBx7c04qRnjHNKFAz9aYDRx+fapowePr2pVUc/WpQo/WgAQdPrTgOn1qKS4SNwnVjyBUjGSNA0qAIT1Bzii4WHDt9aUdvrSAgjIOR1oPGaYC9hSen1pSev1pPWgAx0+tIBjH1pT3pGIGcnFACjt9aXp+BpCetB7/nigBf8aTP6GkJ60E9aAFz/ADo/xppPWjPX+VADgf50Z6fWm/rS+tADhzgAd6bkDHI56c1nTi4ZhJIrCMdug/Gp4LywMW1owD6gVNx2LYPT60Fgq5PGDVC2vA1yYcPhvmTeeSPQetaCsvmAPyCe4ouKxnTyFpMtny88A+lWxLaPbM20AqOSDjFR6/PBDaksyqRyaydDliub0RyH93jOG7ntSKNO0uBKxQ9RyD7VawBjtzRJZQWsjSRLjd1FMMo5qkSOHGO3NA7duajMvX86PMHP1zTAkz07c0enbmmbxz/Ol3A5/PNADu3pzSZ6fWgnrz70Hv8AnmgBM9PrSg+vrSHofzzS46/nQA9e2fWpbmfy7cqqE8YqIYweKWSTYuW5x0HrSYGTYWk8WpKzw/L33cVd1S6WOWF1Xhm28DmopbmE3m+YyKAe5/limzzWrXEbBnMbH733sGoKNFLQTQkyDcT2z0rNa4eylKo2T0xWhBf/ACtGFGVBIPQGsS6iuri5V0g+U5JJIHPagEX3gumIuWIHmf4cU1pLiS2WGGaMnO10YdPfNWLq7MNmiM4djhdoGDWY0bWxPBeRuW/urn+dA0WdLYWErGWRdrZBweM1B9uZtcBUg2rNhjj+LBwM1bszaOhSXIJqnKlu0slrBjeWDI/Tn/PegC/rUqvbBY0Dc46+vFLosIgtXS7RVbOMtjpWTa3E0l2kb5DFsH0/zxWncpOJftM0e6PIwooAktRJ9tcSIBAeUbPX2pdaAaNVj5PotRx6jbzAxIheTsBVee7eOKXEbq6ryrKcEd6BE2iLBcW8iToPMU4Oe1ZOrz/YtUgccoHAJ9B2NRwapJFlbdMuxzxySaoXlveuJHnhlZiMkj5sflS3K2Opn1Fry0UQck9cDP4VVsPPtbws0ZXnnmsrw2bmaVgFO2PDNg9fTHvW+ZIjOzXisrN29KBMqeI9SVoJYfl5+XI5rAsNJFzGtzeSMsX8CjrJz+g960NT0xJI5LiHf5ac4Pf3rqLC2gS2jChcKoUY9KA6FDSlRI/LikECjoq8/wA6ZeCEXWxpVYno47N71S1WVYJn8kn5Dj0FXrHTEv8ATxLJNJmQdFPQimLzMjX9Uaax+wMhEg+Rs/59Kl8Pm8toDCSscIJ2bupU9MAc0Saakur20R+cKnlyZ5LYxg1qXtsdPVZlbmkMiu7S2kdne1diyn5QCD+Hf3qKfUJJI0s7AmeQ/MQBwg9CTViKS81SDagCqvPI/Kq8lpMqOIT9nmmOXYKDll7UAiGwtryxEhmQhDIWV0bIyRjn8zUtk7adeySyzxHcnQmodFnuLq4e2vy0aqDyvAOO9RXumJqWqM0Mh8mNQJCBnc3t+HWgDTstuq3t1IjhkRtiPjrxycfU0r3H2C5+ymMSKxxuzilso4rFMwudwAHljr/KqF9dWEd0ouXkSc/Mcds9KALt7a+XkyoBISNjK3X1BFS21iUUuScjngdDVGe+nvbqAJFKlrE4dpHUjfjgAVvSTRCzO3ncvAHWncRQl8pmffKQw5B3HdWcbi5glhKH/Q5Zf3iHGVbn17GnWYH9pBp4mC57in+LRG9l5dtnzXIChO5H0o3HsbElvbfZ3chBxng1zto5m1BYjIDAWwSMdKc6QXujSvqduttJtUIzMAQQMZHf8Kz9O0caLf20t7egQSDcYsEnp+lAjo9Q0yK2jeSIDy5E8uRDyTkjmotCsraayTJZgpPJbq2eeKg1DVxMDFbsGU/dbrmq+kC6gDFuLXdncw6/SjqPoLqTva3xjtpFVCcZ3citIaVEsEd150pk74bAIPUEf56U7bFeFGRI4xnHzdR9fWi9byx9nMqMHGFIH3D9M0CLX68Ug5x9KX9eKPT6dq0JEHbvx2oHb6dqUdvpSDt9O1AAO39KB2/pQO1A7dqAAdu1Hp2oHbtQO1AAO1A7f1oHb+tIO3egBRzjvSDtRnp3oH8P9KAAdqB2+tA4x2oHb60AA7fXvQO3fmgdvrSjt35oAB2780en17UoHTPrQO31oAB2pR2oHb60en1oAB2oHaj/ABo9PrQADtSjtSDt9aB2+tACjt9aB2pB2+tH+NADh2pR2po7fWl9KAD0oHagUDt9aAAdqT0pR2+tIO31oAPT+tJ6fWl/xpO340AJ6fWj0+tH+NH+NACen1o9PrR/j0ox/OgBPT60men17Up/rSY/nQAA9PrSg9OO/akx/OnAfzoAeufTv2q4NqJ6Cqij+dSO26Mo1JgctrFyguSe245rb8P+VJab8Av3yKpXOjwXDkksM9ec1esrdLHaI2YjHJJ61NimPmRbW42pgKx3Y9KTzlyBnNVbybzZiR0H61X38nknHYUxGylos8YZ2YemKzb4NZFmU4H+elaVnOfsQIIJHFZl/FPcyjCFiQRz0BpMaH2LXN8p29MZ3O2efSpLdZIN0c5GQ3p2o06K4soSpCswHOD15qWUPNqG3jbtA5/vHJ/LigBGnQOE3ZfrtHJp+7aVDhlJ6bhVHVhFpmx95Bbvnqaktnu9VtSUlQKOhPPPai4rGkbaHyzI4yw6H0rFtJbi7vLjT2l8ox9uvHHT8CKtyGRY0Fy7eYwyQOgYVmPEkd4t68zCSJdvBxuHv60DLXlXJvBGX3Yj/ekevbHvVh3CzqJvkUAAY7CptGuEnSadhhpJC30HAFZfiC9RbjpgcDJBqR9S9PMjOoEjOOvToagldlz2OetX9JEEun7cAk/eNUr1R5h2nIHeqRJRklJyGAIz3pYmRTwgHPXvTJIiS3fofenRwHJ59/emMuKS2fTP41ctrfztwJwPUVXiQLnnP86tRyeTLwcBhQIpXkp0ybbGw56Cp5I7r5Lh8YcYYe3UVS1C1+0XHmrMRz361aZ/9AMHmmR8gKxH3RmpGPnuI4IwzEbj91fU+lVLi9a1RXvEkEb91UhR+NSXltc+d5pT9zH0A61cZo721MIYMrKVZD3yKd7gVLTUVmybdHMa48x1cHbV5gVg86EllHJVj/I1Whtltolt4I1ggBywVcBvxp2oXflQKkKiU5zsDgUCJ0cOgYdzxmobuN0XzJM7ewGOP8azI9QljW1kEbfvJPmDduTz/OtnVLgfZH+XIHcc0XuOxSW9SVTAIcSEcMBg/hVpCwVN6sGLYIx096o6FcRPhZkO/dujOPbk1rXJCpvH8TZoQMix1+tOAAzgYqNpV5pPPGCfx5qiSGeF1JKnI96gMvlffIA9utW5Jhg+/rVaURybsgc80DKbTvLKH7r90elaSSiWHBAKuPmHvVb7KhzgkcVNFbGJiVbIIGQaVguZ0mjxpdJcQStFKhJGRkdc10EE8ssJ3yKrKOoHWoNvHI7VG8u0YUcnvRYBxMsyswRnftjpVaKRYJj9qUu3+1zWpbSJFFz6Zrmdfv1a4yqnnj2/Gkxo1Li6gaRfIQ7T970pkmUc5PUZzV3RxDNpYVlXphqquQ1+kKkHBO0n2A60XsARPvYheT3A61KZSik7GOPvcdPrWBp181uXMchz5j8k57//AF66FbQ6hAkl1O7QyrzGh2g+mSKLhaxJfG0FocNGXxlT1rL0U/2g8kcsxKqTjaagt0t7BZ4GZrtt2EZl+52IBq7p0dpuLwZjlB4GfvGkMvJEbZPLY5x0PqKC6881C0nnz7d5DHqGGMfj3qKZTFIUJBYDOAR09apMmxaMinPPanbwcn9aqxwSSQeaoyB29KbHIHYBCxYHn0o5gsXGDup8oZYjg1S84WU/79MnPPc1ZsL+I3M9tuBkgOH9BkZFZOvLeTS+akOV/hOcUmxpF9rkicOkDrA/BPbP9KuZz+VRWt0Dp0a3CmP1+gqO2mWbYMlQenFCYrDLq8MTbEHI6kjIqe08qaMl7g7j9MVavbaE2spCgPsJDDrXIx3e+7WLzMqfl3DjkdaLjR0KTqZmh3q7Y4K9xUp7/So7jTLeCKO4iJVo+cnuKVZPNXdGvUZxnpTuKxJ654GKkjZQxLEYxVBztcmbOKJLqJF3W+5X/Q/WlzBYvapIJLFlQbyewPNcZpV3H/aypKhC+Zhw3410dvPIFDjbgH16GhjG0xkMUZc99ozQtR7GtcxRNAGAA2j5SKzXm+VDnBXmnmZnXbniqrqcjnHbinYQ262XYInVJFb65xRZ2NlBIJY4gHHAOeaYEOR+tSxcAZ5NMC7LL5p9hULfzFCt0pdpOKBEZOce46dqbnp7j8KlEZ4+v0o8k8fX6UARgk4+nbpT0YnHHbtTxCeM9jT1iA5PrTAFycd+KeOfxFKFAx9e9LjGPrQA3H8qUZz68UuP0NJj+dADgc/lU0XUnAbHODUA4xT1OOlIDB8QPJJPtjt3PqAM1q6S0L6UqSxshHXcOfrmpJOp4qCWYKhUDk0rDK05Od6YBBOB681EL9tuCozSSE0R2/mAu3CL1x1/CkULbt5t0jPgknp2FdC4gWN2cD5upx1rHs7aBxuaQIynOCasvPFcgxbn8oHDMSMD0xQJnPXt2i6l5QHy9Se/Suo+w2klrHJFGqlRvRh1BrIl0m0ecS/MSvGQ3X3q1LexWlgYo5Dv6Bev40AZZlW31MSEkAEZJ7Zrdv7zfZuI42cY64rAS1uLjcTjAPzOw4B+taMdvf21oCjxyxHqoBBFIZl6ERFqgbyGUAnovHPeui1qWIW2T1IIJ9BiqMN9DJMbaW3eKQ4CpjkH1ouLUahMUacxsD9wj5eP50AMsNMEtgsiMvdie56gA8dPaltLqa9MljCI8BchyMAUkUo0+3ktp5gUyF81F+76A0umWkFo73MMzvIo3FT3WgB0Cf2Xeo8gjjM3yvz8pb1qC/8AM1G6LxtH5YIGFY5yDzz/AEqxf2R1hgfOMeBkAgYNYF2t5pzCRnJRmKCQHjI7EdqQI6bWJQ2ntbqHMxXbsQckf4VFpck0drHHcR8INhLSDp2PWl0ezNxYLNNITI+SzE5P0pFklW5+yKQQxxzQHkVr3SUvZBI04t4w3PGQfxq3ZXUOnwLD5m8k9ulUdWV7WFEkOCpwducEduKy41nnJEKlVHBduFFMCY36x60s6KdoJUkH1ravZv7QgxHMueynisuLRN4IE4I/vJEeT+dRvZ3duxRg0gX+JQc4+lAGvpNtc6bCzvIroTg4OR9abqEM2oyjy5VVV+Y7FJ5/SnaIv2i3dNxIIwN3b1qS7V9NGVclT29PegXUw9U07U4Id9vKzdtoPNP8KXyWQuYZgxdjuJYYOe9bNubrVbVuVjQHH1rC1C2EfiO33t/rCpk56nPP50DNmMrb3IueHZxkL6A0klms15/aTopdE2AcHb7/AFrWubeEwMzAcDIIrFs/9JvPJL4Q+hoAT7eYrqO081EEw3LIw9P61O0s0c3MxdSAdxHOfUegrN8V2S2lirbtwSQOPXGQCK2LXyJNKEjlQ4XPB7Hp+lIBnlSOhlMqnHJBPJp9mFbzbiaaMPJ907cKqjsP61n2LJcXmxnynt6VY1/bp2ntJEBlBuQdqYDIbs3V1JYwTxFHyCcA5FZutxTW1wvm7ZGK7SUXGQO5qjpt02panG9pEYro/PLKp4PsF7VuXMMcsrfbAzPjGcmkBk6Z5TTiGVCULgq8ePlPufT2rr7ixiuoSZNwHXGeK5uS3Fi0V0Npj6HH3hj2rat7iO9ULHPk7cqU6kU7gzn9VuxbXkcSSDyxgZ6t/nFdDaaVZzWCvnzGdQwkz36isu30GN7hri4djGrnocn0yf0q1/aMFlbNAszbF4DDkkUxGh/h2pfT6U0H+VL+nFWSA7fTtQO39KB27cUenbigAHbtQOMdqB/D24oHbtQADt/Wgdv60Dt/WkHbvQAA9KB270Dt3pB2oAUdqB27Ug7dqUDp2oAQfw0oHT696UDpSjt9aAEA6fWl9PrR0x9aPT60AL6fWgf1pOnPv2oB/nQAv+NH+NH+NHf8aAD/ABo/xo/xo/xoAP8AGj/Gj/Gj/GgA/wAaP8aMfzo/xoAUf1oH9aT/ABpen50AKP60en1oH9aP8aAD/Gk/xpf8aP8AGgBP8aT/ABpfX60h7/WgBD3+tHr9aD3oPegAPf60nr9elKe9B70AJ6/Wgjr9aU96D3oATHX60uOv1pfWlPf/ACaAFHenHBGPemZxn/JpxPWgBjJ1NV5nYAqBirRPWmOM5zQBmMpOeM/zqGUY3ZH4VqtCOf5VFJbA5pWHcpWd29u5BGUPUVpR3MT8hwO/pUBs1BNTw2wWRfYilYLjr2U28RkOA54G6ltziMz70buQf8asX8iQ2kjtztH9K5nQ5Ir2+MTyFkHQA85pATazpj67byyQzSQmNTt3EFXI6CpvDFvcaXp4juZY5GPOFJO32Jq/JZrZ5SDPlyMDtJzionQpxQkFyjq8zPcblY4A7VjTM7EliSB2rclhD5zzxVSS0U547U7DuRafem2kIY/I2M+1abPDcD51Rs8gkZrLa164HbNSxwlehOMetKwXNWNxAhCYGewqGQ5yT1IqNI2OCB2qXy3x07d+tMREQDnPde/WlC89Oo6d6XypOOMDHfrT0hfj6d+tMCZLeUwGRF4x3ppniaBlDMZuuMVd85orMKq9sfSs3TzLFdPKyphv85qRj9pcZIJOO3ekIbftC4Cnoeuas2yPdTTgNhEfarYxkeo/Gqlxctpl35aHczHvRcDXikzbEODyODjg1zWpTJYuzxv8u47iTyOOOv0rWlguw2+aQeWQWwp4zUZuFcfvYoidu3OzNIDnbfWpJ5xGZG2k4Kknn6du4rqNJ06HyI5ndpH6nPAz9KyRBZJMrx2EAKHg7etXFu3ChUwg9BwKYD9VWIyBFXAAPT1zVNLp1G3ecdwaWU7yCxyTUSRqSuc0WGaEM0ce0xom/wDvCpt7SAbulRWEAlkCryB1p00pspvKkXzC3QA9KNhbiHkimHnjsRjmpZElDnzIfL9BnIpoQnHHfvTEQ4zj3FIo6Z4yMVKpXfs6kd+2alaAwxh3I2+1FwGxcAdv1qdTwOMcUJGNqkcU8LjH1qhAOcfSjYGxkdqCVVC5YbVOCadGyuBtOfpSAUL+52H8CO1Up4RJ/rYo5DkHJHWr49/Wo5FB9jmiwFdJDDHwFQY4CDFVBIPPV3JHYkdhU00bE+vNVZI2Pr1pWKJItLs/tgl8rchO7C9CfpVqVmV9gXZFnhRwBUWmqRcAMxKj1rSv2jNqemccYpMCmVhYYdVz9KrwCG2vFlCdB0Hf3x61BaS7rsRyEqmf881q31tDHE0gbB2nJJzSDYxvF11LHZLJBbHex5brtXHWoNNs0URtcxXFvc7Dslkk3B1I5z1HfjvVeSe3uFCXq+aUORn610ujXBvrfMxBCtwuKBsjsBKlv5e87XyfmHJ5P5dKN4syzIwLHK7e5OM4+tM1O2klYtaN5LAdF43j3PanWlrbz2wmd2+0I+4lj91xwcD9KBHO4e7uGubbKXDufbK+h/KuhgL+SkDOrYGCzDgH2rNtxG2ozK/ykvuPPQdenerLrJ5rbiqIOh7t9BSGye5hVofKafnOcKaQxCBFcTJtTBODyBVu3VFiGLN2Pqcc1Hcy2/2eUCJRIc8EYamIhubtJYDFM6SRyr8rp021mRaTYiVZmuJA+RlSfvdaps+35UHA6CrNl50itIi/JHyxboD/AFoGaeoXBaxeJC5XG0EDnmrHh6NobIJMwZ8nk/WqyQSzqCuTz0CYFOHmQONrKQf7p6H0Io8w8hdduFUgKMH3o0Dyp9xYhjjgHmlPl3chWTjI6mm2qJAv7kfMp6gUuodCzewRwyNswNxzgVWGATx3p0jmRtxb86jI5PHb86tEkmevPekYdfrTckceo6UZ/UdulMQhiznnoakSHr9aaDn8R26VKhz+VMCVYgM/WnhAPz6U0HP5U/1oAMdfrSEdfr0pT3oPegAHGfrS46/nSev0pe/1FABjr+dB70Dt9O9L6f1oAPX86MdfzoHb+tHp+XNAAR1/OjPX86PT8uaae30xQAj85B571BJCGJ5xUxGce4xQFzj6Y5oAqm1znB7Vo2caRQnIBxyeKiA6Z9KkViBx3FIDnLy4H9sJ8p8kt06ZFbt3FbxW5eEKocLwBwf/AK9NkjBbJA46Gq9y5bAHIHOfelYdyldqVPyy4HpVAHD/ADcntVqfdkccdM1V2uMcYH50DOmtEg/stTJyoGf61laVKl5eywSySeSPugHANGn35hi8iX7meD6VeS4iiQMrKoGfu0rARPBHa6xbsAGVVIDZ5x/Wn6rBLcSp9lh2qBl2Jxisy4klmullQEBD8taE9xMvlwleSAzcHH0oAlvILb+zX8pVWV4ym1Tyx/8A11W8Mwukc63SMGbHDDqKmW4QRNGh27+oJxjP1qW5ltIom8mQeYBnjP60gKOryPDeIQJPJyFBUfpVi9sonjeKONoxIAXyMnr1HvVW7lYRxypKUjc5AY8Ajt71p6VerOp805cn064oAhsE+xoI8yQozEBepP5+9R3hiF4CS7MACD0OfTIp9/qVrHvE8rKM52j0HcfXP1qxbC2u18xWDRsA4y3PtxQBz8l5/aVztKGJFfayt61tHTJZ4xEjCOKP7i9ifWsa+hM99O8CiOMuDvPCg8d/wrobO8LRYCmQgdY/un8+aBsyxqL2MzRfKdh2nNTXIvrxEuEhKDAKlRk4/Om3enQXMx3SSRyseAa0LK4aztzBeSK0kXGV7igRkT3r2Pk3IURbgQ4zwffHb/8AVUd1qH9rKrQpMYc43FTg8VVvdQF7rMdoQCpznAyAD2rcurc2EaOjDAHA7CkMhtbqDSISrzn5wSARwfpXO6jdvd3P2tRt5+T1GK6F7Y6vaGV0SSE9QvH4jFZ2lWIm1VoG2EQ5K5XIz24oA1bK9e+0sSzgxjbxnjJqrbJDFcqEnUSbSxycbcetPluZ9NvTAmyVjjc7AADPFU/EWmyrbi5vGRjEwdXjXHy5yVPqKGA7VYp9bh2tIIIyeMrksPXHYVXt7S+0k+U0wuLdx82B8wA/OtyW8tp9NWSMDcAM4HQ4qvapm1WWRH3H7jikMppqGnxybolwo/jSsjxDrJvVMMZIDdvatGLRLRp23lzuYk5bC/QY5pdR8MWke14Jdm89mLfz5FUhMz/BYmtb43BhbyXQoHI4zntXQ6mJjcCVY2A+9jaealvYbW20/wA1H2NCoCrnhaqWrXWp2Dzpe7Gg+ZeMggc4PselAXHanOnlq1zhoUK7mi6H057VHY3sUMICQssb8qI8KW98gZ5qlZSqzPaS2qqW3Tsskg+UlSB8v05/Gt2x06Ge2j28R/3SBke1FguVRK08QiDO0S5O3OWx9az9V0a4eATQMWTujAZ/Mcfyq3qtqNNDurt224IGfUn6Y/WqGm3Vxe3aWnmlI5vveo4yDQI6YH+VKD0+lJ6fSgf0rQkcO3bigdu3FIvb6Uo7Y9KAAdvp3oHb+tA7d+KB278UAIO3egdu9A7d6UDpQAg7f0oA+7SgdP6UDt/SgAAxilHGKQdv6UDt/SgBR2/pR6fWgdvrSen1oAX/ABoz/Ok/xo/xoAX/ABo/xpM/zpM9vfpQA7/Gl9frTc5z9amiiEoYN93uKGBAsqu2I8vz/DzTgQSR3B5HcVj6tfppdyTC+xFHQdzUnnPbXCTS3AuGmHKIuAvpzU3HY1f8aPX61VS/il+4HIOT0qZJQ6g4IDcgnjNO4rEvr9aguLgRZCjc38qnXBPNSXFvCIGYgBsZ3UmMrW4knXd5iL7YoSUGRozjep7Hisa2uHudSESSgRnqfQ1rvpy2sqyxyMQeG3GkmFif1+vWl9frTNwCkk496YtwjkhNzc9QKq4ib1+tB70wOrbtrU4n71MAPekPegnrQe9ACHvQe9B7/Sj1+nagAP8AF9KPX6Uf4Uf4UAB7/Sg9/pR/hR+nFAB6/Sg9/pR+nFH+FACnv9KM9e3FJ+nFH6cUAKep+lGOv0o/wpR/SgAI6/SmSssalmBxUo/pTvsqzAGTOByPrSYFSKR5pCqoFPuamL+TJtnwmRww5BrH1K4NldKkb456k9qtC0uL21FwJcnGVBqblWNC4kBQNgMPTqDWMIYP7QNysZWQnOQe/T+ValozNGqyAZKA/j3oeJQflAzTtcWxGJmkYFu1I77jzSEEY4phzkcZwaAEPOPpUZXdjvxing5I71bsoFlVtwyDxzQBnxRCSTYCScY49af5BhcLINrY6Gm6uBZSjyTtHXg9Kmjs57i3S687LdQvUUkxj40HH071KEHH070qryOMfWlHb+tWSNCDj6UoUDHHbvTs4xSZxj60ABGUA6Cq7KU6DrVj0+tAHT60gEsnKxPgYfr9aovpguZ2mlmcMTxj0rSVeh6UuNoJFJoZFdCZIxFDmRCMZPNV43g+7dscgY47VoxXEQUgOufc1g3EMwvvPMe6FSCcc8etSMcWieRlhB+TnJ7g0KjMDjGEBY89q079ofswdEG4rxgY4qtpPlmWRZMdBwaYFa2dJWVZVES+uOT+dWb6OziXfv3MewwPxGKoeJZ40lBiOAOCRVnRbe21G1Yzku3T8KQE1pmFt0bq6kZBFRTmO5uAzLI0voOn1qdY1tWW3ydqKMZPPWp4LdJ3ZgML0JHen0Ahe4kuXUBRx1wKdAP35STI28nPaq145s5sRevSp/sksqC4aTAPYHtSTCwmtCK2txInB9qraQg1JX82U7V6AHr71G7xSxGCVQyoSM55NJatBZ5aHepwcZagZprmAbHPK8Zx1qK7lYx7IgSz9CBVNZ5JC0jnJbvW1YvGYUY43Y7VXQkxxG7W/DsjFgS7jKgZ5xV6ceQsiF0b5CVI+Vh+VUNV1A2EziB2ZWGfLC5yfrU+hyx3oZ51AdG3BccDI/U1IyayuxcQbuc+9TseDVdpIzfSwwDBX5mGOlHm7ZcT5iTP41VxWJWHX65ppQc8d81GZ42uTHFJuVhxkU9JNxA9aLgI7JDliQCOaal00qEQxnJ6kmp59Pa7GSwAUYUY71lyTPYT+USdw5x2pMaLotZI9xaLIIwdqgms3U559jKMsnqBgD61ojWxLFtRTu9RVKV5VuUdoHEchG7evGPekCMi3tHnb5cKFGWJPAFb2lAWxKA4yc7pOT+Xal0V7WOaVPl+bn14FVvEVxHDMhhO08ZwM5oGad3JlvJeRXDAn5W2/nisibVdkRhjthHjA47YrUsIopLFXljZJ3wzZGDms66tBNfM0M2Oc4Ayc0CRBp1i1xIblssB/CO59/pVtpGgZmmGGHc1paaosIBFPuH+0VwKyPEcrCZZUTdF0LqehoHe7LltqFzcfuoUBPqKVtOvRdRytNuGckYqv4caWMB5Rgtnite9uH8n90DuPA5xQJnNywI94UU9Wx+tbcmlboR5TbUQcJ6+9Yi27QnJjYbWJI9TnJro0uzPat5R+f3oGzDj1eWzkESjPOACOtXnt7v7RHcXEYaN+HHcVz95Z6imqbxA8gDcn1/GuwtLh3slM67ZAORTsJmNPM8EE1xA3zxrkDbkkZ+b8cUzStYW42ww4kMn3ecc+9TmXbcSYPDqUP49azNO0SCyvRcQXEgwchSOn+NFgubf2e4iLi42k54K9MUwjpmrU9wZsY6Cqrevv1qhDO69u2KApO3j8qCcc8jmno2O3ftQIEjJxnn6VOidO9CfTvUgHb0PSmAiinDt7il/xo/pQADt24oHbtR0/Cj+lAB6dqB0HGMUHv8AzoPf+dAB/jR0/Og96D3oAP8AGl/xo9aOuaAD+ho/xo9aOufpQAn+NKBj86D3pD3+lACnj86AcfnSHv8ASkPf6UAKxBH0NQvCrZ+tSnnPuKQ859x3oAqPaA55PXrTGsl55xznirx5z7ikIz+I70AUPsMfOR0IqUWqAEbe9WSuc8dR3pHIRCTgcd6AIRaJnO3kYrVjij8vLAEkcmsqG5Ekv7xvKXOQOpx71Ynu0iaNFdJQTgdjUXHY5zWJo4JtsTMG3n51bK7a2fDv2e4tXmZfmPBz06U0NGZtk1ojbzsdSoO7mpN0cExijjMcYOAAdv4Uhle/MUcogRT5SgsAemc1VZmdgkCk87toOMe+atXtuRJvMu9n98/hViwtIpbFkL7JM/Pnj8KYyjLayuu+a1SfaPvK4/nUMOpSNELPyBDhse4yat2OoGa6bTkkxuztbggY/wD1U3V447SS3faTOuQSON+OlSBpHSknSMbisSKAqn19azbuebSJfKibI5PPOB/k1qWN+lxb+bv2JjODwR7VlX+lvq825LkB+oJGCv8AjTEPSW/1S282IKdhIHOD+dYmuQz3Fq9580U0RCzA8bh0BHrXRaTbS6dIUefPbYef8mmeIbgS2EyeQXBUg7eT+lAHH6VaXTTwXEMZ2pJkuxxuP9a6jVrmR41E52cZLEHFZd2xtBbz2b702AEKOB7VrWq/bdPE08uVA2lG6YpblbEumTKmmhrOYyr/ABhexNJYtClyZpCsMh6soGT9TUHgx7ZbaeFCvyTOBk8nnj9KZrZa51JYrZTuJxgd6BdSa9NnNdsTELmYKTE3Q564zSGSPWbNBKJGhcHCucE4ODkD0NaMMVmLGNJY9ksfOT94MPeqMNllCYnkLBy6unG31HvTaFcjS1tUg8q2Ro36EIOPxqbRnuFvZrO8YHywGjOMZU98fhUlmfsjPKSXxw6lcGqn2W6uNfF7DNHFGI/LKnLHH6UhmhrawQW4ZMKQO1QaFDDe2z+aMspI4JBxUesXNsbY/apsIvBIHU9hn3pNNksoohNp8u/ePmBJO0/WncXQra5LJbNFYW6LKbljC5b0NXIrJtMhEaBlt+hwetZ0thqcmtW9+6RPEj8BCQT+YHNdBqE5lszCq5ZhjHXFAGZe2emX7JIImDKctLGMMp9cjr+NFjqQsL17G9uTJJwYpscOuOM+9X9Ghe1SSO4QKeOOtcp4xSQ6is6QuqIuwvtO3OT3oA2tesbm/AMcqyYzwvpmqnhyzuLe7EktsyIpweRx6CmeEUuwZLws4g5GCM7j7e1brIs0cm+QqzdlOCPpQBN6fSj0+lGOR9KMYx24rQkB2+nenDt34poHTA7d6UdR34oAOTjvxSgdO/FKOcd+KQdu/FAAO3figdqUdu9A7d6AAdqB2oHbvQO3egAHagdqAelHp3oAPT60n+PSl/xo/wAelACf40Hv9aP8elB7/WgAPf60h7/XpSnv9aCOtACev1qaOQpn0qIjrS564/WgDOvNKtr1z5hcAHOFPvmtlraGWPG1SSu0H0FVWA5IGDUls7RsQTlaVgMnV4o9LVXjkO5jwuf85qeziu9RtI7rzl3dFB+6MHHQUur6fFfn5yyn2p+lxjTrXyFclM56dKmw7iXlw8Lfu12vGAT3Ge9OfddQbo5SQelZ8108ksjueOg+lT2BlKEgExDoB1oHYoW+jyWl/mSQDnIx3rS1C9cQQYfzJJH2hR6etNdhLNmRtpHYmq0cCRTtc53JEc47AdyKgo12s3kgBBwMZwe9UUv/ALFL5ZAbPQVrC8jeBTD85YYGK5S+WYXLbkYHOelUSjUnupDOtwY9qkYOPSrTyFe/BFWrSSG704ZCgFcEVUudoIVewqkIBL+GaeJM5+naqZOD6UqyYx9OlUIvBs/l2pf8O1VUm6f0qVJM4+nagCUdvp2pfT6dqYjdPp2pwOcf0oAUdvp2oHb6dqAen9KB2/pQADt9KPT+lA7f0oB6f0oAPSgdvpQO39KUdqAAdvpSjtSDt/SoblplXEKnjktjpSYFle2KklkIiIUsG2nGB0rLtbmDdi4J3HuTzUhvTcXTQxuCpXo3BNS2Oxh3NhfXcjSKu5jgAM3HbnH4V0OkCazshDcDlDjA5NVY2uFnTB3dAPYVYvkkdvOAYIox9aQ3qI85EzlR0yAOlNNwTj1pkV7aeWUaMGQf3ev51XUmVGJzuXkg9xTuKxoRwvcwnaQp9T2qhDeSec1ktuJJMbsscD2Oat2zSpFIUDFfbNJBEqxu8TIox9zJ4FAC7CiR7yC5HzDsDUkc/kkZJwxwMVW4bYTgLjrnPer1zaxi3eQ8kDjtRcChfQRX537JVUHHOQTjrwRyKswSizt/JD71H3T7VBbXJu3W1iYxyLnc/H0wKcbV7VCkj+YAfkOOcUIbF81gM5xk5qNpiP4sc9TSOevH41E5xk4/GqJJDcEZOcc9aX7RjJzxnrVYn72B+NKAxJIHbr3oGXElz19amVv51VRGyT/+urKKef8AJoESg45qvdQTuGc/6sdh3qwTtGe2aku7tEtj1ywwOKTGihbahFCNkiLjpxUUt2qXQ8tdscuAcg4rHQ+felCcKpz+o4/WusMdvNZKuF2gDGOxqRsxLkyNIVLZAPbvRbzrBcb2HGMY7jNTTKrtIxYDnis+cYyA2OKYFu6+yXRxNyfX14q1by28Mccdsnl7BjcO9YQGWGTwea0tOj3XEa5JGc460wHSzIkzPIzM7n7vTHpzWjaCSNNwaNVIzg9D+NOudPt/muZQWbqc4wazNPv/ALZ51vj51OSFOBjp/PFSBZkRJ3bzuTjcpU9fpQbox2/lLyvvSy2U0C+cir8vuSQPQVBJFlzgHGTx6U7AZ8oZs+vaoUU5HOeKumIccZ47UxI1yvy54xxTC46I/Kpzk46g9KmiujDgbshh1piKPlwNx6Z6Uqw+Zjj1oAtBlmxvjVh271Mpjt4yEAQNyQBjNVobfaBzTngbY3lqXlH3Qe3vQItWBRZmdl+ZumeOKra2k126Lbp5nOPlapLK4jtYFW4bbIx5LDORT7YPcXMruQqD7oKncAR0pDJQ8UNlGsqKHUDis8SHAYfXiiVVbDBtyknBB9DTRHnLOSI1PJUZoA2oJ/8ARw2Oo4FYfiCK9mYNHAgKocMDnn/Oant7pkOwsY4+2PSpLyeCOHctwWJ6hjnNIDG8OyzRah5NzDl1HKnkjPeuruZITAwJHHOKxPtMkUySw/vEI+U4xitJ7fz4PP37jjNFwZitDPG73ESgEArj1X0/U1EblZ9sdyquFI2lxyMVpQSS3JaBAuO+aralZhIg7kCSPC/UUh3NW3Y6jCGb5cnAIHQVT1O0XTohNEzbR703Sb0JC8e7a0Z4z3FM1yC4vEEaXGeM4Axj/GmIZY393qimDevTn6VFfwyppsiXEe2WJ8g5zu4/WqmhCexvl+SbGQG3IR19q2fEcmIldSBhSDkdc0AUdMt7mS1WUyFs5wgGNo/+vV2BlglPnruqzoU0ZsVxy4GWx/SsLXbxjfMqptGe9A+pr3N3GcPbRkHGCccEVWLi28tsja4ypH8qv6JJFcWW1gh78dxUWoQqFCKOB0pokiNyWOc5J70GZypGT9KhChc/KORT8k+2R3qgIXjIz1HNOQYJz2p7DOecZFCxknr27dKAJQ3B/wAig9/509Ivft2qQRD68UCIApOT+tSrH1NShB9cinYH6d6YCBcZp2Ooox+o70vp24oAD3/lQe9A7fSgdv6UAH+FHX8u1Hp/SgdvyoAOv5Udffij070enegAHOO/FA7d6B/Wj/GgAHalHb8qT/Gj/GgAHb+tHp/Wl/xo6fnQAnpR6f1pf8aT1+tAB6f1o9KPX60etACen5Ug7flS9M/WkPf86AE6AflzQO1KR1/Okx1/OgBV7f1qxAikEv0HUGoB3/OpVbaT6HrSAxfEUsaSL5RIJ4JHSrukWtvd6dmVdzHqSelJJbQPKWkiR8jA3dvepQyW8R8pBGfUVNiiukoW9SErz5n3j6YqfV0iSFfLGG68VSO55PNchQrAlicY7VeCtdxkRxgj1c/ypAVtKt4bm1ZpWyw6ZPSql3JLHfMlvGJVdMMG5C+9Wo1W382MxhXJCjH8J9asvp/l2+9XBAHTsfekMw45IdPbzJdNkAzkyxDp+Pb8a1ms3u0juWiV32cbjnAPOB70kFy92fJijXegzuHpT7q4ureLYQwQqQdqbjn/AAoAiMwlAitY/L/hkwgqLTGvZJpmuBxCdiKON5/wqC31GKylZroSqHXOGXGD6itXRbyK5txIowCdxz1yaAKEwltLgy3SglznrxVhtTtJ4CiRZfpleCKPENzFsEZx0JyeOP8AJrK8LTqL0hgpRuAc85piGXRkNtNdWyFZ4sNJEwx5i+vPepTfW9vIkcy+WZFBGfug+ldJqSRCCRnwCyEE1x92YtT0vZbI7zI2AccAfWkxpmuJoxEfJGX6jC5qlPqV5p+qWkXkRt9pICu4xjJ5qPSEudMVjPtMZXByelPlvrW98QxQQSCRIELb/fGP6/pQM3L8STrlF4A+ZwKoW1/OZvs9sM5GN2Mg1sXNwsVoUjGcjB+nrXMaUXj1DeQQMjIU8etMlGzJY3NvdJcea0iP8sijjGazEsDZ6jbL5ziCVyCpfJyBn9a6a7uoktHcsAMd65nTLU6hfT3gLSIWwnPAA4z+ODQwRo6/Hbrod0kiqI9hC+oPUUaLFZ/2BAEcBUjB698ck07zIo28tkZm64weKydUjnsoXvbVAhjx5iYwGGev1GaARoWcn22Z4JJyqDoBWde2s/8Ab9rbwyyIjJvmAJ5APB/HgVHpl3dXSG4EMMccp2Bye464HU1oW2m31rqzX81wswljCjd8u3BzjqaQy1dieCT7TMo56DsKjkuTfwj7NaB+ct6H61NrH2m9tglsAVPfqCe4qPw601rDIk6ER9c+lMQ/TJ1tI/s8MOI1BZI2IBA6kZ/OqVvfCbVFH2eTaW6HvVLxNqcf2mI2jEBcliBjNZsWvXJMaRTPwQOnSkM7bp7cUf4UuP5UDt9K1IEHb6Uo7d+KB2+lA7f1oAUdvpQO3ekHb+tKO39aAD0oHagdqPSgA9KB2o9PrR6fWgAHak9O/NL/AI0n+NAC/wCNH+PSkP8AWl9frQAHv9aQ9xSnvQe9ACHvQe9Ke9B70AIe9IR1/rTvWg9/pQA0jrUwXg8U31NIW6/1oASUZz7VSuN4BC9O9XHOc9+KjYbt3figDHZDkj/Iro7NUhs0+UAbAc+vFUWjUknGeKm81liCZ4AwPpUtDuZV0XnvwsSE5OePrVm4jiMJBjK/wsM9akt1AugyYznrV2Sy89i5OPQVNirmdYE28aRWyYCdC5yasSxyIwmmUEZ+YgVVnl+xzFR27Ufbpp18tc4bpxQImaXyhtjACHpt6VGcscnqaIFcI0bjlD8ufSkzwO5qkIjJwR9O9NBxt7ZpSSSO596YueMce5pgPU42549hUiN0789qjSNjjgqM1YjiwBn17UxEkZ6d/pUqnp/Sqk1wINg2ZJ6dqtpG/keZvj9cdKVwsOXt/Slzio4pFkUFTnntU0SeaMo5B6e2KLgQNOqsAQc+lOEq5UHgk8A8VTv5JLSQCRg4U/LjjrVlrae4gSfcuV5CipuOxLnAHfntUckrowUqB3Gay5dQmS/ESL80QLgE43VMNVt76PJfY2OUbOQaTlcdi/DOHkMZGGHPtVp7qOOBuCe2BVBfs6wKwJMh9qbJvct9mkKuQMgL3p3Cxzkk0i6oGeF1G7BDDiuxke3FrHOiLtxnjjtWeXkCuJ1Uk9T1qC5uy8flA8HrQg6lyC4TZHnvU2pXqrZMoXJYY46ViNcFQMcY6Zq3Fch1wOvUigLGZodwI9X/AHq4BHQ9jW/rbCNA8S7m6kDuAKgiCeYX2AN6kVXv7rzZNgPyr19zRYOpqaVOhs0ByHI3Een41mhUOqp5ofyZhjjpuH+RSWF0kamPftbtz1HpVolCySMwJj+6fSiwCXgjjUxQE8ngHqDT0nYRLHKu5wMdePxpLTFxdszHPfNT6oI4YQQQDSArLAlvIs21V56p/WpriczdO1Q6dEt6r+ZIfl6AGnyReUdvXHFNCZExOD/Oo2zz9OtSMMn14phAP5d+tMRH3z14696lRx+JH400LnHHbvUiRH5eO3emhkqHP5d6nX+neo40xj6d6lUYx9KYh5AIwfTvTJFBXGOPQ04dvpS9cZ9KQGc9jCzg7BVnKww7RxntUjJ0xxUDRvkE0AVX49s1SkQ5GcjIxWmUPGBiojB07c9RQMzFjwQcYBGM1cs3MLqcbeal8ggdMHPUU0wuDwoHPaiw7mlqEbXdrtilKbh9RXM22hX9lfRzxTRttIY84retmlRdrjI7VOStFhFoXRMHzqN2OcHis1mYtn1PapHctx0FRt/WgRCV5Hse3WmYx6HB6CpWHUe/SmMByM556Uhke/B7HB+lSxy4OD2NRlM7gfyNPWLk9expgW42J9OtW7V9s7AjkjOaqxJjNWV4JIoEYusLJNqUZW2faSBkcAe+RWhpNtG9t+9aTefvfMRxnjnvViVSwPamyTYQAtkgYpWHcrSQwWzeVCPlGSeeck1csUQjLDjrjHeqLDq7EKPUmrVjPtUja7D1C0gMvxLeJC6qnUjrjFTeHFt7iORnw78HBqS+gtr6bF0jcdyMflUFp9jsHbyUZmIwGJ/WkPoS6jZpAoijJCEkhe1V4ruQ2yRRvsDEh93SkvLh7hwdxIUd6qiCd2UKMBucNwDQxo0rGCWK5zHOjfMRnPBp+oS/a1YNwAccDk/T2qp9ivVQBVGGOBhjmuighSO3RdvRcHilYGYsOmxG1aZZCZB6MKkinkjCrJtOBwSO1VbOJZ9Ylh+ZoFYjIPFXNStfL2BZGK54BOSPaqQmRGbad2c+tY+sX7XLLEh+Vepq28JcKCzHtiqjWa7l455FMRHpV8bX5Hb5W71slkuADgEdjWSlgPl474q/bWpiAxkc+tFh3NKARwDKqqj2qOZzK2496asZwOM896eIz6d6diStjGOfalAA29u3rU5jb070nlN2GOe1MCHH3fy4pycbfy4qYQn9e1OEOPz6UAEeTjv2qZe2fpQFx+dLjH4GgAHb8uaUdqPX60Hv9aAAdvrQO31o9aD3oAOmPrR/jQe9B70AH+NHr9aQ96PX6UAL6/XpSHvQe/0o9fcUABPWjpmk/TIo/TigBT3pe5pmen07UoPT+lADuuaXH8qaD0py9vyoAguZ/K4UAsfXpT4A0qnfKqtjpjirbW0JjJdQWx1NcsZ3N+UYEgn5dr8AepqLjNxJ1aRo2K7h3HSpf8Ka2nQxRrLFneOSxP3hTgcgVSEH+FJ1/KkLAYyaNw45pgL1/Kjr+VJuH60Z/Q0AL6fSgE469qTI/Wj/ABoAUjdj1qvIob+MY71JNFPIhEGR6kVUhv0sj5dwgb68mpuM0IrCKa3TeBwdwI65rCnv5LTUPJjkxk4zmrkmovHOrRxOsUjBcDJGT0OKz7uKO51YbYVEkOS5zgP757VLY0as+nTRnzxdbi6kFSOD6VnRa0Vh8iWZwwJUjbwR2rRNzLJD5D4VCMfhWTfaSJMJbTbWwNo6gn3pDRradCjW6ywSN5pPNNuElhl3TDJPPzHineHZoo7cWxIEsXEgPBB71Z1ieMRdQW6c0+gnuUrh7e6g8towX67RyD7YNZ+EsZB5EbRwPwqkk7W7jn9Kt6E6PdYYjPVav67ZxzWr7jtDYOfQjvQPqZJ1JbqKSKaONlByCxpjDT7KWKTywHOWwp7/AEqGK5iWX7LPEjBfu7UAz/j+NVNfsits9xbp5TKBuQn7w9R70hlq51ZtT1OCytXJWQbZSfTqcV0FzZJZ2ymBVjjTogHArivDtjex3SXSxqi4OC5wW+grtLmZpbdY5twJ7gHFMRDG82orhFQhOuRwa5LWLCTSdeifS4nzMu4RdcHPI+neujtporC5Ki6wjcMMVLpOzUry5njb5AxjjY8kKMZH4nP5UgJtOup2jKzbXlZcFYxwPxoufNtbJ0WIbs7iAwyfcUzWEGn7ZIjyaWztJNTtVuGnZWx8uB0NMRyWr+IpZ4Ps0R2jGC3eui8F3if2MI1AEgYjnisa98OrNrjYKpCY/MdV4w3QgfjXQ2fk2I8gWnk/7EQwCf8AGgCO3E82pSSbQGL4A5wffn6VP4guY5dMdAMyMpXaOSfYVm6q9xFbSzQrJH5XzE5yGU+/Xiruh2Ms1jHdSsxkm5yeyntS1HpuXNPhsotNigZY1OwKQRyKq2UBneWC8lYL1jJGAfcVqSN5Z+VQT0xj+lZzmRSzshRWOEYDKg89qdhXMjU57w6kbWx8xgoBIQ4A9T7VXlj1RIDLMkjIeD84/lV2C5S2sw90xZQCZmUc789T7Vasbw6kGgFwqxjkEikMzNG0wak7T3CCQRjCoTwx9/YV0CJDaRbGiVQg4KDA+lQ2zNp92zhV8qUfNt5yw9u1PntXvZPtIJGDnGRnFMRb/wAKB2+lHp9KB2+laEgO30oHagdqB2oAB2pR2oHaj0oAB2oHb60en1oAyPpQAf8A66PT86On5Uf4UAIOfzo/xp3+FIevpxQAh70etB9+poPegAPelPekPU+mKU/0oAQ9/pS+v0o/wo/woAPX6Uvr9KT/AAoz/KgBT/SkPf6Uv+FJ/hQAhHX6UhHr6d6d/hRj+VADD1/Cl6j8KXHT6UgHT6UAESKsobFaHmALkVRHb6U7JC+opAYetzMZWcRsQPwrQ8PvG0PzAb+xIqWRVbIYZHoajijjgOUXbx2pWHcv3yIq7zgGsg8471YnmMxAJyKgZeKAISc4/iwe/FNWUDH1709149RnvUbIfqM9+lMCeOdRjgjnrV6ydWlXPFZIXbk9Oepq1bv5cgOMcjr3oA0tXWMWEjyBcoMgnjBrntFdtRu2jeUqmDwvfFbtwYJ2WScZVecetVLSCPzi0UKLjkY4qOo+g+5tP7Pw0RJjZgcHr0qGw1RbdZI3IEgkIKkdPfNJqk011LFbqGHzjcxxgetOlt4ElMjqrb/vMRnNIaKN7HJe3JcNvGc5HQCtZbiSz05WfBBOFA6k+lU2tYWJSxYqWBIx0z6VBoUst1qTJd7gIQQEY8Zzg0agRT6b9pvPMnmPmntGcAD0zUsuiNbBXjmXDcAua0Ne8m3tg0YVX7YNQaNbnULMyTysXB+UelFgv1JdDVrqKT7Rw0bbSnTFN1CQWdxtiJA46VGzNZ6o292IkTscYI6f59qVxFcyb5N24CmBbFtKYxOziQMOR7VmyxfM+OnYGtOO4Mdv5fbtVN1yx65IqiSg8JyecdOtOSzfcWVip68GrRTBOB1FOViOMdR2phcabaVlIMzYx0zUTWDLnBzxVtJCT06jtU6kt27dqYrmM9g+TkHp2qSO0cEZBPFa4XJHHanCPpx2pWHcrWaNHICR1HWpLyHzRyenSrCp06dKRow2O1FhXKWnQSWzh2lyQMAAYAFTyuZHJ7UrI3GOlM2nAosBGc5H9ab3Gf1p5U8f1pNp4+tADQxG3t9alR8Y7UwRnsMc1IkWPbmgCVHzipQelRomPzp4GPzpgKO1HTFHT86P8aAD0oA6fWj/ABpf8aAE2j9aQovp3px70HvQA3YvPHek2L6d6ee9Ic84oAQqoHTv3oIHPHeg5GaPWgBpjU5yKa0KndxUp7/SkPf6UARNCOaQwDmpv8KPx7UAReSBn6U8Rjn6U4f0pR2+nagBrMqAluOKak6sflDHjsKmFp5q5Y1lzzNaT4RuM96hsaRoiVWYqeGx0NNaMHn27VWMV1MBcZyMfpVhJcw7udyHBp3Cwy5sXmPmgALjAUdqoR6kbFxGfm578VryalFHbq0h2lxhfc+1cjfyM90NyFCSBkipGjamvJ7sCSKP5k5BHaozEHbcVwzAMfxrW0lohbbAAD396p38qifbGANvGaYEFpbia4RD0zz9KsatbraqswdsE/Nk8/hVaG4aCQSAZweal1UDULUYkcHuoGf070ARQqtzGJEeZxnqeB79KvSXbW8Me59wdwi5Oc8H/wCtWHoNvqa3KySIIrZPvAt8z546fka6Sa3hg8uZ8v5QPXkknvQBnqZlcyERxA8gdNx/nU8t3FcERRofPPGMZGf896zNTvLh9zJGpU8c5DD2Famj2oKwXZDbzCEcv1OOnH5/nQBUeJ0ADrg56elRsnXjv0rVvoI1Yygne+Acn0qgy5zz+FUIrgMM44wfwq1Hk/nSBF5qYFecelMQ9B1+tS460wMpz9KfkH8qAFI60hHWlz/LvR/UUAIR1/Og9/zpfT6UDt/SgBCOtLjrSDt9KX070AHXP0pO5+lA7Uo7UAJ/hR/hR6f1o9P60AH+FHp9KKQdvrQAenagdu1H+NHT86AAdu3ak9O1HT86On50AA4x2pPT60ev160vr9etADf05oHH50p78fjS46nH40AA/r2p6jHSmgdadnaCTwOuaAJJmWSPYxwDWFeaMn2gzxzYUMG2kDJ4IrUjnE7FUX6EnFRzxhW2zAbuwB61DGMuLuaDTwwbzCCAFUcn1p2yY2qFAckZPtTEwZEXACg8VqvcLHHjaTgYwKLAZUM8EZKyRhj3phm/ffKjCJjx7Vlz3Df2hkjADcV04eGSxU4XpwB60kNmaZGBI6n0pRPnjv8ApUFxzISD7YHemjgjnHbFVcReWTP+eKk34Dc9Bmq8MMrwkxqC3QegpkVxHC/lzxhiD1PU0Ngkasd2iwEgHIGdvc1xt7L9s1hYrhkt1Yncxb7o65z0J9q3XnYyAIWjhbgZ5x/hVB7+Se8jD2yM6NsCqBk9v1qRo6CwkSSw2uVYJlAR3A6Vzay51mWJuEADE/3uelannpETbvBgA527tuPbiiLSUnUSoke4dCCeKNwWgusvGu3y/l+gqTToYZbMuT8w75qqQ+6RXTzDH1BOSBVGTUYoIXigP76XCRDPG4nGTSGZF5ezWPiiS4iDymQYZVGcmuhju472GLMbpL0dJBtIq3Dpa2ECOm0yHl3PVj6k0skJvlH7sHjBcHBFFguQ2FnaRXTsX8tgP8in3syybkkkkIXgAdD+Nc3HDc2/iBLOd5GAcEMTyVPIzXcTWkLwFnAzt60xGWunQXsn2j92ki85BP681Su4Z7rUo/MkR7WNv3igZIx0+oqq9yY9SWAvsjZgCQc1szadHbukiTH5+HyeMetAyW8hjEZmjmBkHPWoLQ3OooY/N2hO+OagkkU2hWYBQcFFHBJz1z2FXNNUqS0GxM9jzQI5vxfFJayQyb/mmBEgHqO/4/0qLwxqxsm+ztGWUnjB55rZ1yxe9l+d0Eiqdqnox9j2NJ4e0VTbSyvhZidoJGSgFAF3UoFu44yZCkhHIJ6A020mi0mNofPLAc4xxmkhuJLa8NhEqtk4yR+tVde066S0eZ5QfLx8wHVc8g0AVP7WQ6pLIBhSuzI55Jya1JC04ExuI8McAEdeOtcjFGZJowWwD3A/Wu7ls7ZLFZM42IAvNFhkWpJPc6Q8EUWAybCz+lS6RNIlrHbSxkSxINy/196zdOuvtNyYJpysPYZ6+1SXsBEkYhlKhMgyE8gdhQLyL07+bI37vI6DPrTjeIloySj51zxVC3Ecsm0yOo/vOxJPvUGqW7bXjtpFZiOx6+31oAwxqIF1coSpglYHaenStKw1C2tMQ28UamUhT3Jyetc1LbsxGVYe5qfTbG4a7RoVwIzuZ2PyiiyHc9D+xwNBuPXb61hxyu98LdZNqE4zWjazs4CIokHZn4H5U2a1SBt8ybQx4dT900CLI5x9KB2oH9KB2rQkB2oHagdqB2+tAAO1A7fWj0+tH+NAC/40o6Gm8frQTgGgBT/Sl/wpPX6Uev0oAP8ACj/Cj/CgcflQAY5H070ev0o6DPtSf4UAH+FH+FH+Haj0+lAg9PpQO1A7fSgDpQMB2oHagdqPSgBR2oHakHaj0oAUdqB2pB2pfT60AKO1A7Un+NGf50AKO1KO1Jn+dGf50AIQpAqJos9D+dS/40f40AVvJP60hjbHTvVk9/rSEdfrQBTaNv1ppjIzx3q4R1+tIV4P1pAVPL+9x39KPKJJ7cirJXrTgo5osBbjtU8j5uuKw5JT9rMUTYGetbDy7oducHpWMdP/ANJ80Sd84xU2KRfn0+SJdwkzvHJ9DWLfW83lRzQOTIXIdR7d63Li6K2wXrgYrGlne3ZtuGB5JFKwI1tOlSPTgske1wc89SfWuZF+8GtSTIcDcc1Ze9nlUg/LxxVRLUNJnue/WmM6KKS2v2j8yMORzg9KsW86CRktkIGeNuOag0WwVrY8kZ4JHpUOpyHTZv3J/HNAhNTgllug+GDBc4xyKjiWQfeOeKtPDe3Fsl6JMsoyE9RSmJg/4UILiJ2z6U4jp9KTAjXc7bQB3ot2Nw5WNQBjqTTuITaePp2oWNjj6dqsSxNahWlUbCcZU1KirhSP0poRWSE5XP6VPHH071KFHHFKAOPrTAaq9O9KO1L6d+aPT60AA7UZ6Unp9aX/ABoAQdqMcD60v+NH+NADdo4470m0enen/wCNIe/1oAbtx+dLj+dKe9B70AB7/Wj1+tB70HvQAHvQe9B7/Sj1+lAAe9B70Hv9KP8ACgAPeg9/pRn+VA7fSgA/wo/woHagdu30oAP6ik/woHaj0/pQAZ/lQO30pPT+lGen9KAAHp9O1ID0/pQO31pR/WgAzjFMSYMMhGIHcCrDWxkgPIHfHrWXDPOkwgQrubqR0qGxpGu1yqx/KQcjg5rmb+OaS46EnP654rUubKSBWJOeMhveqovRH/rchhzxSKRpWUzwaeQ6EFBls9hVS3maSKWV1/dynKYPUVQub97v/RUZgkpCvjrjNdHHaQ/ZwNmMDAxQLYy4rNLhQjYwpyuckqfanPAsc2ySON+Djd0Jqpd3LwXGwfTIq41m0lr55l+Y8jmgCFNQdC0axoO2cYIoMLeV57IWLdPQfWo7iICUzZVVPU+prU0+T9wUjXjHBc80wKFnd2W3ZLJl+wGKqTKwR3jLDYclSuPl7GopdEktL37bCRM8cvmeURjcM8gdv/1VvanLGbYtjllwfX6UBcw47hicDcD65q+yO8PkSOybiCecduOapQFFdSRx15rW1WVZNOYQR7z1wKGBT+wrb6hbD7UGiY/Ojc/Tmtu4nWFAFx7YrM0uOObTx9oi2yju1LISWz1HamkJjpZGlOW/KoCP5dqfu4H9KaT0+vamIjHb+lKCeO9GM4789qcsZPXnmgBUY8c57c1PGTx/WmpEP171MFA/OmAq9qcOMdqQDH50vTP1oABxij0o9frR60AH+NJ/Q0p70h70AH+NH+NB70etAB/jR6/Wj1o9fpQAetB70dT+FJ1/KgA9f50HvR1/KjqfXigAPfFIe9KOcd+KPTvxQAh79+KTr75FKBkjPpSDt3oAM5/KlByfwpvp3oHb8qAJAelTQxrICG5XvVde3fFTRvsBpMDL1gi1nHlELkZ9watW1gLm1Scyt5hGc1De2kVxJufIPqDUsbC0tzHE7FMdWOTU2KDKytngtkjj2oWXcSshEbf3iDmotFQxXczMzMrjcAf4aj1R2kulKKQucE0gsNkaNQ7Nsbac7sdqSG8+1FLaBApJwXq5K1udODGMBtpUg1g2cxtp1kC5CsDgUDRvNa+RjcmB+eaa0Cy/MmEH9anurlpFUqqlcZxmoLa7K2cnmom4HoDkkUxE2l3kL27bDu2kqcdiOorJuBNcTs6xNs3dabaTC2nYqAI5TuIHr61qTSTC1Maghc5LY/SkPYtbk+wfMg3AdMd6yNMEdzqBYKFkAJJ/SrMFza7Nk2Sx7ZOTUUUiwXDOkDRyEfLgYDD3H9aBIm1DTlhiMwdiw5YnqayLS9uJ7g28Lc5we2K2Lm7jvIWjMpRv7vTJrJs9KuFvZb1Z0j24Gwc//roGaUujzQusqy7xn5gR+dcjrdt9i1pmhzsVg4Gc4z1x+Oa717wG3xkbiOTmuX1GzFxOXbPPHNMRoR3ktzZwoJPmHIbqKl0+eWz3rK8ZQLxzWDDDPbgCN/lz0Paorp7yaPYGCqeDiiwFLUdUd9akukbJDjB+ldnHdpd2gAfKMOoNcC9k6fwnGcZ7VbsL24sTtCs0ZPTPT6U7CN2fRVe4Ei3DDHTCZNa7Mpt7a1Od2RvcjkgVkQayCuTHJnpjbSRahNNexsU2qDtAzxzRYZ1A06B1LNyexrm769a0vDHEwAzjj1rdE7+SQDhu1czf6XczTtKiq5OerfypWA3YtMku7RZvN+ZhuH1qO5kmtXik3/MRtdB7VPpE81tYiKdMNnj2qnFjVrpw6Mpj4xgjcc0AhiRxNfy3qmRWlA2hTwuMdPyp2t3k88QieNo1Pr0NT3oOnskjqojUYxkkUguJdUh3W1sMIeSR+lIDm/KCEEDkHFdJZXTrBG8ys2RgKeh96o3dvs2yBSiOeU9D3FbBvbQaWXmwmRtzjvjimAxo1ji879zyQwx1BqSwZTNK12qiV23A9iOgx+VZWiSR3d2yT5YHOMn0q5qIjsbiKSDkpng84FKwFTxHcxpcqsBIJGTheK09Ogt7nTI2QZfgk5wc1SjuoJgQ8SEn1ANLLMsUJjhQRpyAopgZ93bCW5kYcEvnitqz0sG0SIfIoO5sDqazEUcZ6nnnrW3a3hNqxG1Sn40AY1/KdNl8tZDuH61as47jVrUuZdq8jOe9Z2o2N7qF0ziMlQpORitXQI7ixg8qVAwPQKe9AFv0+lA/hoHOO9IO1WSA7UZ6fWgdqPT60AKO31pP8aP8aX/GgA/xo/xo/wAaPX60ABOSc0v+FJ6/WlPegQf4UdMfSg96D3oGJ6/Sjv8AhSnv9KO/4UAIO307Uen07Uvp9O1Hp/SgBB2/pQO39KUdv6Ug7UAHpQO1KO1IO31oAPT60f40f40f40AH+NH+NHr9aP8AGgA/xpf8aQ9/r1oPf60AL6/Wj1+tJ60etAB60HvQe9B70AB70HvQe9B5zQAHvSEdaU9/pQe/0oACOtIR1p3+FIf6UANcZJqF1Ze2an/wpMZ/KkBmzb2PzenAqlMjE8enet7ywcZHamG3Q4+UdKLDuc6sTFh6471LHF8wOe1bX2RDj5RSC0XjiiwXJ9HlC2zKeorI1nSZry4EscwDAggN0/GtSKLYcrmnsD1xRYLjLESw2jx3LiTuNoximK5ZhzyeOaSWVj8oXA9TTY8hlJ45pWA0VsY5ArSfMAOnY1iatcppt5sgJXP5CuiaTbBlMZx0rjNehvbmYkBmQHcAozk9MUrDRt2ltc6laedNJgOPlBJ49+KsxRS28SrMysy8ZXvTdBklXT0juFCFBx7fWnXc2JMAnBHfrTQiQN0+tLuAHJHWq0Tl3CDqailS4SQvOpEQ6AH9abYrF0OrD5WB5p3+NQiLdGr29zlMYKMeB70wyhLn7OJVdsZ680JjsWD/AFpfX61F5nWnb85piHnuaD3pu7OaXPXvQAp70h70HvS/4UAB7/Sk9fpR/hR6duKAD/Cj/Cj07cUDtQAfpxR6fSgdqB2oAB2+lA7UDtQO1AAO1A7f0o9PrR/jQADt/Sj/AB7Uf40etACf40f40vrSHvQAn+NNP9ace9BHWgBv+NOA60EdRR0zQBNLKTBhTg4rFW2lF35wkA71puMg9qrOrJzjJqbDTJL27Z0RO5xmqF3Oj7gYwSfaiTeWJJ5NQNGWPPfsaRRAm4zAxJl8jAH1roIr0NH5bKxk9jxVXSLUNIxOemPpVnUbdLSASQghh70hNlC60yOSXfcb0DcFgTgVYg8q3tPIJy+QAfaooNRa5Iim+UdOnU+9T3FtF5JaPO9MEE96ALf9nQSw/OW6YJzWA9+tnqX2UONuSMZ5BrZjkkuLRlEgV17etc3d+GrqW6NytwgyfUg0wOqW3dolcEnIByaoX0bGXZ261oWEpjtVjlOWUYyO9VLlxJKWpkmZ5ZUg/wBKkSaTbtHTpUsg64Heo8ck475pjLUcjbcE/WnqahRsZ49/epww5/lQIQjjp3ppQ/rVkY5pSBzimBAsfXipguM0/HXHpRjP5dqAEx1pfWjr78Uo5x34oAPWj1+lA7fSgdv60AHrR+nFA7UenagA/wAKT/Cgdu1A7UAH+Haj0+lHp/SgdqAAdvp2oHb+lH+NH+NACelHp+VH+NL/AI0AJ6Uen1oP9aD3oAPT2NH+NB70HvQAdvxo/wAaD3oPf6UAIR/PpS46/wAqD3+lH+FAC46/ypfUU39MijP4ZFADZF61TnWVjjHFXM9PcUm0HH0xQBRileCTdjgjBFTPKkg+9ipJUYKDHHvb0psEsGAty21wMfSpGUbtmlXy0zgjlqpC2kDgLknHataBoZpGUD7p64xkVct7JJo2XoM8kd/akO5mWyXRhAVlk9sHj9KiuGmUbXUKp9KszSy2N35UTdTjmrTWEobzpm8xXHzAdqQzKtk3XEZPIzj610c84itm+UnC1nJCoAIHOabJcPG4WXODzxTFuZmnXKvqoWTJVsAd+TXT3DxsgI5demO1Ui0PnR+UF8wj5+en1qPUzMsQRSWB4AHSgNzFuHfziV65xnFbGjWZlhklkOXPy59BWEzsGOT0rY0q/KRMme+eKBsfJM9pefZ4yrbzgf8A16dcWUsalptrEnOR/KqrxRyXQna4cyK2AuB0rVuJxIm0Ekds0ITMh4OuB3qM2/3uPfir7ABSx6Y5NJBE1wCUA6Y5NO4jOe1DMfl96T7By3Ax15rRwocj0O3kU5e2R2xTQFWK02ZAHv6GpxapzlR61YUdM/SngDj8uaYhAMDBqPaFNTY6HHtmo2UMBke1FgK9xdpEu1Tlz0FTaMRh2zlwcnNVJLFGIIGOcVLbRvbPuTpnBFKwyt4j+13sYRI9yA8gHrzU3hea4ijmS4Qhc5BIxn8KvMd3NRPIEB9fSiwXINZnEpCfdHbFULa6jClJF3D0IqxcqWySec5qk8IyeMUho0YrqCNW8tApbrhcGqd5M1y4POO1NVecDr1xVyztPPm2sCV68daAM5IXYAgNgHrV+x0+WfcxByo4B7mryW7xT4mUbSMgfw/lVhJGjZnjUDOBgDrSC5VjS3Zijr+8TOUzio0L2zFMsAeVPX86rus0erC6WRNm394GHJOeQKsfaVndiiHAoQALy4ErJEmWfsBk0tvc3BLKmwfKcEgk5/Cp1tZJ4v3Z2luWPtVJ7iTSpmVgAueKQGoO3ekHalHakHatCQHalHr70np9aX0+tACen1oz/Oj/ABo/xoAX/Gj1+tJ/jS+vPegA9R70Hv8Ayo9aD3oAU96Q9/pQe9L6/SgA/wAKB2+lH+FA7fTtQAen07UDt/Sgdv6UDtQAelHp9aPT60enfmgA/wAaP8aP8aT/ABoAP8aP8aP8aPX60AHr9aPX60HvR60AB7/Wg96Q96D3oAU96Q96D3pT3oAD3oPf+dIe9Ke9AAe9B7/Sg96X1+lAB6/Sj/Cj9OKPTtxQAd/wo9Pp3o9O3FA7dqAADp9KQDp3pR2oHb+tAAO1A7UelHp9aAAdqPSj/Gl/xoAaOMUnp9afj+dGP50AR7AcZ9aUQj9akAx+dL6/WgBwJC4qBl5qfsfrTHGQcUgIpJFijJJxxWa8xclznJxzmrVxbs+ec49agNs4z8uaLDJLJs3C5Py561qapII7J8qWJGABWNsdH3AcjvWms/nRgHrjkGlYDltKninv/J8yRFztO717iuoOn2cKxzRqCUyQ2c5zTRFGrbgig5zkCmySbgEXhR2osFyFm5PvSeYf07UN+VRenbPaqETibP5dqmSTd71RHbP5CpYieP6UAXA2ffinDnH0qKPt3qRe1ACjtQO3agdqB2+tAAO3aj07UdPzo/x60AA7fWj/ABo9frR6/WgA/wAaP8aPWg96AD1+tB70HvQe9AAe9B70ev0o/wAKAEPeg9/pS/4Ug7fSgA9fpR/hR6duKBxigA/wpp/pTvSm+lACZ/Dik4JH0o54/KgD7tAAlt5uABzioZFigl2TJk9sVft3CZrMvkmluhIpUgHvUMaHm4axiV0hf74yPUetLfiS8hOxwT2ParNxcK8aBgMjGaotJ5ZJT7voaLDuZemRzWt2wuFUDcduVJ/EH8MV1KLHcwbwu0+h4IrMSfPVTmp2unKnHU9SadhFIuYZGXHAPap0ujtwRmoXQEse5pcYz9KYE/mMw9BSN0NMB/lTsbvy7UCI3BOcfnTCuc+461ZEW7HfinLADjvxTArAfqO/WpUUnHbip1hXjj86eqAY4xQA1F4+oqQDp9O1AHSlHagAHb6UnpS/40f40AJ6UDt/Wj/Gj1+tAC+lJ/jR60HvQAf40f40HvQe9AB/jR/jQe9B70AH+NHr9aD3+lJ1/KgBT3pPWg/0o6/lQAHvSnvSf4d6B2+lAAe/0pT/AEpM9KB2oAO/1FH9RQO1L6UAJ6dqPTtR6UfpzQAen5UDjFHb8aP8aAE9OMU3PTtzTyOtNI6/zoATPT605c8fWkx1pw70AWo3EcBYDJ9K5ecTHVlCwt5e/I4+9XREnBwaryICpDVLQ0yS6aJVQIApBwcD9KjtJmSSVQ2FJzVeTkYHQdKqlnU5XINAD76xSWcyi4YMp4HrV03rfYyjc44yR1qqjyuhcxjA4yTSFJXwxII9AelIY/7QVXGe1OgnW4mVX571SlR0I3ArmmQu0UqOBgA0wsbV1b2sLqyqN5PJHWgWq3kTxuxXHII6g9jVe8/0lo5VAYA59x9KnnlMHMAO0gbs80hGPqFt/pTE8kjkgdapxo6MpGc+tbFwYDH5iuWbuMdPeqbxlW455yD7UDEtYpJJBySSegrRjdex3EHGO9JDYTtD+4IVj1JP6VXFydOcLIMt3zQG5ZlUygRCTy1JBcgkECqE9vLBqPk2UklxCgBm5yyD1z3+lXJZ576MSwxHC85FT6esFnuliVg0oywJzzRa4bE0tlFEgkiY4Yc5Oc+9QBMfnTmlLgqOF7VET/LrVIkmGBnnvS5A/PNVt3SgOeOevHNMC1nr7c0EdfzqBHPGRUynkflQAu3r+dO2jn+tAPT+tA7flQAEAg+4qJ4lbPuKl9PypAOn5UAVXtgw6nkd6rtZZP3uo71pY6fXFN2/oaAKC2XABPGOlaGnxiFuvJHekAx+dPHGOMYNAFTWZbtmjaBAShzgHrVmynUW4eVWV8c02XJ5qncSlUKoDnpmpsMqXrRzTtJuIyfuikik4CgDA44qJo3bpzjnHelVGUnkHvRYo6WxlAtwVXNYeuQXV5Mu2ParcgEjJq3am5FufLHB5GBmmrMgkb7Vlnz1NSxIvelA7UDtQO31rQkPT60f40f40f40AHr9aPX60ev1o9frQAp7/Wg96Q96D3oAU96PWg96PWgA9fpR/h2o/wAKP8KAAdvp2oHb+lA7fSgdqAFHaj0+tJ6fWj/GgA/xpf8AGk/xpfX60AH+PSg9/rR6/WkPegAPeg96D3oPegAPekPf+dKe9B7/AEoAT1oPf6Uvr9KP8KAEPf6Up70f4Uf4UAHr9KX19xQO30oHagA/woH9KB2o9KAFHakHaj0o/wAaAAdqB2o/xpD3+tACjtQO31pKM/zoAX/Gj/Gk/wAaX/GgA/xpf8aT1+tL60AHr9aX1+tIe9Ke9AAe9HrQe9B70AKe9Ie9B79uKO5+lACEZzQVHOfSl/wpf8KAG+Wp6jtRsX07U4dqT0+lADTGpx9KZ5PT6d6lHagdqAK5hPFR+QeO1XPSk9PrQBUWA8dvpUqRYxx+VTen1o/xoAaFxinDt35o/wAaP8aAD/HpR/jR2P1oPf8AlQAHv9aPWg96D3oAD3o9aD3+lHr9KAA96D3+lHX8qP8ACgAP9KP8KB2+negdqAD07cUDt2oHagdu1AAO3akHal9PrSf40AA7dqPT60f40vr9aAE9PrRj+dB70HvQAmP50Yx+dKe9B70AJ60ySPOTTz3ppOSfpQBWkRsGoGXrnPSr55z7jvTSAe3bvQFyoBz35FSqpbj1FTBBxwOR3qREHHA6UAU5BHGRvOCRwO5qrcTTwNKDaSFYo95ZSMY/GtWXTWuCrlwu3kcVnX0osmCXT54wB2IqGykWrZPPhEsY3rt7DH/66lhCOoK+naqNhcT37NDbN5cZ+97Vdt7JrB3QyGRD8ykjkdsU0JkwX7tA7f1pC6+vek8xfXvVCH+n1oA/nTN455pd3WgB3+NH+NJnrSnvQAHvR60etH+FACetHrS9ffik9KADrR1/Kj0o9KAD/Cjr+VHpR6UAH+FHXH0o9KT0+tAAO30o9P60en1o/wAaAAdqB2/rR/jR/jQADtQO31o9aD3oAP8AGj/Gg96D3oAP8aWkPel65+lACHvQe9L/AIUfrxQAhHX+dHHNA5x34oHagA6/lScH8RSg9O9ID0/KgBRz+VKD0puSMfWkyfyNAEgbp9O9Q3E6wxF2XdjjHSnrn9aZcIrREuMhTkikwIAd1urhd57+1OSFH2nt0qS2mW4bZDHsA7USwypvWNf3gwygnhsdRU3GOfT3dfMDAAcgVUh1COOTyniDNVmPVvtFtm2Xdxz7ViyWV79oWbywELcE96RVu5oTNOWExhbyvfkAVKIEC5IAHr7Vb+3xpb7Ztu4Lzg5BrnbC/a+1U2TgrEzbg397HYe1F7Ctc11eIZCNnn+EVYuruM2TJHhjj1qnqCfZZ8QHHrVPVrLy9Oa4aQ5IBDDjbRdjsjQ0u2ltozNIgkEg6DqKW9geNkkdECsQDzkiltLg2lrbhjldignGRz6+9RarOsVsQdrJncrDvR0F1NFJvslsHYho/bqKwdbV52EyFSQc7SRkD3qfR4X1ON/OdvJQ4CnvVLWw8cvlhdwCBGI68UAjZsboWdmkTMsgxwydKF3zncI+OwzU2lwwy6dBvAyqYA9BWXPK0VyUR9ql9me2fSgC0G9uRxj0ppP4896nbT3iAk37s9RUDDqP0qkIT/HvQo/n3pD35/wpy5yfpTESouPzqUDA/Go16kfr2qUc/lTAX1pT3/Ok/qKXrj6UABHX86PX86PT6UelACHv+dHr70vp+VJ6flQAHvSE/wCNL6flzTfT8qAEc9f61EyKxOR1HepcdPypMYx+VAEBto2P3eo70C1TgY4xVgcYpQCPTrQBatWSGECsK8Vp9QDRrlc5PFabA8jOBTYeHIXJOME1DQ0yT0o9PrS0n+NWIP8AGj/Gj/Gg96AD1oPeg96U96AEPelPek9aX1oAD3+lH+FH+FH+FAB3/Cj0o9PpR6UAHpQO1HpR6fWgA/xo/wAaP8aPWgA9frS+tJ60HvQAHvQe9HrQe/0oAD3oPf6Uev0o/wAKADufpR3/AAo/wo9PpQAf4Uen0oHagdqAD0+lA7Uo7UDtQADtR6UDt9aP8aAD0o/xo/xo/wAaAD/Gj1o9aX1oAQ96D3oPej/CgBD3+lIe/wBKX/Cj0+lACev0paPT6UDtQAf4Uuc/iKB2o9KADNLmk9KT0oAd/hR/hSelHpQA7/Cj0+lNz0oB6UAOHb6UDt/SkHaj0oAUdv6UDtSf40Z/nQAo7fWj/Gk/xo9frQAf40f40etB70AB/rR6/Wg96D3oAQ96D3oPej/CgAPel9fpSf4Ud/woAWj9OKQdvpSjt2oAP8KPT6UDtQO1AAO30oHbvQO1Hp9aAAdqPSjt+NH+NAAP60dPzoPf60HvQAnr9aPX60p70HvQAh70HvSnv9KTr+VAAe9Ke/0o6/lSdcfSgA65+lHX8qX078Ug7UAJjP5d6MdPpS+n9aMdKAG46f1puDx+VPx/OjA/WgBqjGO1SKOnbmkA/nThx+dAFmOQBMdxWBq0V9cXSyJHBIg/hfpWx601kHNKwJmbo1tLYyEttweuD1rQup/MOF6DrTHyuQKjosBGx6/yphY8/TpT2zn0qPB47UAKHP6fhT0kJx34qIKeP6VKkZJGeaYE6tn34qQf0qNF6VIO1ACjtQO39KKP8aAD0pP8aP8AGg96AD/Gj/Gg96D3oAD/AFpPX60p7/Sk/wAKAA96D3pf8KT/AAoAD3oJ60f4Un9RQAvrSetH6cUDt2yKAFPf6Uf4UnpQO1AC9fyoFNBxj8qAenNADvSl9KaD0+valB/nQAo7UDtR/jUNw0gGIxn3xSbAl9Oe9H681Xi3NGCWDHuO9OuSLVA7OuD/AA96Vx2JvX60h7/XpTUdZFyOQRTiRz7iqEBHWgjrRnJx7U9VLYAHJoATAGeads3/AC8YIqpdhrIiSUhwfWnjzzC8scSorjKnPSpuOwy+C6SizpukY8bM4BqvFJd6oHdGRPK44ORRdva6iqpN5m9RnI7Gi0eHTIS1skrLglyeQfSpGZN5bTQ6gqWUp82QfMB8oPP/ANat6ORxZqjLJiLGWPG4+3tWRpd6JtZNxJj5s8Gt7Vp1FuFiGWbHQdhQhsqX8ENxancBnHVetYc0DRXNlJaA5jO0AcZB7/nW3oFx5m9LgMHB+UsOvrURdDr6IEbCpu3eh44oYIfKzDAZQWz8zYzVg28F5atAQ0oI5U/dNW9SaGOzbeQOOPWsPw/I013Ij9CflINFhGnbXSQRC3ljKleChGf1rF8UxXdw6CIxlSOACOP/AK9b19bpDG8gJO5dpB/pWFHaPK3myOdo6cdaARe8PRTabB5U7RkYzuU89uKzdaula8fa3J6nNa3kEWjMHG4D1rnbmzfzSx+Zm5zTBGvpN8RbeWO4wTU5jVkckKJM5DY9fT9KwIfOiYbAea0IJJWYZ4+tAG8lwwtRG7ZIHX1qox/WmREgDcacT/OqJG9x+VCtjH5cUHP057UhB5+vagCRZMY79uKlWTOO/aq2Cc/yqVVPNMCwrdO9Oz+hqMCn460AO/xo9aTr+NH9RQAp70h7/nR198ijrigAPf8AOkPf86XrjvSdcUAIR1x9aT1/Onen5Unp+VACev55ozS+nftTfT8qAHBs5qa327warj+RqRCRz6UAL6fWk/xpR0H1o/xoAPWkPelHQ0Ho1ACHvQe/0pT0P0o7H6UAJ/hS/wCFA6Uf4UAHcfSgdqB2+lC9qAD0o9KB2o9PrQAf40f40f40HoaAA96D3oP3TR60AB70ev0oPf6UD+lAB/hR/hQP6UdvwoAP8KPSigdqAAdqPSlHagdqAE9KPSlH9aTv+NAB/jR/jSjr+NH+NAB/jR60dzRQAHvR60HvR3oAD3o/woP3vwoPUfSgAz/KgdvpQO30oXqKAEPakHalPUUelACDtSjtQO1A7fWgBR2o9PrSL/WnDr+NACf40f40f40dvxoAP8aT1+tL2NB6GgBP8aPWl9aQ96AF9aKT1o9aAFPej1pD1NB7/SgBSetB70ev0pKAHHvR6/Sk70CgBfX6Un+FH+FA/pQAfpxQP6Uq/wBKF6D6UAIO3bigdqVe1IvUUAKO3agdqB2+tA6/jQADt9aP8aP8aP8AGgA/xo/xoPeg9D9aAD1+tB7/AMqD3pD1NACnvQe9J3P0o7n6UAL/AIUf4UL0/Chf6UAHXH0pB278Uo7fSkHagAHbvR6d6B2+tL6fWgBPSj0+tL2H1pP4fxoAP8aX/Gjt+NHY0AB70Y60djQe9AC+tHrSev0oPX8KAHZ69+KN2R+FNPb6UdhQAp579qbsBx9O9KP4aX0oAi8peO1IIV4qUdRR6fWgCMRqMcd6cFA/Ol/xo7fjQAdPzpen50djQe/1oAT1pT3oPU0HrQAHvSf4UdvwpR1/CgBP8KPT6dqB2oHagA9KT0pR2pB/WgAHb+lA7Uo/rSf40AHpSDtSjr+NJ3/GgAHb60g7fWl7/jSHr+NAB0H40h4/OlPU/Wg9T9aAEzj86TPX60rdTSN1NABnrS560h6n6Uv8X4UAPB61cRkSLJ6VUXr+FT/8u5pMEc5q9wEumEThS3A7CtGwhim0wySpvcZBJORWNrP+tX/PpW3o/wDyB2/GoLZDFI8USpGuWPCg0+2IaT/SSd3cdMUP/rI/pUN7/wAfz/UfyoQjQu40SLdDJtb0JyDUNreZyP4l6YqpP/qRVax/4/k/GmCNHUSLyFgz7WH3T2qNZWGnw24m3ybgoHQVWuurVBZf8fcX1oBGpcWk6KZAoWMdQOp+tMS+W4hMEMG98Y4Fa13/AMeD/wC7WJ4b/wCP2f8AGgCjqNq0Cw3iQCFlJWQA9fetnS2meETyfdI+QGm+Iv8AU/lV60/5B8P/AFzFAdCCU+RbsWkUHOcGsCV5bXUxI7g7uQy8gg1sX/8Ax9xf7orL1f7kP0NDBGm7xXca7jk+ueKitbSK3nEiZGOmT61mad/qhV8dKaEx2r3jyvHCrYOdxx6VrW8US6cm4A5Tr+Fck/8Ax8N9a6a0/wCPKH/gNIb2KFgVnvzG5OzJwKtalaRxD5BxnpWfYf8AH2n1/rWrqXQUIGYrR7QeOhpyA8/X8Kc/RvwpF+8aoRajTr+dThOvNV4/vH6VYHb6UxC+UvPNL5S8/SnfxD6U/uPpQBH5Y5+lOCj8xTu4+lKO1ADQBx2zSjtQvVaUdvrQAg4x+VHpS/40f40AJ6exo/xo/vUvrQAnr7Gj+hoPejsaAD/GkI60p70dmoAQg80EdfzpfX6UDv8ASgBpHJ/OlHf6dqB1H0po6j6UAf/Z"/>
          <p:cNvSpPr>
            <a:spLocks noChangeAspect="1" noChangeArrowheads="1"/>
          </p:cNvSpPr>
          <p:nvPr/>
        </p:nvSpPr>
        <p:spPr bwMode="auto">
          <a:xfrm>
            <a:off x="129646" y="240673"/>
            <a:ext cx="254000" cy="25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6200" tIns="38100" rIns="76200" bIns="38100" numCol="1" anchor="t" anchorCtr="0" compatLnSpc="1">
            <a:prstTxWarp prst="textNoShape">
              <a:avLst/>
            </a:prstTxWarp>
          </a:bodyPr>
          <a:lstStyle/>
          <a:p>
            <a:endParaRPr lang="en-US" sz="1500"/>
          </a:p>
        </p:txBody>
      </p:sp>
      <p:pic>
        <p:nvPicPr>
          <p:cNvPr id="4101" name="Picture 5" descr="C:\Users\Pankaj.Deshmukh\Desktop\download (-1)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239" y="2460016"/>
            <a:ext cx="1767426" cy="1271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017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 txBox="1">
            <a:spLocks/>
          </p:cNvSpPr>
          <p:nvPr/>
        </p:nvSpPr>
        <p:spPr>
          <a:xfrm>
            <a:off x="338498" y="615259"/>
            <a:ext cx="6900333" cy="300033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667" b="1" dirty="0">
                <a:solidFill>
                  <a:srgbClr val="CFA04F"/>
                </a:solidFill>
                <a:latin typeface="Palatino Linotype" pitchFamily="18" charset="0"/>
                <a:cs typeface="Arial" pitchFamily="34" charset="0"/>
              </a:rPr>
              <a:t>Any questions</a:t>
            </a:r>
            <a:endParaRPr lang="en-US" sz="1667" b="1" dirty="0">
              <a:solidFill>
                <a:srgbClr val="CFA04F"/>
              </a:solidFill>
              <a:latin typeface="Palatino Linotype" pitchFamily="18" charset="0"/>
              <a:cs typeface="Arial" pitchFamily="34" charset="0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211328" y="915292"/>
            <a:ext cx="7239000" cy="0"/>
          </a:xfrm>
          <a:prstGeom prst="line">
            <a:avLst/>
          </a:prstGeom>
          <a:ln>
            <a:solidFill>
              <a:srgbClr val="CFA0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5482167" y="4933928"/>
            <a:ext cx="1778000" cy="253559"/>
          </a:xfrm>
        </p:spPr>
        <p:txBody>
          <a:bodyPr/>
          <a:lstStyle/>
          <a:p>
            <a:fld id="{AB13C29A-AB14-4F68-8B99-EA9D1256101C}" type="slidenum">
              <a:rPr lang="en-US" smtClean="0"/>
              <a:pPr/>
              <a:t>27</a:t>
            </a:fld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-571500" y="4651452"/>
            <a:ext cx="8191500" cy="586092"/>
            <a:chOff x="-685800" y="5010243"/>
            <a:chExt cx="98298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-685800" y="5298911"/>
              <a:ext cx="3840480" cy="298621"/>
            </a:xfrm>
            <a:prstGeom prst="rect">
              <a:avLst/>
            </a:prstGeom>
            <a:noFill/>
          </p:spPr>
          <p:txBody>
            <a:bodyPr wrap="square" lIns="106680" tIns="53340" rIns="106680" bIns="53340" rtlCol="0">
              <a:spAutoFit/>
            </a:bodyPr>
            <a:lstStyle/>
            <a:p>
              <a:pPr algn="ctr"/>
              <a:r>
                <a:rPr lang="en-IN" sz="917" dirty="0">
                  <a:solidFill>
                    <a:srgbClr val="CFA04F"/>
                  </a:solidFill>
                  <a:latin typeface="TheSans B6 SemiBold" pitchFamily="50" charset="0"/>
                  <a:cs typeface="Times New Roman" panose="02020603050405020304" pitchFamily="18" charset="0"/>
                </a:rPr>
                <a:t>An MKS PAMP Group Company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Textplatzhalter 4"/>
          <p:cNvSpPr txBox="1">
            <a:spLocks/>
          </p:cNvSpPr>
          <p:nvPr/>
        </p:nvSpPr>
        <p:spPr>
          <a:xfrm>
            <a:off x="317500" y="1397000"/>
            <a:ext cx="6921500" cy="3302001"/>
          </a:xfrm>
          <a:prstGeom prst="rect">
            <a:avLst/>
          </a:prstGeom>
        </p:spPr>
        <p:txBody>
          <a:bodyPr vert="horz" lIns="0" tIns="0" rIns="0" bIns="0" numCol="2" spcCol="360000" rtlCol="0">
            <a:normAutofit/>
          </a:bodyPr>
          <a:lstStyle>
            <a:lvl1pPr marL="324000" indent="-324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8000" indent="-324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Tx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Calibri" pitchFamily="34" charset="0"/>
              <a:buChar char="—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16000" indent="-216000" algn="l" defTabSz="914400" rtl="0" eaLnBrk="1" latinLnBrk="0" hangingPunct="1">
              <a:spcBef>
                <a:spcPts val="1680"/>
              </a:spcBef>
              <a:buClr>
                <a:schemeClr val="tx2"/>
              </a:buClr>
              <a:buFont typeface="+mj-lt"/>
              <a:buAutoNum type="arabicPeriod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32000" indent="-216000" algn="l" defTabSz="914400" rtl="0" eaLnBrk="1" latinLnBrk="0" hangingPunct="1">
              <a:spcBef>
                <a:spcPts val="0"/>
              </a:spcBef>
              <a:buClr>
                <a:schemeClr val="tx2"/>
              </a:buClr>
              <a:buFont typeface="+mj-lt"/>
              <a:buAutoNum type="alphaLcParenR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ts val="0"/>
              </a:spcBef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ts val="0"/>
              </a:spcBef>
              <a:buFont typeface="Arial" pitchFamily="34" charset="0"/>
              <a:buNone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buClr>
                <a:srgbClr val="CFA04F"/>
              </a:buClr>
              <a:defRPr/>
            </a:pPr>
            <a:endParaRPr lang="en-US" sz="1333" b="1" dirty="0">
              <a:latin typeface="+mj-lt"/>
            </a:endParaRPr>
          </a:p>
        </p:txBody>
      </p:sp>
      <p:sp>
        <p:nvSpPr>
          <p:cNvPr id="13" name="Titel 1"/>
          <p:cNvSpPr txBox="1">
            <a:spLocks/>
          </p:cNvSpPr>
          <p:nvPr/>
        </p:nvSpPr>
        <p:spPr>
          <a:xfrm>
            <a:off x="379659" y="987524"/>
            <a:ext cx="6900333" cy="3473428"/>
          </a:xfrm>
          <a:prstGeom prst="rect">
            <a:avLst/>
          </a:prstGeom>
        </p:spPr>
        <p:txBody>
          <a:bodyPr vert="horz" wrap="none" lIns="0" tIns="0" rIns="0" bIns="0" rtlCol="0" anchor="t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96569"/>
            <a:endParaRPr lang="en-US" sz="1333" dirty="0">
              <a:solidFill>
                <a:schemeClr val="tx1"/>
              </a:solidFill>
              <a:latin typeface="Calibri Light" panose="020F0302020204030204" pitchFamily="34" charset="0"/>
              <a:cs typeface="Arial" pitchFamily="34" charset="0"/>
            </a:endParaRPr>
          </a:p>
          <a:p>
            <a:endParaRPr lang="en-US" sz="1333" dirty="0">
              <a:solidFill>
                <a:srgbClr val="FF0000"/>
              </a:solidFill>
              <a:latin typeface="Calibri Light" panose="020F0302020204030204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6060" y="2171427"/>
            <a:ext cx="3429000" cy="502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667" b="1" dirty="0"/>
              <a:t>Any questions ???????</a:t>
            </a:r>
            <a:endParaRPr lang="en-US" sz="2667" b="1" dirty="0"/>
          </a:p>
        </p:txBody>
      </p:sp>
      <p:sp>
        <p:nvSpPr>
          <p:cNvPr id="14" name="AutoShape 4" descr="data:image/jpeg;base64,/9j/4AAQSkZJRgABAQAAAQABAAD/2wBDABALDA4MChAODQ4SERATGCgaGBYWGDEjJR0oOjM9PDkzODdASFxOQERXRTc4UG1RV19iZ2hnPk1xeXBkeFxlZ2P/2wBDARESEhgVGC8aGi9jQjhCY2NjY2NjY2NjY2NjY2NjY2NjY2NjY2NjY2NjY2NjY2NjY2NjY2NjY2NjY2NjY2NjY2P/wAARCAOZBQ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rf8KM0n+FBPWrELn+dJupOcn60ooGAOe/aiijsfpQAUUGigAopKP8KAF9aO/40etH+NAB6UdvwoHajt+FABS/40lL/jQACk/wpaKACj/GiigAo/wo/wAaKAA0f40f4UUAFH+FH+NHpQAUetH+FJQAd/xoo7/jR6UAHb8KKP8ACigA/wAaUdqP8aKAD/CiiloAP8aB2o/xo9KAD/Cij/Cj1oAP8aKPX60UCD/Ciij/AAoGH+NHpRR/jQAUUUf4UAH+NFFH+NAB2/Cg9KBQen4UAFJS0n+NACUUtJ/hQAf40Cij/GgA7fhS0npRn19KAF/xozSZpf8AGgBc8fhRmko/woAU4z+NJijNGefxoAXH8qXFNBp3b8KBAB/OimSSEdB+Jphn2MAxBHqO1K47E3+FB70A5AIo7fhTAP8AGkoo/wAaACj/AAoooAKKDQe9ACCil/xpBQAetFHb8KKAAUf4Uf40elAB60UUUAFFFFABRRRQAUnalooASj/GiigAo/wo/wAaKACiiigAooooADSf40vb8KSgAo/wo/xooAKBR/hRQAo/pRQP60UALR6UdqKAEopaQUAO/wAaKKKBBRRjFFAwpKP8KPWgAoo/xooAKKKP8KACig0f40AFBoooAP8AGij1ooASloxRQAUUlLQAn+FFLSUALR/jSf4UtACUUUtACUGlpP8ACgBaT0opaAEooooAKKKKACj/AAoo70AHrRRRQAUUGigQUUelFABR/wDqoooGFFHSigQUUCj/AAoGH+FB70v+FFADSOTSgfzpfWj/ABoAQUf4UelJ2/CgAPel/wAaQ0f40AHpR/hQKO34UAHrS/40nrS/40AHp9aBR/jRjOKADt+FLR2/ClNACf40elL3/GigBP8ACijt+FL60CE7/jRR/jRQMP8ACg0dvwoNAB/jRR3/ABoHb60AJ/hR60Uev0oAO9FLR3/GgBPSl/woFH+FABR3/Gj1o/xoAPSj/Cl9KT/CgBaP8aP8KP8AGgAo7fhRRQAetH+NFBoAMZxR/hR/jQO1ABR3o7fhRQAUUf40UAFH+NH+FFAB6fWijv8AjQKAD/Cg0n+FH+FAB/jSUvrRQAnb8KO9FJQAvegUf40f40AHb8KKP8KP8KAFpKXvSY/nQAh/pSGnY/lTSKADdzT0PI9KYRz+NOUUmBNeKDbgJ96qdvAroSxww7GrI808RgFu2elZrXD2N0UuEEsj81IyzFOMMAM7D2pVnDKSzqhHY9TVdrq4spJJZLbYnB5/lUEHmyytdOqsGJKDbxj1IouOxfWbcAeoIqQPmoLfySpEj7D1xTBKC7Kj7sd/WqTE0XAf50VXWU1Opz+dMQ7/AAo/wpKPT6UAL60n+NGf5UHrQACjt+FL/jSUAFH+NH+FFABRR/jRQAUUUf4UAFFHrRQAlLRSUAFH+FB/rRQAHvR/jR2/CigAo/wo7/jRQAUf40dqKACkFL/jRQAnaj/GikP9KAFpP8KQ0maAH55pai3fyp65JwO9AC7gMZIFLkHnrUGoRm0VZQ25j2NMVpgFmJQhhyo4xU8w7FokDqcUAg9DmoIv9IYEZZge3TFSFZGfDyqJE6LjqKdxWJaOopm9R3pPNX1pgSUn+NNDg0ueKAHUlFH+NAgo9aKKBh3ooooAKKKBQAUUdqKAD0o/wpPx70vegAopKOvT0oAWkpaP8aAEooo/woAWkoNFABS0lLQAUf40nUfhRQAUdufSiigAooo6/lQAUUUUAFFH+NAoAP8AGij/AAooAKKO9FAg9aO/40UUDCij1/Oj/GgA/wAKPWiigQf40Uf4Ue9AC+lH+FLSf4UDD1o7/jR9KP8AGgBKTt+FLRQAnrR3/Gg/0o/xoABSf4Uv+NA/pQAev0o9aT/CnetAB/jQO1A/rSigA7fhS+tIP6UvY0AH+NFH+NFACf4UHvS/4Un+FAC0UlL/AI0CEo7UCjt+FAwo/wAaPWj/ABoAKTt+FL6Uen0oADR/jQf6UUAH+NFH+NFAB2/Cg96P8KPWgBf8aSl/xo/xoAT/AApaPSigA7/jQO1FFAB2/Cij0o/woAO9FHrR/jQAf4Uf4UUf4UAFHf8AGjtR/jQAUf4UelH+FAB60f40UUAA7UUd/wAaKAGnoaKD0/Ck9aAFpO34UZ/nR6UAB70d/wAaP8KPWgA9KP8ACj/GkoAWlpuf5UZ60AOo7fhSA/zp6J5h2ihgVXuAH2KMn9KlO9I/MYKy9Tt7UajbJBbb1PI/Ws/TUkvy48zanQf1qLjsbNtIu3cCDkcGs++tUnlW6aQhg2AuPSnLE9lIUY5XPWsHVZrm2uhdLMzROdu0jgfSk2NI39S33MCIYiQXGT7Cr1v5C2wI24xisjSpvtYkzOdsYyrdP0pYTOt1M2R5UhDEkZOe+B6UAQOfN1PbhtmfStie1gQI6AKQDUDo53TAJkj0qNHN5cFFG0RgZVj95j3+lGwbjQwHNOExpSfs8jRTRb2I4I7VDhsHcu0jjmqTETiapVfOKpA1NFVCLQPSj/CkXt9aUdqAFo7/AI0n+FLQAnpRS0lABR6/Wj/Cj1oAKKDR/jQAf4UUUn+FAC0lKaSgAoJx09aP8KKAAflR2/Cjv+NFABR/jSdqWgA9KT/Cl/xooAQ+1LRj+VFACf40UtH+NADSOKQinYox/KgCPFOXgg0pHWmmgBLlllI3jNTfZhdgE/KO+Kh4br6Vaik2wMB17VNhmOiSDUZIl3GGJgHA7+1as9hHLD5kPyMPmXaev1rPtVCzTOTuOckc5B9a0bWZsyFuPSkgZTcEH04pmTmpZjucnsahP9KoRKnvUwYYFVAx/SnKxzTAtg5H4UtRJUgoAWij/CigA9KP8KWkoAKKKP8ACgAooo/xoAO34UUUUAFFFFABikpe9HpQAUlL/hRQAmKP8KX/ABooADSUUf4UCCj0o9aCaBh2/Cg0UUAH+NFHb8KKACj/AAoooAPWij0o/wAKACiiigQUH/69AooAP8aKKKACj/Cj/GigAP8A9eiiigYUf/qoooEOpP8AClFJ/hQMDQaD/SkoAP8AGj0o/wAaSgAPT8KKO3rxSE80AL/jSDt9KP8AGgdqAF7fhS+tJ/hS+tAB3/GlFJ/jSjt9aAFH9KP8KKTt+FAC9z9aO/40etH+NABSdvwpaT/CgA9aP8aPWj/GgAo/wo/xoFABR3/Gjt+FFAB3oFH+NHpQAdvwoPejrj6UUAH+NFLR/jQAn+FH+FAo/wAKACl/xpPWloAKT/Cl9Oe9H+FABS9/xpO34UUAFHb8KP8AGigA/wAKD3+tHb8KPWgA/wAaBR/jRQAdvwooo/woAO9FHrRQAf4UHvRR/hQAUf40HvR/jQAnpSHkfhS0mOKAGkc0oPP40h6fhRmkAoo/wo/xoHamAh70Y/nS9vwooAbR/hTsc/jRigAFSxHY+aiA4/CnjpSYCXcP2zKbuOwqrYwCwumTcCB2FWXMyn9yu5/foKoLO1rKWnXJJ5z3qWUTajdb5UQDOTzWaxh+aKb5hu3KuM1cvr63mjBij+YHkgVXRkt98uwSLxz3Vfakxoqx7o2McFpJHG52lwM4Gf0rpzDEtrwOQMVk6fdPeu8FnLGUAzuNQ3d9cwaglqP3ryDOAeB60tg3LtqPtMrRu5XjgCmx2MwuGRGJwMZP6U+MrNNhdsZA6nIyaiuNVGlTRyXZDQOCC6fMd1AguJJLKctcgSLkZYnrUgnivf3kCFI1HzHj+VZ1/qser2oktkZkjkGQR1AP+FXseTvkEitaGTdJtGATntz9OAKoCPchJ2MGAO049anWN0i80p+7xnNQ61bpaW5mtgFkOTtHAY44pItT+1WnkI2PkBO/qD3FDYWJ1n8yLdBGxYck9qso25Vb1qLSm+zwFZcHPSmyP8x28LnpTQmWMjjmjI/SqZcjvTkciqEWs0d/xpqHI/CnUAFFHf8AGj0oAP8ACj1oo/woAP8AGkpaP8aAEo/xoooAKKP8aKACjv8AjR/hR/hQACj/AAoNH+NABRR6Un+FAC+lJRR/jQAf4UtNoz/KgB/+NGKbmnA0ANbAGWOBjvTQQwJUEgd8VMbTz0JZsAdBVCKS4+1G3ibAPBPpU3HYtKAcEdKeAcYqJYnt5WjdtwJyKl8xd20HLeg5piK8tsrk7hx6U4nagQdBU+egII46HikIB6jtQBWambTmrhVeeKMCmBVWIkipFiwPwp0kyRMFPLHoBT2ykYd0IT1oAAuM0ooHI49KKAAdqBRRQAdfyo9aBR/hQAf40UUpoASilooAT1oo7fhRQAUUetH+NABRRRQAUD0oooAKDRRQAUUUhoABR/hRS0AJS0lFABQKKD/WgAo9aBx+dHpQAUUdvwooEH/6qP8ACiigYGigUf4UAFHpRR/jQAf4Uepoo9KBBR3o/wAKDQMKKKP8aAHCk/wo9KP8KAE/woPeg/0oNAB3/Gkpe/40lAAen4UUf4Uh7/hQAf40DtS9/wAaB2oAB/SlpB/Sl/woAWj/ABo9aX/GgAFHb8KAOlH+FABQf60etBoAPSkpf8aQdqAA9PwoPWjt+FHrQAd/xoo/xo9KADt+FHrR/hR/hQAf40f40tJ3/GgAFHb8KBQOn4UAL60d/wAaT/CloAO/40npS/40UAJ/hRR/hR2NAC9/xoHak/xpaADt+FHrR2FH+FAB/jRR3NH+NABR/hQO1H+FAB60f40UGgAFHb8KP8aKAA0dD+NH+FBoAB1oo7/jR6UAH+FHrR/hSGgA/wAaKPWj/GgBMcfhTSKf6U0j+VAB/jR/jQaTPJ+tAAO1L/hSf40UAL60v+NNz/KnA9aAI5pBFGXIzjsKfFHK0azFw3GSo4IPpVm3jVslgDg1h6/qYtJ8RyGNiQFYDIJ75FSxo11uFtzlw20+o71jeIZi2yYQsYScbx61qafEl1ZmWbLSMTuJPQ+3tUM8rh9oAZEI4IyCaQEmiR276dnYMnO7NVLu4jjmKwgBQuxsjrSSTyEEJ8meuOBVOUDGO/c0WGR2k1rpsjzRIVcjk7v6U7R79b3XZLicLkptUDsKzZ7ZmPHNaVlpTWsK3bozE8/7opDNDXQxmieKJth+8yirpFnFACsKybwDtYZ/nVSS5jmhHkNL/dY4+VasWDpchornDNGMfhQLoUkjYSvJBaKtsTu2KAMHvUWoXtvJ8vkkFTzk+n/6qsWxD6vNaeYyxYJVT3rP1qKNbpcHLYIYfyoGWvNGq3USqhVF9fWrVzCLFlCopDcAAdapaVHKALheg4CgdferzyLc83MhV16Y4xQA11ldVlKbUb04/Sm54/CmC7kVtoO6PpT2SUqDEhJIyT6CmmIMEk1NHHzz61Hbz26ZS4B3euadHLG8xSMkgDIzVJiLKjgUv+FIP60o7UxAaP8AGj/Cj1oAKPSj1o/xoAP8KKKP8KAE7/jRS0d/xoAT/Ciijt+FAB/jRRR3/GgA/wAKKPSk/wAKAF7/AI0lBoNAB2/Cg0lGf8KAD/Gkpf8AChuhwMmgBtPHSoFYh8TEoO2KUzqspQNuGODU3CxcM2ItoOD0qntiW5VkB3jjIOeakMbXOY0fBwCfpVG6eXTG4CBhzwODSY0XpY3mvBtcAbOAx5LVBfXX9nSDehG7ncvOPzpC93d24ngi+ZOQSeSfasjXQ11HHiWRZ2wd3YD0IpDNgSXN5aCa3jG0fNluppxlIJweAMnFV9HvpLexS3dN0g7k1ftLcwsZXTeCPXOKaYrENvMkgPmOIsDoaIbpJATu4zjNQyQxy6it3/yxVtpQj171c1WNDaFVAGfukcEU7gNu7JI7d59xL4znNU9Pjm1BXSScqg7CnzTLdWxikyoYDoelN0qIWMjFZi4PY0gLcEL26+VK27acA+op5cUy4m818joKgLc+vNUIseYP0pd4zVPdj86VWP0pgXMj9aWoEJxzUwoAUUdvwo/xpRQAUf40n+FLQAneig0f40AH+FFH+NFAB3o/xo7fhQaBBRRRQMKP8aP8KPegQelFHrRQMTr+VBpaSgBf8aKQ/wBKU0AJR/hS0lAB6/nS0lH+FAC/40lLSUAFHrS0lABRRRQAUdvwoooAP/10UDtRQAf40Cig96ACj/Cij/GgQvpR6UelJ6UDD/Cg96P8KKAE/wAaPSjv+NHpQAdvwo9aO34UnrQAvf8AGgdqO/40Dt9aAAdvpS9vwoHal7fhQAetL/jSetL6/WgA/wAaP8KO/wCNFACdj9KKXt+FB70AH+NHpR3/ABpPSgA7fhRRR2/CgA/xo9KKO/40AA7Uf4UDtR2/CgAPej/Gg9KX1+tACelKO1H+NHpQAf4UetHb8KO1AB3/ABo/xo9aO/40AFJ2/Cl9KP8ACgApO/40Uv8AjQACjt+FH+NHpQAUf40f4UUAHp9aBR/jR6UAHb8KDR/hSc9xzigBf8aKDR/jQAf4UdjQKP8ACgANH+NB70Hr+NACCj/Cj/GigAPej/Gk/wAKDQAv+NIKP8aBQAEZ/KoJ50g++eT0AqwvOBS3dnF9neR/vAdalgiOJZJE3qqkdcbuaRGDqCPWsfTmku70wecVX2NaMlhJaSuY5Mow3fNRcdhDdIHHzqEzgvVkSReYEWVXyMgiud1K0ure4tprHEkX32ix8oNdDA6R6WHliSOTGSFHei4E+4qp296o3cEMgRnjH2jdngZNLl76yVodwDdcDmq1vdfYnKygAjjnikxlwsLeNUiT5SPXnPrio1JC7R1bmn3GpQ3EJWJNzew5FVrS6RmjkfrnnI684ouIJj5coDLkdyeRRdQWohVlkwx6g8Vf1fabMiNCXzj5V5FU9FtY2gkF4mWGOXPagZnPbmJhnp1B7EeorWmvPM00xKdpZcZqpdqiuY487YwAM81myuQcByOe1AG3pUb2tgY0ZJtxJYdMVAu0NLuOyQg9Oop2hXcccLK5yQc8013LakspQFM1Iyq9x5W2STMjgkK5HIqo7vPKXbknqTWtrKxyKBEOM54rPWLYDkcevaqQG9pc8cdioOMhazVkVtSBdPkLfhVVb0W3HLITyKnS/tyu7eB7GgB/iOUwRIbOIM+4cZ46c1s2c8a2oPtk/lXN3F2tzID/AALnHvV7TbhWjMTtlh93PpQLoUri4RtTHykrv544roJxbFYyqgMvTAqqIovN3lRuznOKsyxm8GM4PTI9O9GwiusjSnCHd/ujNIXYZ5qnLcy6fd+SvAzjA61cljaGPzHUr5nI4/Q07hYBKakWTNVzx/OnIwH51Qi1nP5UvrUSuMCpAc/lQAtHpRR3/GgA/wAKKKO34UAH+NFFFACUUtFACUUf4UUAJ6Uh/pTv8aMdKAGmm/40/H8qQjP5UANHap7YgNzUWMUoJB49aTAh1aXcQFU8VLbxQTWSttw/fPWo5TnrxTDL5aEL1qbDI7K5kgu7hW5CgGPPGeOn51W1lZL0FAIfmkVyzHGFHQfSnGby2DdSKmS9jY88fWiwy1pU629mIGIJjH8PT6VnWw+26uS/AXdgdeh/+vWlMrGJZWiXZjlQKgjiigAuLWGQYBxnpmkCFvrAW0bSh+OvHrVTT57q9YxxuQvvxxVu9eS9twqyAAgHGP0qppFpJYzF2fcc9B0NAFoWk9pJIHkLqV3A++ainZ5ExmtC8n3pjoTxVAjP5VSEVPLdW+9xmp4hjqcnNNYZ3fnTlBGfzpgTg5Wl2Mc01WxUyN6/SmIYITzz3qRYQD+NSDkfhS//AK6AEVQMU4f0oo/xoAKU0lH+FAC0lFFAB/hRRR6UAFL/AI0n+FBoAKKKX/GgBDRRR2/CgAooo7/jQAf4UUUUAHrR/jR/hR/hQIKKD3o/xoGJ/hR6/nSikoAXpR/jSdfyo9aBBRRR/jQAf4UetHpRQMO9FIc//WpaACij/GgUAHrRRR/hQACgf/Wo9fzo/wD10AFFFFAgPb60elH+NA7UDEx/Kj1o7fhQe9AB/jRR/jQP60AJ0H4UGj/Cj/CgA/xpR1/Gk/xpfT60AKO1KOn4Ug7Uo7fSgA/wpT3pO34Up70AH+NHpR/jRQAn+FLR/hSdvwoAU9T9aT/Gg96O/wCNAAP84o7fhR6UdvwoAKP8aPX6Uf40AHpS+lJ/jQO1AC9vwo7mk7fhS/4UAH+NA6/jQf60f40AHpR/hS+lJ/hQAGj/ABo7fhQe9AB3/Gkpf8aPSgBO34UvrSen0o/woAXv+NA7UUD+tAAOn4UdqBR2/CgAo/xooP8AWgA9KP8ACj/GgUAFFH+FBoAKSl7/AI0DtQAh/pQe9L/hSf4UAHf8aO/40Gl/xoAb6Uf4UvpRigBppR1/Glx/KjHWgBV7Ut2BPBtJ4IwRQOv40uMikBk2elx2tyJo3ZeelX7y5Z1AHBz+lK6Y5Aqu6nrjrSsMgM5Rdu3IFNM7zHYzbEz09aWRDzx2qAow3EZH0oGbOlyqsTp1288VkazBNdStNFAXGQOKIZZIJN659CK0Y7tZBgtjnpSsIk0aIW9rtmiEcucnI5qvfIGkMcack53DtzmpboPKFb94Y/4tp5qKG8jtG2OAc8jcMGgZJp73EmVK/Mhxk+tQzj7HITcLv3c8HrTmvJLe7+WFk83hdw4zVfWDNOsciyIDnBQ8YpMBkzqWyiMEYcE/40xbMzuwVfMYDIUf41pWtxFLZCCbYZE4wvP41lWl5JY3E55Ic5T0AwBigZZiFsEZDCRP/sCotkiuvXBHfqD6VPpjlL55y6sG6gVbu3Vp9yihK4r2KgUsMn0prxEg/SrCyEcYHpR5hP5VYjNksS7H5e9KmlrkZHetMPn69alA/nTC5mrpsYxwelPXTYx8w3AgcEGtID+dAXp+VArlYQsON7dqt2itGrbW+b3703b/ACp49RSAwNQtr+TUln2LJGGBIBweDXTiVJYAzL9VNVXXnNRSOcbRxSsBFMcs2OlRetPb+Ypm0nP0pgOVsH8anjJ4qJIzzU6Jj86YDwePwpfegDpR2/CgBaPSg0H+tACf4Uv+FFHpQAlHf8aO34UHvQACjHH4Uf40UAJ2paKP8KAD/Gj0o9aP8aAEP9KPWijHT6UANIHPFRvED2qX/CjHX86AKEtrnoaiFowOfStTaKbsH9KVh3JZ5PNtQitjIqGOYw2Jicg46GnYGPwqN4g3eiwjNimnTA2girKTuR93HFSG35znvTlt+nNFh3Ghi3JOaCP51MsQAH0p+0fpQIqeWeOPalER9DnFW8D9aMY/OmBXEXrUoTFP9Pyo/wAKAADH50vpRmjP86AFooFIzKiFmOAByaAF/wAaKr290l0wEQBB6EnGasPmNgrjaT0z3pXAPSj/AAo/xopgFHekz/KjP8qAFoo9aX+lACf4UVA9xhsKPxNBuAm0OVIPcdqV0Fif/GijORkelBpgFH+FH+NAoAKP8aP8KP8ACgA/xo9KD3ooAP8ACj+oo/xooEFH+NFH+FABRQe/50n+NAB2oNH+NA7UDCj/ABoooEFHWj1/Ojv+NAwoP/16KP8A9VAgoo6/lRQMBQKD3/Oj/GgQUUUUAHp9aB2o/wAaT0oGH+FB70dvwoP9KADv+NA7Uf40dx9aAD0+lJ2/Cl9PpSdj9KAD1+tOH9aT1/Cl/wAaAFHagdqB2+tAoAP8KD3oH9KO34UAHf8AGl/xpKX/ABoAQUdvwpfSk/woAU96P8aT/Cg96AF9PrSelL/jSDtQAf4Up6mk7fhSnoaADv8AjQPrR/jR/jQAUdvwo54o/wAKAD1o7/jR6/Sg96ADv+NA7Uf40f40AH+FB7/SgdqP8KADufrSd/xoPej/ABoAKP8ACk7j60Dt9KAF9aX/ABpuf5UuaAF9KKB/WjIAz0HrQAvb8KD3qFLhZCVjG7A5Panl8IWK4UHBIouA/wDxpO4+tKfbpSf40AFH+FGOlH+FAB60d/xoPQ0f40AA7Un+FL/jR6UAJ2/ClpP8KU9/pQAf40DtQaP8aAD/AApf8KT0o/woAXPWjP8AOmnvR/jQAZzim4zj6Uv+NA7UARlARyO1IYQc4FS/4VJCB5gzSAouFt23SghScDIpzS2w2lXU5/Sna/K/2QpHGWYHjjNQ6GYmsGS4hwRkksvJz71Iy/FeDbKiLu8sZz0GK5i5M76sJhCzqCGx/StR1WcvMrEIG2nb34qS3jitw04uQFz91uxpDLUiwSWqvJGVYNv5GcH61mXNs8s4CHLk5APpVuzmnubsW9wuFjyeB19DTtYhjtIfPiOHz3NAbFFrKW1b94cbu+KryIzlcHgCtG3gub+xFy1wxZTlV+lQXCMk+0fUjPTNNBcbaps784qzkZCdWbkCo4IpAFZ0O0nGas6vHBb2YkT/AFmeo60XsAjwvGQHXbk5GeaFhJxS6bbGeyiuXlZpR1z0xU+VU4z3qkSMSLA/CpAOPwpvmLxz0oEgOPpTAk9aX/Gmbgfyp2etAC+lGf5Un+NH19aAAnOaaVB6jvTj/SkoAZ5S5HGKURjjjtTu/wCNA60AGP5UvrQOcUv+FACf40Uvr+dH+NACdvwo/wAKX0pKAD/Gj/Gj/Cg96ACj/Cj/ABooASj1pfSk/wAKAD/GgdqO5o7/AI0AHb8KKKBQAUf40dvwooASj/Cl/wAaT0oAKPWj0/Kj/CgAox/hSnvR/jQA3FLR6UUAH+NID/hR/hQe/wCdAB/hQf8A69Hf8aSgBTSZxSf4Umc5oAUGlz/KmFgOc0ooAkzUiQJOfnGVHOKhyFXcxwAOakt5MgsgYrjrikwM3xDJHbKrQYVu5FO0hP7TtN73DF0PGO1GoRWlzCWmOflOMDHNRafJBp8X+ipyR68VJXQ0Gcxhlk++o5x3rEstcMl5LHdxFXVyBGD0FXbm6knYODgAjgisvUNOhnvnumlaGf8A2RlWP0ouFjoBIco21lSTlQeSBSvKka7mOB0qq+oA2McYJaQYCkDA96vQ2UVzCHkJbjgZ6U7isNt83C7lKj2NI8qo7LJxgZOOeKxJ52iuhFE+AG28GthtK2pHKZSxB+YdiDSuwsGoyW/2UGFgc88VHp9vDcQsSeg71k3M/wDyz4xGSB64zU9pdMqhVGCewqepVtDUVwi7Dzijzl/pVXcdvzcnrTS/6HvWhBc84U4SA/4VSDevHNSIScfypgXAwpfSo0zj8PwpZZVhjLt9aAHjtR/hVW2ullY+bJ5Q6gYp6XUTXBhDhiOhHelcLE9FA7Uf4UwD/Gikz1ooAKP8KXv9DSelAB6/nR60D/61Hb8KAD/Gj/8AVRSn1oAT/CjrS0UAJ60v+NHp+VJ/hQIKPT8qKPWgAHaijv8AjRQAUv8A+ukooGH+NJ6UD+tHpQAf4UetJ1H4UdvwoAXuaP8AGj/Gjv8AjQAelHb8KB2o7fhQAp70f40HvS+v1oAPT60elH+NJjp9aAF9KP8ACgdqP8KAD1o7/jR/hR60AKKT0o7/AI0DtQAf4UvrSdvw7Udj9KAF/wAaPT60f40f40AH+FB7/Sj0oz79qAD1o/DnNB70p/rQAnpSjtxR6fWj0oAT/ClPek/wo9fpQAHv9aP8aD3o9frQAelJ/hS+n1o9KAEP9KD3o/woNACf40npSn+tHfj1oATP8qM8/hRR/hQA7PNPFutypRiQuecUzH5VNG5TPYetJgjNn/4lci713qf4gMccdaVbk6iv+heZs7gcc+5pdVtrW9jKSynfkcBs1JYQwadGBAWO4DcGOckVBQ2z89Y3W5UowbjJzVhnAzzUc8plfPSqzsfXtVokub1z+NAYcVQLHnmnCQ+vemBeByPwoz1qqkmcf1qcNkfhQBJ3/Ggf1pPWjv8AjQADtR2/Cj/GgdqAFPSikHT8KPWgBf8AGj0o/wAaPw70AIf6UnrTh2ox/KgBMdfrRj+dO/wox1oAQDpTl4xR/jQOCKAGzMCvPWqbS+XnHJ9KtuMj8KrvGrZ47UgLVjFHDYcICDkkAdTWdYWzDzbm4jR1JKhG6j3q1GrRoVVvl9KsWigkhvWpsO5WgXezMH2OvC8dh0GahvLkybYJ0kmDHnERKr7H/Gn6xIsBWWBtrjg7aZZJcXUZkR0IPfPSkMga/i00tbLE4RgWVMnOat2dqk+lJJJJl9uXYd2rO1BZIQDOQZPM47nGO3tVrTre5+z74zw+cA8gdwfrSGJZfabppLUy7FUc5HWo7lLmO5jgVyWfhyeRn15qe3vIIyRLvWQdwSDULy4uDchpGeMg4I6imBYu457cecwJj/u5/nTDcPPEk0FqyxA4cj0+lVdfvpr/AEkizkMUquuQRxyccmr2ipc2GmiC+mjlY8qyeh7U0Ia/ysRnvSLnPfrTpW3MTjrzTN2M1RJYjzx/SpQePwqqJD69DUiSE4/LmmBY9aP8aaDx+FL/AIUALSen0paTv+NACf4UGl9KTt+FABn+dOB6Uw9/zozg/jQBJ/hR600HpSjn8qAF/wAaKjkmCHHUnueAKUyKHVSVJbkYOaVwH+lIf6Uv+NIO3NMANH+NHb8KPWgA/wAaT0pT3o7/AI0AJ/hRRSUAKaP8aT/CjPWgBR2o7fhSZ/nQxYISilmHQetACEgckgfWgOpPBrPnSZHMhlABK/P1GD6flTrS9l1FTCssZ2g5YckEfSpuOxf/AMaBUcZk2ETDDqcEfSnbufxqkId2/Cjt+tIDn86VrWS5QBX2Ad/WkAm5T3HWl/xqvDcKXMDY8wcbQOtSt8rlTwfSi4D6T/Cm5wfxo3YpgP61AbhfN2Ljr1PSrEQ3n0wO1QawsFvZlk2hwPzqWxodMPJVWd1IbuKTb0qHSrOG9si0pZm+vSpdwQBCwyuATQgDGevcU9e/TgZ60RRNcAhGxjvVfzfst0tsTG0r9iD+dF7AXltY51/eE49AetUJlkhuooIpDGsrYBJ6CppWnsY3mkbbGnPy+lZZu/7RvopRFI0EZKqU+7n+XapbGkX7i2FvIIJJfMVzlcjkHHNRFIY5EVQ7AkDO3vUcUk1zq0L3EbRxwBlUMOWJxzx7Cti/MUNuHHByMEYoAoNFbSRN843ZxhRx+lY93G6oJIn3JnawI5BrQ0lUmuFWRuMnK+vXrVzVYI4Y22gbXGNvvQPYw7VyWO7lhx9K1IL2QRBAflA5qjEVGeB2NaWlmCS5khcDGAQM9aYEJ0+2urgSIpGPVyCf8Kle+mIMQx5a8D1/Oqd/Isd7sjY7c9qt3MEEKgwvuDr37mkgM14Azlm5JOTUsKhOFGOe1PMROSfTgd6nitQ0ZcMvrjPNO6ENHTGeenFDo6/eBGR3qa5ezishIJAJPQmo7Jobu2M73QLL0Bai4WBEB5zVhFA/PtQq/LuwcY64p28DvVkkidqlt1jeQ+YMkdMiqslwsfGMn9KljAaMzeYpbsM4xUtjsY+uSKuoIkRXBxwPetxbSBraKWFQjDnI6n1qkVgeISGJTITwcZxUyTERCNBgdKSAeZAKaJBn8aiNNU81Yiznp+VLniowad/jQA7P8qX/APXTPSnDtQAv+NL/AI0g/pQaAAdqUUGigA7fhRRRQIO9H+NJ/hRQMX0pPSlNH+NAhKKP8aKBh60UelFAhO/40en40f40elAw/wAO9Ie/0o7D6Uf4UAL6/WgdfxoPel7/AI0AIO1Hb8KX0pB2+lAC+v0oPejt+FHrQAv+NHf8aPX60f40AA7Uf4Uen1oHagA/wo9aP8KD3oAP8aBQf0zR/jQADtR2/ClHb+tH+FAB60f40UH+tABjpQB/Kgf1ooAP8KPWj/Cl/wAKAD/GgdvrR6/Wk/xoAB2o/wAKPSj0+negAP8ASj1oPT8KD3oAP8aP8aDQf60AJ6Udvwo9KP8ACgBD3o/xoP8ASj1oAMdKUY4+lNJwMk4APWmwyebkxjKjqTRcCYD+VQ3FtPcA7DhAOnc1KP6VIbtETYSA2KljRkw36WzmF41LDrUvmyGb/VlY27dhVM2851ATJggHOCME1uyyxzW6lhhuuD2qUNlPGQODiomXjgdqmEvyjFRmTpVkkJQ88dqcIienFOEnqO1PEntTAWOIjH1qZVxj+lNV8/nUg7UAHb8KU96T0+lL/hQAn+NA7fWlPej/ABoAT0o/wpR/WkH+cUAITS5/nSdvwpCeDQA4Hp9aUHpTM+/elB/nQA8f0qGOT7VcGNGKhepHeplG7AzVee1eyQT20nQqCuM/X/GpY0MuWmS8iht4t0Zfa7u3Q4z/ACH5mrRLAyYAIiPzc1lvq1v5uJRIZPvAJ3qyPtF+o8mMxRZBbPBPsaQFpGEihh0NJjpUECS28CpMQZBnJXp1p3mHPXvVCHnOM+1AJXJBwaZvzx+FG8Hp6UARTASgiQdO9OsAtnu8okA9QTkU5gGzUM8LupVHKjOOKVh3MnV7lrm83bvlQEA+9dTbtshRYsYKDAx1981zZ06QHpnntWnp0zxwLDMjDaMKfb0osNmdIzprAYxb1DckDjrW5qPlC3aRcAlcHA6io2HORVK/uC0fkx8jHJ7UrCK0cc0eoQiCXEYg3uuCRu9SPWtV4p3QTyOrKR0AxiqcTwyoglXEiDB681aEoEIhj+6KEgZC39KYRnp6fhUhzmmhScfSqEOWPqamRMfnTI1b9KsAf0pgCjGMUo/pRjH50vpQAnb8KPWl9KTt+FAB/jSelKe9Hf8AGgBuP5U0jg/Sn+n1pMdB+FADMkfnT1Y+lJjI/ClBxQAakQtltjTLnoQKp2lu7WeXhAlDjBzzVtySABUSyBJlXIJBycngGoaGLcRzJEJH4QdqjjuDcpi2g+ZerLVm+uFkQQZGSM5U5AqlpVytr5qqyuvBJANK4+hajm3KpIxmpA2fyqIBrpi0YA9s4qFmZeM9DirTJLmf5UZqksp9c1MkhPFMCf8AxpCQuMnH1oBzxjr7VHJYyLIJHm+mRwKTYDwVboQfxpD/AEqlJqLXcJWKPLoeSF5FWbWXz4EkxgnqKE7hYkqWFtr5/Go8Y/KlB4/CmBR1S7lgtSIICxRyyOORjBz244OKb4dni5LIyO/3XYcEY6VJPFMH3RHg9qsQl5INpRfMUcHH5CosV0H3U6tOyoMgDkj1qsZaRbm3VmS5Uxv6KKiY7k3YI5xgimmKxKJx/WrEN2fLYHcFz94Cs5yYgpK5ZunoPerdnLFhhcE4brzQ2BFaWYa9aeK7DSKc7TV24ma4ZVjwTnkCs+HyPtizRt5ag7T6H0NLqxSxKvbyHcxyT1qdh7kziRZAr/Ke+akvIGtoxMWBX0pIbJ5oI7trlnZl5A5GD1ArGvNZt2X7NM8i7CQWJ4I7GhsEjbQ3MsHnKqIjrjI6j3rIuNZtTGsF1Gd5BBbHG6rGmX6ahAbaylkdU5kOMYHYD3q15VsqFHjj2qDncvP1OaW4bFTT7y1SIpYlzKxAWPPX1P0qyERZP3sjKW5JYY5qNjb2t19otYVUhc7UXGf/AK9M1O7F60XkqN2AcbhRewywL6KwV5PM3Rk4LY4X0J9qmFzEI0kB3ySjdkDnFRGCO6WGNljG4BnjA44P681LqUEVpbmbrIT1piE1Rp7q1ASMomRu39MZ5pL23jsrVJLc428Adqo6NMNTlP8ApD7eQUDcj8KXXhPpumysCsqr93cMnaeooDyJ7xJ5dHe4ef5mTepAxtI5BFZSeIbeePyLlNsmADn17kU/RZLq4tE3plGQuFxkIM9Ku3Edvf2/lGxEpTgnHT6YpbjINPvNPeaQgnjhcHvU8yuSBIoZh39PpWZb2EOn6xFAV++cqzHoDnFdXdNClmzNt+7nJosDZmRi0EJDcOB3FZd0zQ5uYCf3Y+bH86m06Tz9Q3FN8e7H+TWlrEcUkDJbRp5jKQQMDIphsc7HeXV44kS28wKdoboB9fU1oFL1/J+1qAsfK7eR9K0F0yKHTxKrYZFz8vHNSWa3F9bHfKyBT8ox6UWC5Zto7drbewXkdaxuJLwR7sRlsEVHql+NFvWEuXW4G72Dd8D3p2m3dpfTEbT5rcqF9aQE+v6ekGmTtG2Mp8pJ6Gn6To8C6RCzHDFMkgY+Y/xH1p11GdUtXtWl2bhtJ44HtUsUps7QWrzZ2ALuAxx0pi6FSylvJLl7OORSqk9+3T8qfKs1uPLmTJXdhhnkdqi042kN40sV0/mY4EmPm9QKtXTtduokYrjPUYouBPAIGsQzY3uCRk9az9PZLm8KPkKOOKryQXFtIBHMJEAyR7ZqxFIgl8xERT6igZoz20dscJ90np6VFuHamyStJjdUef5VaJJGPP400ckUnXPHbOKUAnNAiVegqQcimopBH1qRRjt7UwDFL0/OgCl/woAP8aKPWg9/zoAT0o/wpen50UAJS0en5UlAhf8AGj0pP8KX/wDXQMTrR1H4Uv8AjR/jQITt+FHb9aB2o60DDp+dH+NHX8qO31oAT/GgdvrR/jR6fWgAHb6Uf4UDt9KO34UAB70d/wAaOxo/xoAB/WjsP60nf8aB2oAX/ClPf6U3P8qXPX6UAO9aP8aTPWlPc0AH+NHp/Wqty0m04JVc9utEM1oIyGJZsZyCcip5h2LX+HejP8qp2t15krRnkAcE1bzx+FUncQuetKP600nrzRnn8aAHDtSEhQCxxxSiqglPnlpQVTouRSbBFnfkAhGweBx3pdwPt7Gq8g3b22ktjr049fqKspHEY3LN8vUH0pXHYX/Gk9Kit5fMVhnJRtu4d6l/xqhB/hR2/CkBHFJn+VADietH+NNJ/lS55NAC/wCNKO1Nzz+NKPagBCyqBkgDGKTzEI+8KqsCZ2VwdxGFycYOKkjmEUalyxjUfNkZzx0qbjsWD3pPX61XtZ/MLpgjaeAfSrJ71VxCf40npSn+tJ6UAIen4UuaPT6UAfyoAlijR9wkGR1IrHvGKaiBEZUhJAJRT+PNa44zVc3GXEaHA/vN0qWNEiQyJIY1dirDIyc1XuYGtjv/AFNWknS3ZjJIhOM8Gqer3LXFuvkDK56ipY0Na5e6jCxxbiO460wFn2uW46EH1qTRd9vzKjKrjAJ6U+/Mav8Au1xuO44oQDSePamE8/j9ajL9f8mkEnzY757VQh7FY1BdsDoB61Yhtmli3qVxjpuqV7a3azMjldwXj2rI0zdPeeS0jqrdx0x6fWlcDTiAIJB6HFTgY/OmfYxaSMUc7GA4PrTi6g9apCY4dqT/AApvmLnr3oEi5HNMB3b8KX1poYHv2pc/yoAU/wBaT/Gl9aO/40AJ6UhH8qcP60AUANI60oGD+NLjj8KXHBoAUf1pLqITx4JZT04PFKB1p4/rSA56TQpPtQljucc7skYYdOMj6Vt2kj21sschDMB1AxzUjLmoTGTjnNFgGSuXYsaiPepTGxH4Unkn9KAI8/zowSam8nGacEAP40ARAH9KeF6/gaeAOKO34UwDaP1pQqj86D3o7/jQAFVIGR7VC9ujL+FTDr+NKO1AFQ2qjP0FSCADP1FTD69qXt+FAEfkr39aURrx/WpKTv8AjQAgHT6Udvwpw7Ug/wA4oAPWj/Gjr+VHrQAf40UvrSd/xoAT/Cj1pR2o9PpQAhpD/Wl/woPegBtJ/hTsc/jRjn8aAFQZYenFVtddYrcJFGd/qq1YBxTZWJ564qWhkMEUB0uOV4yJgNwJ6k0/R4I2tpA46vnB+lVp5CRt/WprMzGOTy1BLEAA1NhledcX2xHYR7sErU15DFaPtWQsZAMKfWmSs9pKPtIJJ7KeKdJJHOYpooZH8ttw3cqKAIwmGAf8z0FT+WqONrByfTrRqd3GbPKRNhRuyBwKZo7W7W3mM22XsT1ouFi5ZyKJfmOAB3pmrXywQxAE7pZMDHUe9ZSSXMt08lsPMy7IR/eB/wADWidgdXcJsVOQxyQ3pRcLCaJKHmnyWbLZDEdfftU0ypBKVUEAsW9uaihuA5LLGyK3I7DFMgilM0pmZdp/1eSevcmmmJknmD0pnnfMAPpUcF1Ilw1ssKNISeT60TH7DcQGbkuwTAHUn/OKdwsSebzhhhTxv/8ArVMt3HBJtU+bkcY65pmsyr9k/dA5z1UdKIBAuko7Lh1G4noeKVxlC4SY61FMpjZPvYz0qS9vvtGowxRJvjYgMQfu+5qnaad9qeS8be0DOSFHHGeavpDZhW+zowZCGJjB4x3pDLE+nykGQc45GewrDZ3acou4sz7cf4V00V/EwZN2WUdenasi2hmj1EXUkO6GPKowPTPc/maBIbJbm1imREDTpt8s87TVhZRcykSLDvYgs2OOmMVcSOOa6kBfeYhwM45PNQahDZpbyTg+WsakDBA3N0A/OgB1yZII1hjdFDnAKngevHrWSbLSWmMU6LLj5fvZb8ataTZx6lZGR5W3jgEHlaydcure1uBuylzH828c7uO/40MaL9k1poMxaON1hncLhhyvofpV/UsXLo8Z7Y4PP41keHLybXLmaS6kBCfc4xitGUyQSjy2CqzEDNICee5jS0jiihBlkyq5PtyfpWBb+HIlDFtQmWXHqFB+laWo28lnCbskBlG7cOuO4/rVRLqTUbqItNblN2Sehx7igCKxEmj6nG11c+ZbzfKkoOcEdiPXmtvUDDcR/v8AcSCCMggMPQUNayTrmBI8A7gw7fT0qvBqUMBMMkCu54pgSxmCzmEkNvEkJIRmixxnjk9fSl1AC4RoZVZ4/c9qqz3E8CPsX7OwIcgrw698+9aq3EN1Z8Y8xk3DPcev0pCKsQitLMLA6gY27faqlpevZ6p5K5ZbhCyDHVgeefYetWtLjjkmYS8jHGao655Ftf2gjJJ8w5VRkhSOTigZalt4HnSe6jLMDkOTk9cjinX87yKRAvmhVJw2Rn2ptxJNeQxBU2kHaM8ZGcA1YubqK00smUIHjyNuec4oAqaZNPqeixlLcRMzHZ2wB1JpFuX0qQpIqls8A9TT/Cl+kmlJlgWC89jxUWrWN5qOrpIjR+TFggBsH1piL9xFqUoE+yJABkxhuSKgk1RLK5mjChMnJHocf/qq5cXr48hVaR9nzCP/ABrlpNPu7u+MkkTrEzgE5GMfnQCDUornXZlaNY1t/urI5xn1IHJ/StHw1oTaVPI95tzIAqkE4/UVpX+nxW0Hnx8FQAAOOPQVX09bnVYXEk5jVf4evNADtZdI5VEIwD120s0Fs1mVG8OybWDd81j65cS6bOkDvwybug6g9R+Vb+lwfbdPt57lzI7IGLf3jSDoZWlaSEuopvOMrR8rvAXnGPetbUCH2xBNknbBzms3UX+yzbUbaua0Bp+60S4VyZQAwJP50wCKGA2gP/LQdc1RUBCcYGDUk24TMnbPWmBf1GKpCJVPH405Qvr3xUWcfl+NLkkn86YFlEXAFSqq449Khjz+tTpx+dMQuBz+dO6UDt+VAGfyoAP8aKrzXSo2xMM57UWtwszEPPEpBx+NK4WLA7UdhUazp5zRblLA8FTwak6fnTuAf4UnrS+lJ6flQAHvR/jRR/hQIKB2/Kij/GgYf4UdaP8AGj0/KgAoNHpR/hQAf40dKP8ACj1/OgA/xo7/AI0f40d/xoAB2pP8KB1H40Dt9KAD1+lHr9aD0/Cg9/woAP8AGm+lO/xpMdPrQAnYfSjPH4UY6UY4/DtQAvrU0Kh5NrdKh7H6VIrbTn0pMA1UxrbE8Aj9KxNMSOW8KuzGNj29a1roLOpVxkHse9QJawxgMgYNjueBUWKvoS3NtHb3BdBgEU4uMDntUcrlwqnnuTULc4qkInMygHkUeevPIxn8KouD9eKZyMk+1O4jWimXcCemauT+S8JDEcjg1z/mMmSOlXYLwSReU5x9aTGZE9+1rP5ay8nn2xn9a2NNtvttn5tzIWVjkIvAA96ry2EE0gZ4UbByCOKtRuIEKoNvsKVguEwW3cpFwDzxxUDStk805iTknknmoZBnPHHH0qgF89u5796VZzwD+tREfgM/WhUORjjntTEW1kz+XepN3WoYoyAPp2qcKcH6UAOzz+NPRtrA+hpuMZpw/rQBDrO2SEKY8hgQTVPSD/pjNIpKnjLDgVouCVx1qA/L2qLDuT3LoJvkA6c1A0/Woic89zUTfj0qhE5uDk/n70n2jn3z2qsxPPpj8KVVJzwccfSgC4kuTUgfAyTxioYo/X1q6lsjwkuxGR09KLgRwyhssUcoOCQMioNXw8Ae3Xcqgklaz7a6lfVPsayPEjkgbOeg61ea1ltFkVn8xWIwcYP41O5WxLbw2/2OOQD5wMMT1PrWZKskXzYJUnIqxI8jYU8KKikk5wPWiwDUu3YgEHjtT+ZDknJx0FRLlzxzz2q//ZsksIO7aAM8d6AKhiJz0PtkU3ZyQR+B7VNaag8cv2VEDOTjG3NPlMsTbHhdVA6kDA65ouAn23yCIyodj2P3R9amVIYka6LxM2OQBtP4UmoXFrHYfMAsrruUEYJ96yvDYt9RkkWdi+OgPH0/SkBsSTNMqnOVIyCKhY8H6VOLVbYeUhyoJI+lQuPftVkkZY8/5FG4/r3pD3+lPCg5ye9ADkZuOanQnA+lMRVGPrUqgDFMBw/pSknmkHb6Uvb8KAD/ABpR2+tHrR/jQADtR2/Cj0+tA7UAGev0pSetJ/hR6/SgBc/zoH9aT1o/xoAX0pP8KX/GkFAAelIe9L2/CkP9KAE/xo9KU0n+NAB/hR/hSelHp9KAFPGaX/Gmk9fpS+tACjtR2/Cjv+NHAoAU/wBKD3pgdDwGB7daf2/CgA7/AI0f40etB/rQAelJ/hS/40DtQAn+FL60en0o/wAKAE/xoo9aXufrQAnpSf4U7v8AjSCgBD0/Cg96X0pO34UANP8AWmEk/wAqlI600rz+NAEDJuHI7VcstsaEAcjkVFtoBI59qTAoay0lwRiNsDoR2q7o0yrZbJQVK+oqKVgQd1VZbzyVPln58cYqLWK3IL53vLgxWx/dIPmI4A9Af8KiOj3N1CcXmw8YIXGB+dbGjafDb6aFbneS7EnqT3qkh8y+Me/amccUrDv0Kskkun26yPcq7qSFwNoAHQVoWqXN1Gs9x5bRy4ZVC8cdDmk1a3t7a1Ks+QTjkZ4NVdMumW5VZS4Tb8oIIAo2A2Et2iTdK2Xc9SenHSmiTzcbep9vam6peMIAI927G75OfwrP0XUbh7+QTxt5WNgyMFWyM8Z6f4VRJOn7uY78CWM7gwPbPQ/4VW1i7+1EKQAqnI9iK1dRjiGZkGHKlTgetYc0WQeM5FFhkUeq+WpQnkepqC71Tz4jEjcNwT7elNlgU5+QZxkA01bUbj8uOMjHFFhm3pF9/wAS3yA2G5XOM4q3aRrbyTeWZJVbhiBzVPRbOHzmL55XA7VI0ix6oLO3uDGh4JHWkIt2toktqXlY72+ZgeoNVLNpLm4e2WUog6+9S3kYsWX5zIMkAMckAjmqQltbdzMuA+O1ABq8x067gkLbvlMb44OOqn8Kthor6w/fI5RgcbhgnniqFkqatrHmTf6tVysZHGe1Xb5zpdwohk5kPO7tQAtvJbW8Rt7RXjmbCqjZ+Y+pJ6iobjToopDNcW6OzdWcbif8KbqkUtni5LrI6EOrjg89R9KtzXZvLNXZcjoAP4jSGV41SCQT2NuIjjBIXg/Wq2m6jNqCzh4iqRPgjOSX/KrlvMI3UTsVA5wOKle8tLWUSRncvdMf1oAaHEy7LxspjGGGRWZqOl2Ujstm627uOHHCg+49PerGqzSuBcLB+4Lbcg8itG3SzfS1l4BAzuPXNAFfTdXj+zPbHZFNEWTBOAcdx69K5+Fb5tWFykW+NXBJJ4/Olk086pqE9xvK2okxuT7xPfFWrrRpDZ+VY6rK7v0hbHJ9CaANvUjJeOLYYBZAzlOSoJ6Z98VWjhSxVY3j2RoMBc9qzfBl46zXcd9KftKt8wc84HGPwrT1yYyOm2PcDxwckUB5CyToGWS3jITIznkZqg0pit3muGKs8jiV0HTB+Ueu0itO3S4XSgsigK/XHLCqSXB3FyuyNsH5Rgn3oAm02a61OJo1kCwDoSvWsfxjHMk8SQcicEMqkk7h1x9a6Tz7L7NvSUxyAdic5+lZ6SLPILtV82XAjVC4G0nqc9s0xGNomk6lDFIhVFHXaX+b9AatKLi3n/el0LDADHg1ZfVIYroQwebDJnGG7/41oXFi8tq0sjLKJVzz/CccEUDJJLGQ2iv5mFjT7o/iqnp2o3V25tI1jUdPn61XXXoZYIorl5FbJDqOme1XNHt4LUy3KtvLnO49QPagRPLvtoZFvyZFUYTngiqlnewWYxbxuGPXJyuKu3jjU1ESgqO5PWsu80uWICNXbkduM/jQBz2s3bX+o+YRu2nAGOtdNod9PDpqLNDIqqdvKkcZ7GkstK8m28yDaWwGlJ6n0GatJcS3kLwwW8ZbGNx4/KgCtcwwTyGUXBB9MZq2l4I7VIYXYtnkHtWTfQzReU+PLD/Kyg9GHXFTWLHcp2k4POaBl2RHB3MD6kkUp2PjyiCRzirt1PG9nhcFj+dVNMjVJJEnUg44NHURXIK4HI7cc00NjA6jpxVm7A34XnFVjwfoe9WIsRyZH4dRU6t/jVNZAvXse9SpOvHPtTEXAeaUnAOCM5qFGz+IqX7yEL1xQBBfaekNubgsxlz2OK5gTmXUo43LiN/m653YPIrqtRFxc2LwxkKzDqelcnFpWpLcY8llbOWkJBXHT8evSosM6uHTbW6tkuI1Mb9V25AGPbvUgYqgDnLY5+tSadJ5VmkTAgooGcYz71XnffIW7ZpoQ4yjmk84f1quf696bk8flVAWxIKcGqopPAqdM4oETZ6flR1FIKUf1oAOoP0o9aKPT8qBhR3+lH+FHb8KBB6UelHqfxo9aAA9/rR/jQe/1o7/AI0DAdRQO30o9PrQO39aAE7fhQe9Hb8KD3oAO5+tHf8AGg9/rR3/ABoAPSj0+lA7Unp9O9ADv8KdnrUZPH4UZ6/SgB7IG/Oq07eSNo+Z2OAKsg5JqvdWcuTOmDjrxz0qWNE8dr+6Hm8Z4AQc/nUEvlqSAkqsCR84GD9DTYryN4vKmYo6nIJFIIY3VNlyuEbcV9T+dIAaJhjK4LD5T61GYifripru8WeFIoEdyrA7gvT8ak3hVwRk4poCqLYknJ64+tSLahSOvXvUhmXnjA6+1OMo/WqECxDjk96TyBxg9qcsgOKkU9PpQBAYD69qabYknnnirXb8KD3/AAoAqi2GffP41IkKj86mx1+tH+NADVUDHTpS4/lSjtQO30oAD/SjuaO34UHvQAuf500jJ/Gl9frQP60AM8tTjimGFf0qf0pvpQBD5Kjt2pwjAzUn+FGOtADkUfrSXZjmsZYivmFV+4Cc+3TmpEQO208A1l3ga31KKK13ojcsQCfqamQ0UNM0qK1Vb+FpUYuw8sPuXr781tXNx523GeDkilmhMYCec0i5yNxzioMYFCAinfcDxVN1yT6Z/CrrLkH6UwxZyf17UAQRJgjPY8ZrbimeS3KpwcYz6VlSL5QHBJY8Afzq1DJHHamQSx5HJBzn6daQGdaWFzZaotw8kRDuep5ravpkkiwOc1BmKZQ6MSDUbjPftTsAzeDHtJ+YDAyM8UWiw27FkSMMepRcE1EyLz9KcuBnFFgLLOWO49T2qIk8Uoz+tKIyT3HNMRCc9+uO/Wjn9PxqdYBgcHpTxCAOnamBGmanXP60oQDPFLj270AKO1KO30pP8aTPT+tADs+/ag9+fSm56fSlz/KgBScH8aQyIp5YCqlxM5YqvT0pilRjcM57VPMOxdEqHvinjt347VEHtPK24H1JqtDcKtwURtyenpRcLF7t+FB703cMDntSbwe/aqEP/wAaP8abuHNLnr9aAFHak/woz/OgUAB6fhTT3p3p9Kaf6UAHf8aT0+tKe/50h/rQAm7GPpS7v5U3ae/0pMZxQBIDyac9q9xGdr7V/nTFH8qmWQqmOnpSYGZa3M8kz2KbO/LDt7VaikeNTHP/AKxOPrzgUy3soYZJZ493m9VJPv0pHlxcB7rKnjGBU7DJLgtbuGmGVPYGlWR/MO6NlRhlc1BdzJdMU3FwR8hIwc4yBTYL+Sa2CupJQYzii4WL5PWk4/WqxkAg8wyoPVc8ik81snn39qq4i1/jSg9KggZ7hcxAsOvtTlf8MHBzRcCX/Ck9fpSA9KR5FjX5jjjoKYD/AFpP8aiE25d2xtvqKkDBhuXkdcilcB3+NIO1GcZ+tGf50wDH8qPWlHamSyLEm45PbAoAcev400jmmQy+cpYNGv8Ask0scglXcvrz3pXCxG6ZGPUYqrJaq+TjHGeKvEfzpu3p+I5oAZFI0dv5RJIHANVokiW4EjqDg5q0R8uPaoJIEfORSaHcstaSSRNPuAH3gPQelMtbmW5VkhhVyvDs1SzTM1qIlO3jBqlYD7AJn8wuGHIxjNTYYRz3X25kKxyIjAl3+UAY6E1dj+7K8ahYzySehqLTrZF0pHu23yEF2J9Tz/8AWqtp0Xn3TJOx8odAOBQBO8hkUDORUDxjP41YeFIGKRtuUdMnNMYdc1QikbcE/pxSLBjHA9P8irhUd+me/SniMHHOeaYXK0DmFwcH34xVr92zCQ4J65I5pyxDinBBjGO1FguUb12mfPIxwKypbZj2zzXRNCrA8dRTDbRnPyj1osFzF092srlHx8vQgVrXMdteMsjIr4OQc9KebaPOdvem+QnHy+oosFyjq8xnjWFW3BRz/hW3pscUVpECuAqY+tUPscZ/hwcdqtxHZCIz0xxSsFzH1ydPNDxn5WGRgdRWtpEFrPppBUNuGGz1phto5mCuq4AOOwquLqO2hZVGGAJKj17VGxW5W1Sdbbbbq+FQcc1z95q8h3RRSbiepzwPeum0+1WYxz6pEhlkVmXPIUDGB7mkvbS11CExLaBinV1GCKAMrRr82uiSW6FTknBPUc/1q7pl5HBA8Dy28s7kBCM7sn61naZoUsmozw7nMMB7HG/0rYSHT7SXy5LdFnB+UhRuB/nQAq6VHZStdGMea5LPI3LEnrSzQG5A8neCP7pJ5qLV9WuVtog0AKs2zPQ5+n0qzEtxDbhULKnU4HTjpmgCt4avJbuW4hnBXyj5ZG7OPX+VaPiIxxWnmcKw+XI64qKOeER/6NCxmHXHI/GlMYvbVvtLbS6/Jj196aE9zD8PeXe3wjkc7McgHqe1bl7p9vZmWYAiNkPGehHTiqNjoi2M6yxTEkEHpipPE2qLDZOm/wDeOuAB2pgYsMv9uXUYbi4iG1Cg2jaO5rfjkeGJIbkuIlGMH+tYngZ0W9uDIFzsGOPet7X5t6qI0JIPJxSsBS1S00y4ZHjRkboXRQMen1qfw/EfnguJCWRtoweCB0/xq3pM0MmntG6LuGRgjrWNPMsGrBlY7WjwR2BzQM0dVUWsv7o4Ytk4yasRae11aJOZmaTGV54ohEDMjsgkAXGDyTVfdLGQJdwQ/wAOcAUCElMcayW7SyBiAV2nHfkVFpMYsr8yrOzJIuWDjp9MVZuDbSwjyVJfqVxxis+8iltmBRiYZOh9PagZZuyNQvkSNztLYyR79auXNg8MAkRwEjU/KR0qjpeGu1VXXzYzyncVq3RedGtRKFYjk44HFAirBNc6nA0UaqFTgsabJ5ieUWHzlcHjoRRo6SWG8SSK4NSXkvmyZHamkIiIyOec9ajZcjp1FSdPwNNx056HHNUBHsJzjHTtT0iYn06GnpxgH6VPHz26jFMQscZH51MvakHI/CnetACgZppTBB607OPzoz/OgCF2OMYwKjYE5qz/APqowOPyoAplCc8e9AiOT9at7Rx9KMcdO1AEKxgfnUgGMflTvX86PX86AD/CjtS/40negQf/AK6P8aPSj/CgYUCg/wD16PX86ACj/Cg/1pP8aAF9frR3/Gj1+tH+NAAO31pB2pR2+tIO1AB2H0oPf6UDoO3FHr9KAD1+tH+NKe/4Un+NAAO31pMdPoacO31oHagBmP5UY6/Sn44/DtS4/lQAqryc1ZEmIyowWHY1XHen0gMHVhKsrMkD/wDABnP5VV02Mm4KyW7suQwZwR/9aumaPNRMCnYmlYdyzLJHHDhFAGOgrNfnr1pzMzEE0xs469qYiInqec4696Qnk9eo+tOYcH6UbCcjtxQAqMQePWrMbE44qJIj+tWETGP60wHA/wAqd6/SkHb6Uv8AhQAdz9aXv75pPWl/xoAQdsUDtQO3170elAB2/Cg9/pSen0oz/KgBT3o/xpCetL60AH+NHpTZRKUPkrluv0qpHPFExWdWdz0IapuOxc/wpeB+VV4Z8/JIGRs8bu+aScGS3afzBhDjYKLisXFbPKnpTSjGQ8nnjANU7Wee9h3RRxhY25I4Jqyl0q3QQ8gg4J45Hai47D/s67A3LbO44qjJIouAihgr/dLcj86m1FpfOVoZRHgnK8Hn19qS5mhj0wbmUyIM5HrSAg5JHBPFPjBY8Kx45IGafp+y5Kh+D5QZh7n/APVVa7maC9EMEhUEhcjmhsdjVaSOO0OVySvAx1rJ0yxKXjfa0Hlsvyqx/pUsVrLHISxYyDlSRjr6/wA6jkElrN5lztkyerUgNBUjibETApzjHQe1NZ0PoeKrSXsM8LqkOJF6eWcn68U1JPMiV8Y5wQexqkxWJSYz27Uo2c9Kr56f1oDDIHcjp3p3EXht/WnADPHrVQShJAjYGR1PQVOk0TTNCsiO6/MQpzxRcCUDpQP6UE4HTJz0qmlwWkAmcxDsMY4ovYC56/SkPeoXuoo7hYhMsgfjPcGpz/SncBp7/Wk7/jTj3pD/AFoAaO39Kco4HHFJ/jSjtQBOyQ+USMZweD1rDnODndnHrV+RH3ZByhHIqGUxxr/q1LN0GeazaKRFZ263ExVmYj0zVu5tEtjuU8AdD60xImSES/LtB7HkUyRmkwHOQORnvQgYZIxSBzxzQ3f600jn8e9WSSLIeOfzqwjZ/KqyKSR9e9WI1OB9KYEvrS/40n+FL60AApOwpf8AGj/GgBh/pR1FKR0x+lIO30pAB/rRjn8aOo/Cg96YADjFODAj8Kb6/WhewoAntyFf8MjNUdRimvrmNI1AUHGSatLz+VLGuJBmpaGhkskQt1gZMyLwMDv61FaQfZEbzgfnzgkYAyeBSa7+4RZ1bDKMAVWtPtuq2r4uFRR8vIzzUj6D4IkhuZPtIQq6/Ic5xUmnJDeCYP8A6tHKjtkA8VRvI5WWAMGaRl+fbzinw3DWcZG1lB6ZGDxQMju5Da6j5NvJsjyBkHpWkbNrJmkM7OjAcN/e9ag8uG8mgkdEeYHOGx07ZqK8edrlkfAjVsKF6fSgRdWZc9e9WDao0LO55xWQhVZAjN83seAfr3q/dTGK1XMqMG4x0NNsVirAZJLjylfaCexq0kTW7MjcCsi1vYRqxtmSVJ8YUDnnr+VXZLtmkUSEgKSCx5pJjaLpbrz2pGkCgsTgDnJqGZ4FRGjm3sxxt71JZiGRmjm6ryMnrVXFYdC5mBMa5A564qWGW3P+sK5OQAf1rMuZUXUhHG2xCdpIPAq5PbpAzAHcSMjPrSuOxnyqo1VElRhC5ycdMe5rTktoraQmLhXxx6VSQsZDu5JOQqjpU28seTyOxoQMlMijJz70nmLk8981AT/Kkz/KquSWNyk/jSAA4qHBP5VKqn9aAEfBX8KqTws4ID4HpV0rTQp/SgYy2MiQCJ/4ePrUl1BM1sHRgkUaElcde9PXGKW73T2bQCTbuG05GaTQFOxvDqELqVRUQ7d2OSfapJB5RI3jPYnv+FQ6DYPYW84nw0kj/eVsjHbiklsLuOV58lhklRnJ20hkitcQSkQyrsY8mQc/WpRDJCSHkWQHlWHp6VXt9a82Ex+X5h7YqrDfMk5iuE8oFsAPwQaANYEAnnoaUOmR8w6+tQxR/am8tXC5GSc8/hUcFxP5zWqIrL3JHH507isXARx+VHb8KhijmiJjmGGU9QcgipR/WqTEBH8qTbyaPb8KAf5dqAFxj86ieXysGQbV6DIqUHv1HWoNSmedUEajg1LGhjzOinZF5rdgeAapaRONXt5YmhCtbviRW4bNa8kw+zRBeHAGcCqWfLdmijVGckuwGCxPr60rDuKl3JJbNbOQjqSqtjt2p2ls9krh2VgeTjtVOVWJGW57VE6yMoG8gEUWAsaNc+Vqd4xYkTEEZ6DHpT5Ibl9WF2siheDtPbFZxhn3hozgryKvpJdhMGNCw75xRYCHxLcI19Yg4X96Cx9RkVt3k2LHaiZ3DtXLXWn3VxOZZyWbOMDoK27SeRrdYp1IdeM9jRYB+hFoRJ5qEBjwSKZqsxikXy1ypPQdqnDhc461VmBlYlsnimkK5Te9l2nEb1z+oJd3MxaQcdlFdM0QOePeo2tVIPy55zQBzOmzyaZeLMVJUjawHpXWx6lBdJneGBrPl02NjjbxnHWoE0pVI2qQOmQaANiS8gt4zggccAVgXAeeUybsHOePT+lX49NBXlTnHc1ZTTVAz7UWHct+HlPkkS4Zt3WrOtyRGArySP7vWm2Mf2Zj6UXkazA7lBB9aVhX1KXh4RzSOsw3cnaD27/5+lXtShVIT3AYEA/WoLK1W2k8xfve5z7UXs+8Be1Fh9TnfEFvJZ6jDNaEhpxmXy84z611MdrAtolxGzB2TDZP3vrVOO4yqgoMjpxUzSs6Y6D0FOwhgBzTuo/CmH8xmnZx+BpiA5PT0pQjHJ/H3pVUkjjvUyLwBjtTAYsPPPrUyoB+Bpw6fhS0AAHT8qKX1/OigBP8KPX86X/GgUAGf8aP8aPT8qP6igA/xpPSj/CkJ6/nQAvp+VH+FITRnH50ALn+VHr+dNz0pMnIoAko/wAaj8xc43DPf2p6/OQAcg+lFwI2nVWCDJPoKXzAMbwVB79qfdRi3/eCNWXvk4A/Os2ySW/VsSqUT5eucH0qbjsaP+FBNRxKyDy3OSpxmn5HH5VSEOPf60mP50p7/Wj/ABoAT0+tA7Uvp9aQdvxoAO3pxQe/0pR0/Cj1+lACHv8AhS/40HvR3P1oAB2+tKO1H+NA7UAKO30o7fhQOMfSgdvpQAv+FOz1pv8AhRnrQA/d/Omk5/OkPf60d/xoAb5anHFN8lfTt2qTPSj0+negCPyV54HSl8sDPA7U/tz6d6D3oAbgD86UDH50v+NH+NACAdKP8KPSl9Pp3oAT1o9aP8KD3oAO/wCNHf8AGg9/rR/jQAnpSfT07Uvp9aTHSgBP8KUc5ox/KlHrntQBZV/LtyygFvQ1gRR3MeqCZoc/NnjuK2ScqcGmRkxuD3qGhoZqEyyooVDuPtyPr6VkyxNIkYf5jGCo2HGQT3q7eCUSMybvKJy2BwTTre+hhCq4HPUAZx9aRRStpYtMjZFWYmToWPer9rbS3Fsrs4DM5bJGSPpTXmtbiYKAArAHp39aXTL/AC89tty9s20k8A+9ICOU/wBmz44f+ZouGe6jEotQYzgHHQ/WmaxbTTfOs8e7qA3TFW7V3tbAxS7C23K4PGKYjOuZXtLlmQYONpXvjtTN9y0nmNbZfg54yPSrenQ/2hNPLIfmX5A34daZ589nffZYGQlmwMjiluO5e0u9a4DmU4KnndwRWb4jmlnIWGNtsfLEKTx9auXHnWaiWZ1LqeiLjcp7e9DEOxZ7bG/7vPPHr7fWmLzH6IyRabFuGM8sSuAOKhv5oIbwW8Q2tJztA7/Sn3EuY3R1QKeD6EA1RssXGrfapsZHyocY/GhgieVNhVMt6nbSxiGQDMyq+7gH0rWnaGOIthckH6mubXZ9o2s+QTSY0XLwPdwyQQy4VRvAxkZ9KLd4oo7fzYBFchcEjBz681fujDb258lAuVwfoa5+GUmQs5BbH+cUxHQQSpJMo3c5+761leJLlDPEI8nI2sRwT7D1NNSfyp1fdxjkd/rV1vIuVHmBHAOcEU9w2LCWVnd2AdEC5wwPcEU4OBkZ9qYJFjU7O/QDgVA3bPrTQiyZV9e3ammVeaqE8j8etRk9Oucd+tO4jQ81etHmD171mFm7Zzj8akjZiT1zwfegdjRVgcflUV9DBDatMxy55HNIgLKRUt1HI9uNjID/ALS5FJgjL0eFb+Z1nc7QM7Ae9aRt3jjEbsNycZ9agtbe4tp45pHiZcfwRhc/XFWp5C8mR6UkDImh680eWg5z3pjMTUZY8/T8aoRaUKPz7U5ccfj0qnvPPP8AjUiSHPrzTAtD+lH+FRoc4qQdPw70AKe9H+NHr9KD3oAP8ab0x9acaaf60AIO30pev5Uen1oHagAPf86QkA8kDmnrG8gwnBIxk1TlLWE2Xw5PrUtgW1OMU9T8yn+VVwHVmklQRqRuwBgU8xy3G5ImChepzQMj1K2gu4/LuCemVOcEc0zS7aCG1aKB2DbjyTUUNy0M32UQpIzcdO9OkmOnrG9xGQzSBGx3z0OakY5E8uUNcghD0A44qvqcc6lf7P8AIkj2sz+ZjjkYA9+taGqybrXcqbgp+YjnArN0tIb6R4zJgY3KO4/GgCPU3lurWOSGOOFlXMitwR+NWIrqyF1DBbknLb2284wOuaS+iS1LpI5kMylF39zjjv1pE02S1tcRcRqNzkjlz70hl3UhC1piDDSf7Jyfeqej2SXKzJeowk7buOPWlttVRVEQjWQnjjpmo3ku44pF2tG0QMkYxnjuBTENSKOLxBCXC7kUoHPHAHH9ava88S2QCAqT0KjpXJxtNqF4NrZYncW/uj1P4V1MRRIvszzqQQCZH53f4UDK3hyK3uLaZplEgzwW5GKhfzvtztYMsUKLsZiM59h9Kde38llBvsRGyxAISoG0Engmr+lfZotJhSTBcrk5Byx7n86W4balH7PHLHvyhKjALDDfWrVkxvbxkmXymjQDYD196W1t4/tbedgRnhc8c1S1HNnrkNzCcqsZjYA9s8UrBuX9QX7JIvlNyac1rOFSdmzkcj0qnPcxXTK7Ek+lW/PzAnlyHK4PIzx6VSERk8j60qAZFNbp9OaOn0zVklhQMfhT/X6VVBI7nrU0eTj+lMCUjk0Y/nQOn4UuOv50AN6UHBH4UpH86THI/KgARTuOOccilvJLhYjLaqksiphUc45yO/8AnpQpIwR1ppkx1pAc5psV1Z62stxE5V2yNqcdOhx+f4V1N+1tIoEiglDuDFf5GoM96TZHdSxI+CIjuHPAPrSsMoCJhbywcI82CrYyycfpVi1037I6zyu4brvzkE+4q/d2UAgeVRhwM7uprNsorjUo5EM7LGvAPvUjL1zP5uCKrlz60JDLBGscxDOuRn1pp/pVkilj60oY5/GmAZ79vwqQKOaAHKTx+VBjB5zjvTwBn8acByB70wIfLb68U1omOePerIH+FGOn0xRYCmbc5PHelFtj86t4/lR/+ugCusAGOPapBGMfhUmP50v+NADCo5496XAHT60vp+VHX8qAAjPUd6YYlz070/PH4Uvr+dAEXkrkUeSP0qY8AnGe9VFuQspFy7Qj+EYpXAeYR6e9HkgH8aILhJnZFYMV6nGKn/wp3AiWID86URjj8qkoPf8AOgBAv8qDGCPTijP6GjP86AInjPOPSoXhP933q2P/AK1GOB+VAFHyTn7uOacsTcZHtVwj9RR0/nRYCqITx+VPEPr6VPjH50dKAIxGBn86fgD86X0/Kj+ooAP8aB2o6/lR64+tAAO35UUh7/nQf60ALml9ab0xSZ6flQA+mNIqMFJ+YngDrTgc/lUGqwRW9k04B80fxDk0mwJyChCspUnoD3pPT8qzrEJd2S3Es8vmKcx5BC//AF6tJOJX2x4bnqTgUkx2Js5/KmtIoPJ5I6d6Jd0LqJcDceCDkVHdpDHD5izqZPTNDYWJC3rkZ5wRjNO8h5wUU7c9/Sq9tFNfw7zJ9zoDTILyW21KaKU4QRhl9z3FFwsRzzSaPOqLhg3Y85ou1vxHJK0axEgSIVPII6j8RUWpQ3N/cLKjJtXoCTWlcTAaesZ+8BtpWGVLm5+1QhCwbK85o0otak/d2+grNdHEmU4GehqxE8nG7C/TrRYDSml3ysQe1RGQ/wBaYp+UAUoRmxx7VRJePej1+tIe9L3P1pgH+NHpR3/Gj0+poATsPpS9j9KB2+lHb8KAA9DQe/1oPf6UHvQAv+NA7Uf40en1oAB2/pSjt9O1IO1A5x9KAF/wpfX6Ug/pQe/0oAU96P8AGj1o7n60AHpQO1H+NA7UAHb8KOx+lH+FJ2/CgBT3o/xoPeg9T9aAE9PrQO39KX/Gk9KAD/CjsfpR6fSj/CgAPej/ABoPej1+tAB/jSen9aX/ABpP8aAD0+lIT/LvSjtSY6fSgBc8U9D82SKjx/KnjjPNICW9dVt9uMg9MVy1tBNc6iRFHJhW5zxgev8AKunYnGO1RwqVm4JGeoFTYaZFOYLe2XybcsQcZYf1qollFKxnzsmPG7LAf4fnWrcQ5tZAznlTjPasCC4Ms4jRih+6eCv6UhoW9uHiP7xVbB2ll6j60yF5Lz9ygwSMlm4wK0LzTzBHId29GXkkVR0xlguVLgEdMt0HNAy1ayCzOBuhTueufem3MdnPdK6OJJyQVY8c9f6UupyrfyxLBvAORkJu/P2rShtrdbUQbELD27+ooEVoVN8WZSU2ngHnBqpLK+mXKoCpZzgA0+zka2uX3PuDDAI7EHmo7uyN1eLK85G3vigCe4tbh3Bu41aKThvLPKn1rMjkNu2M5KnFdCZiLUK/JAx9ayHiDFjtXkZp2C47+0fMUBucHvTRLCzDCbdvQ0hVVB4U9D0pny5OABzngUWAnmcyrsHKng1VFsqgYXBweKsp9ec1KIt2OadhXM14Sc/7tSRRlc1d+yBgMk9KkW1Xrz0p2C5HGD2FTbGP51KsQXNSBcfn+NOwir5LcfX60ggbjtVzH86AOn9KAKgtumfSpFgA/KpgOn07Uo/p2oAaqgZxUhTPGe9Mz1x6Ukk/lj7pY+gpASrEXzgjj1qpLIiRmQugGcY3cmp4ZZpldE8vBHQnkVTsI47eSdLgCQE45HI9j7e9TcY5l6fSmFM9j0qyjIEHoOOaYsu9iAFXA/iPWqEReUefp0qVYsdfWlWZSD9MHHNOEgOeaaAcox+dPHakB6/Wl/xoAPT6Udfyo9PrR6UAIe/0pD3p3p9KQjP5UAN7/jSj+tBHWl6E/WgCWBtoPY9qz7u3kurpCZNozg8dquA/zpMfMO/NS0MivbgwIINu/jgn0pthKpVsz+WT6AVfMMOxjIAc9Sa5a6nzfGNDtQtzjsKkaNKREW7LwuDOnzIQeG9QRTdQuo9QHklgQAeMHBOPz4q//ZdsI454twkT5gwPX6isq+gFxYv5ahriAkwpnrnqPxoAv2EQNgEjbcnfA5P1yTVW6vPIjRo/LjKHyycchhWfpUl9eaqI7mGXcF/fKx2jHYDHHeteezt3jkiWHbG7Big6bhQBgy3st/eQSSnMcL7wfWuqa6WSzIiZdxXgGs1LTThCTshVlGMbAKqTuYIzJGP3SnBCnJTPQ/SkPchso7my1RA1swIPG3kEe35V0OovvQgRlZADjd2Hc1zkGpymZG3Ele571vWiRapbsbj5ix7+nYfSmJmVpGk7J3ZZMgAowBAOPbrS6pBOzxxjyovJVQRnHFVr6ZobthDxg4yD3zWzY4uUCzuwnHIbkdunP40AS/ZxI++NIGBUAheQfQEd/WoJ4HsAHY5H96m2NpJo8suAXhJyADkoPp3FLqtzJdRAQJvTruHIpAKdSa6hMSRBjj0qjPE1xGXfcJIztbPcVb0H7RbFxPEAjd/Q1c1CRJEIQctT3AwY4NrDluuKuwA8Ac8Y60wx8/jmpk+X86oGyURkjt0p/k9cntTFc/0qSN8jHt2qiRwiAz3p4GOPQ0A5/EU7/CgBf8aP/wBVIe/50vf8aAA/0oI6/nRR/hQAmP50wqTjj2qQ/wBKQ5/WgCExK3bqKdAnlPvX0p+P0NKO35UANvQ88ZCStHlduMZH+eKi062TToWSGSRicfexirBwRz6Uwr6HjFTYZHcS8b3OT0A7mkjQSRl96DHatC38vywNylsdM1mSWq/2qmTmNz8w6YP+FIBikMAVOR0+lOUnI+lTXFvDbSlUOA+CF64NRxMrS+WNqkd3OM07gSrnHPpT/X86iEqh2QEErwQDmnCQH8qoRJ6/Wl/xpobOfpS5zk/jQAvT+VHp9KT1+tHf8aAD/Cg//Xo9Pyo9PyoADQf60mf5UetAB6UA9KOmaRXQkheSD2GaAJEdUZS5AHvWbrEctxdxyRPF8mCQ3Aq3doi25nSTLA/d9KbbJ9uthcTTblKlSntUN3GTTuwKyLErnbgeX39qqx3UaN/pbup9F4xViwkWL5MMRgEHGfasvUYLya+MkcQKlwBkgfhSGX47jMhRQ+3qpcYJFSeb0/Kp5ZswL5ke2ROvtxVIg4zg4z34qkyScOD+VOznP0qsG2/nTxKBjP05qgJ//wBdL/jUQkHf0xTt4A5OMigB9IOgH4UgZWztIP0pc/zoAP8ACjPX86Skz/hzQA4nrR3/ABpuePwozQA72pM9KQnr+dNMMlw2xeFpN2BCG4jHG7Jpsk+FPljc/YGqryPZTMAy4HHzDr71PNY3UirOzqTwSF4yPep5h2FW7gMZDM4mH8OP6U+J/NjVwpXPOD1FZolhsNWecIXjCAyLjOGPcVeR2umF3G6qvXYCD36/Wi47CTia3/ezLlOy9qRp/tJUxRSIi/KSMkVFql8LtVg86OJhz84IDVYtZDp0P2cnzQwBB6DpSuFhunLLJG9rMwOx/lyOQO9N1i3SzQSR9WIGB1p1vALWeW5VsvPguB0z2NRahBBfrmSR0kGMDpQHUfZ6cb608yWU7+2D0qK9iiFsYJ0DSMo+c9VPtVnTW+wwlDKXB9ap3xNxPuzhR0p2Al064FlEVViwPrVS7meaYvtwc8GlRAB3ORSlN34807ANty4Ynd196sklxycmokjYnj61diix2piKnkO54XtUqWrHluO9XQuPwpwGP5UxXIVgC+/epQoHT604cfyo9PyoAD3o9frQe/4fWkPU/WgBe/40Dt9T0o/xo9PrQADt/Sjt+FA7Udh9KAD1+lB70dj9KD3oAXv+NH+NHf8AGjv+NAB6UDt/WgdvrQO1ACjt9O9H+FA6D6Uf4UAHrSnv9aPX6UHvQAf40DtR/jQO31oAB2o7fhQO1IOn4UAB6H6UHvR2/Cg96AD/ABo9PrRn+dGf50AHp/Wk9PpQO1APT6UAB7/SlPek/wAKD3+lAC9z9aO/40h70Z/nQAo7fWgdv6UgPI+tOVd2AOtICNpFTAZgCRjFCyKTjcAfQ8Go76D7NGJQct1qFGur2HcqqVjOR9anmHYvFuuKUHBz71FG29ScYPcVJ0zVCGXs2RjcQMcelZcFmvnmVpXZh0HatOeESjg4OapGGSE5zu7VNirjr27muJ4LSMFjLkOQPuAd6SVVs5F8+MmLGBnqaLOXbd+bIvOMDAqa8jF+uXcrt6ADFIBsUkazFoYJI0kGQSOMiiS9IXC9RwD/AEq0J8WgjbnaMZ9az2HBxVIRTdnDZHrUsUsm4ZzTnHJ+ooXg/jQMsBy2N35UjKTjjtUkSg4+tWFRTinYkznjZu38NAgfn5fStIIvHHajavPTOKAKiQEduMip1TGPrUpAyTQep+tMBoGMUo/pR6fWkB6UAP7fhQ7bVJ5PsOTTQf5VNDjcCe3NJgUHuSHxKWiAPIGM/WnTXUESqyTM3PII7fWma7OpAVRljxnmpdFjjexZZU5PHI5xU3KJVIYKQcg9KAc4pqsi/InAT5eaPMXjn86pEkgG7H0qWSKMwvkAtt4GcfrUCyDjHX3pGuUaGRCdrEHOe1JsaMSa5V9TFvA+1M7cnPPrn9fyrVn09rY+aj7wUIIPTpkVVTS7P7WJzK7dO/HvVq8kkjXYgMiOOGJJ4qRlWabZGhDBFOBlux9TUaSzXtyu6AYOOEbIxVi3ltSuy6Jz09vyqm8cBuS9tIY9h3EDjevcY7Gkxmq8UB+aBSueuaZ5TKu7qPUCpftNs0PDhZCPu/4VDaK13IyiQoo569apMkeJQOD1pWnwwAXOT1JxVO/LWmVZhgA/N+NTSXBl0tFMYMw4OOTj1och2LIlHmeW2A3XGc5p/p9apgw/ZopiCsudp7VYEn+NNMTJB2o9PpVYXgeby4gP95uBU0jeSy+YyYY4BVqdxWHdvwpD0P0oDdKXr+VMBPWnL6e9N6/lTvWkAsxHlkuQAOGJ9KqeVHPPvgtlwOme/wCFWXs2uMsWwB0FZJu3tbjZE2ecVLKRoXNyIYHRNyED7mMEVkw3Zhdi67t3U1ozWl4rJPLiTnDDOeKpXFqVkYLyvIBoAcl+plXZwzYBPtXQhE8rp271yXkOpBQ4OM1tpfCSLDcEjkUAytaIk2qPC44Vs8cZ61fv7W3W3uFKKFaIjp7VWhEaXJmXhm6mq2rXhdTErnJ4/CgNzFtbZZJFULj+8x4AHc1vWFt5URlW4YbeqAjH61H4faJGlWQAkjpimQtHJrTLLC4gJ4BHHtSGTQWVpJK0u0qXPAJxu7n86tanbXM4D2TZcMOCeB2z+FZeu7LB4/s7Mo3E4B6Dvj9Kt6PqxvAV3AS7fvHqfqKYhItQkjuPJkjNxOBjJHNV5jcWULzNC0GXxKvGGU9COanFj9nuftbyGSUvuHGMD3NT6m7XloVMkarnkdaQyPSJnvJGBY+UOi9eaW5kfTrgAlWZulVdJna0uJIHwhPGe2fY1Yu447iYSPI2R2zxQHUmlt5wWkl27XGeOxqA8Grck5eFYgc4GMmqxH8qpEgASx+v41NGuPzqD/CnqzZ4piLQHSnY6f1qNCf1qUHH50wE9PpRQBx/jR/hQAf40f40ev0oPegAHak7fhSn+tJ6UAJ60p45980np+VIefyoAXOT+NONu8sLbTimjnNPeYrEUBwfUVLGZsUssrNaRRRueeT1XFMbz2aP+GUZBJOQMdSf0qWOFLe5aSOZyxxnA6+tT6fElxd3M7LhWcBR2AAA/nmoKKikPOjuSHTkSHOfyqW/igMSt5249x0NSa4Yo4wEHzD0qLQobe6hfzAWYepp+QvMsGOzVFaBcOUwcd6gjYS58s78HnbzTby3MJS2R8FiQOcfTmsWzuGi1VLVJdkiyGOTqcj1H407hY31kxjPNSpID+WKjuLcW5Kh94zkZqNGw3PrVJklwHP5Up7/AJ1CjjA/LmpAwx+FMBxPX69KTPP40dfypjSJuK5y3HAGaAHZ6Uo5/Kmbhuwcg+jDFPUc/jSuA7yXmXEbbSf4vSs25mbTLgJGcsMDOO3vWqj+WpIOCOfrWZqemteAXSTsCpyVNSxom8m8WRLu42srffC9VHY1V0q1leJkicqc/NjgY/8Ar1oG5kGnhNnm5XaWDiqumvNaNMXjIjLb+vIJ/pSGPtncM8AjjKgldzY6/wBaqapaXAVZE3QtG/Y8MPX86t6cIJbpyJ1dz82P8/SnX8omIhk3BQeSfWjoGzHyWpls0uHkJZUHzE9arWjXWpRyQrKEVO59amuLiKCySFZUZOBjnOPrWRp12sOrXVrbQzRyIobk5Ur6j68YpbDNGVZIkXzgBJt+bHTPrUfmgZ5wPWlmfzJiZWKg/wB7rVd9vmlUJJ7NVcwrF2HLuFU9TUl5E1mEkLZP8qzorgxMrD8z1NXp2+2wgSljJnhFOfzHahsLCA3V3Gt1GqBV4OO471ZDblyeuKqtcPYW4iijfGOQ3O01Ak7BQC2SOtCYM0WYAE596hin82TG4RjPfmpNPEc4IkOeenrVPXGihdREB6cHgUNiSLUsiQyqnmq2e4/rTgenaiysre5sg5/1nc56Go2lVXKg42nBz600wZMPf0q7b/JEzHisi6uTHas6YJTnHrUTayktptyFzwSDSbBIjupY57xdxJ+bORwevStN9RVYTBAvmPGoDZONvoT6Vi216kEpNuFedwFViMkZ71oSacTIRbq3ln5nYkDLdyT1qdSmZ62NzPDeDfE0kv3SASFHGKdpFjLbvHDd4dOmUJx/SpBeNZyFFchg23JHf0p08t3Ni4it2KqT0HPv/I07CI9dt4Yrqyt4zx5pbB52jjNbcq28dozEAsR171y+smUXEM43BXjBGeoPf+lT22rM8ZRzyRgigfQ2bFftEakdWPJHaq+qRtG67QCRkcVHbXSRuWQbSeuD1onkaZ9x6dKZJGmccntmnlf55pI4+ntxUyISAMe1UgI0i9OOasJAOM8806OH1qYDj8KYhixqo/SpAOn5Uvr+dB/+vQACj+ooo6fgaAD/AAo+n1o7/jR6flQAh70p7/UUHofpSHvQAv8AjQOPzo9frR/jQADt/Wj/AAoHb+tHYfTvQAev0pfWk7fhS+tACHv9aX/Gg96P8aAAdRz3oHb+lHp9aUdvrQADtzR/hQO39aUdvp3oAP8ACg96P8KD3oAO5+tH+NB70f40AHpSen0pfSk9KAD/AA70Hv8ASj/CkPf6UAB6mjv+NB70h7j3oAAen17UA9P6Unf8elIDyOv4UAPB/l2o9fpTAen07U9OcfSgBkolPCDHqahhaLJErMD/AL1a3ypGc9MZrnpnVr9VJG0nof1qGNF2OdWn8kNu9CRirSHbz70yeyiSOORR9zkg9xUcU48pS3WmgIrt0vQYZJCpGegzTLCT7DbldzsCcZI4qzJZ74GmQ7A3JA43fWq1vM1xuhggjZ05JPpU9RkiTfeIAAY8UhuDnr1FRvuUKGTYccrjpULE44HGKoRObnrz780nnEmq6hz2xx2qdI2wf69KYD5Uk8v90uXPIPpUNvNDE/8ApSsxP9481r280aW+9iAQOa5TU70DUQ6bsZ4wMgn/AD/KoY0a1xeQmVFi3+WTg5GQKeUPPFXIILe50oKFUqy8k+tMRk+YKeBxVIRTaFjnK/nTlt2ycjuKtF1557dqQyLz6UxCJHjrjrUiumM54B644p627y89F61mNeSW8zQxksfTFJsdjQdZJlxCfxqj58VrNtuEEh9zk1ajjubOTdlcOOeehrC1ppotShdGVl5aQAfcGe596lsaNiO4b7RsMTojj5c/41aPej7bBcW6bWDyDHC84OKjMmPlIwcZwetUhDz1/GkA5H1qIzdePek8/wDQ1VxE6jpTwCVO084xVYTDjp1qVJc470gGAMJBuAIGDyM1FJO3nksSiseABzV1HUsu/pVDXbmOFMI20njIFSxodO9vHEHjl3eobj9aSJUaZQzAq2MEcjpUehpBdRMsqncvADGi6iWGZTH/AAAZB6HsaQx9yzWN0qja5f1ov7WY20k7n5xggA9vSq4ijmcs8zN3AJ6e1TXd4WgEKkfd2880DMyJ5GOMcevauniljS33e1czHlSBnFacU8ttCvy7mPYjgD1/+tQDMaWULqieZEwjL88dq6PUI7TyBceWD5anBA9RjFRiaFl8950LgfMrADPtWTqN9J9lFuw/duSykDqP/wBdAbsZCZLiJBKQYBIfLOByfatkIIIN8Uuw46kAD6AY5qS3sIJbSIEkCNdqnNZk2qHT5mt2CSBTjk8ihC3LlxYfaIDNJLn5CCccFayoGOnLi4uCWl+UE5K7e3Pqa2Y1vtQs1IkjgRh90cnFV7uK2htfstxvlDoVIPQHsaAQxDDclTBFISpw7dQKuWqh5isg4HBqlp0kWnW/kxyPJu6lwOvrxTY5JdxkB+Y5LE8d6EA7xDJbwRhYcIxPO1TVnRbe1uLEb4g0n8RP9KJo0vIUWRBJg5YkYqVZViCrEAqgcAdAKEA6QBZMZzjimeYoxzmo5CWJJ6momHX69+lWSWhIvHP504OCPfHeqOMZ+venKzL+dAF/7UfIIQhW96wWtLproSEqUySM4rTQn04PanhFH8OM80rDvYuxzh7Yh+GxVAr396kLZGO1NbvTsIrNH04HeoGQ8fTFW26/jURHT60WGViZVHynHGarGGQsWY5J5zV8JyOvccU8RZUdTx2osO5mxSSW025UOO+OtaqXyeXnDbvTbSJbg5PbFWBAADx3zRYVzCvPNvJ98i4A4A9Kba2xRlZSQ3qvBrofIXP3e9KsKgjCjrRYLkzMi2PK5JFUdMRHlkWdDyMjNXGUmML29KgAZDnHJqbBcp3tqrTHb/CKYseCdzE/WrbLnk96YUJ9eRTC4LxwD3p4UsfxoEZweO1SrHj86Yhiw5xk8/lUqxAc+3engYx9aUDpTATHX6Zp3rSen0xS9fy70AB4/Ok/xpT0pCcZoAPSj/CgMDgg0CgBD3oNHp9KO31FACdPzoHag9/zpDwT9aAF9PWoZS7R4SMu54Axx9akHX8atW5CRsRgsKTAy47mCKVxdKzy55xx+VKt5mQx28O3d8yFs4OP51mait02rb2iYxsc5VSQBxwa6RnjlsgduzHIHTGKkozZo4LlF3glv4iaW1SKyy0Z2/jTJVBHGQagZSM8k0WEQ6ndedMrbiAhz6ZqGG6txMJPJTzP7wHNOlhBPK96hWPaRtXHbiixRqCUy5Y8Z5Ao3DB9OD7VVg3YAxnjGBVuJGODtHTk9vypkjhhWAbIz09qmZfK2fvFbeeNpzVm9KrYrtQlzgAgZNQWUMaQyfaUCTA8BmpXAeiPKPLjO1iMZ64qndxy6YSyOWPXnnNTWMkkd4+TlHztUdvmP9CPyqDWre6voz5MoA5GG4z7Zo3GPiubzU48RxxkIfv9waswM3lDzV2upIYZ9O9VfD5msozFcJtQDqTnp06VNc3YkuAVTbwc0IRLcziGFnILcgYHvVCW4KRkyKoQchal3yzELHjJIwScDNV7iyDt/pDSl/4st979KGNEaa+UfZEY92OB61fku7loSZblEDDhEGSRUdjHZ2UjGG3yznLF/mPTHWtKaCAwvLI2eDt9qQGdbWUMt2t0ZESQYIBPUgdccc1PezxSxPFGo81ecpzmsWO5ja/WJjlSeo6rXQXOnwRxC4hXa0YyTk8jHNAMztBubO4gkjmAaQHow5ptvaSDXvtUSq1uqbCRyTzVTQtOE91ciX5tkhRWJ5QcnA+v9KsyTSWt79nil2gtt5pD6k+qkTykxqflHzDBB465pzm0GmCTADAbgafcabLGrO9yWWVSjt/dyOCK5zTLS8vbRzds4tsldiHBPr9BQBqaLF9tbI4YRhsntnP+FWb5H0whlbOelLZiysQZoXIlwAVyeQOn86ZqIGpxBxN5THBVTggr60xEiC9vIIbyTbtHBQHkjoarSqivJ8+IlbAJH6fWlku49M0t45ZPMwh8sdPmxxWhZabFNaxeaxfC8+mfWgZXsVkZ8xAY/wBs/wCFSXscgnQ3KRtvyASePp7Vm6jOLC4ZY3bg4x1q3Dp8uo25kN18+3HH8Lf1oAdYXAmieCOIxXER/eKelPYi3lzPFtBOSFquGktNVhdhw6kOyJnBAGP5n8qk1GX7WA/m7CoyRt60kAXKfaQfIhZAw+RuTzXMyR4b7gUg812tvdqLQR53Mi8MK5y4tt0znbwxJqgK1s3lSo+BgMDgc45712EF0ottyBS2OhOOfrXKrHg8j86uwXXl4VlJWiwPUz77f9re4U4jM2DubbgjHT16HvXUaLKXs3Euw/OQDgjdwM8H3yPwqgoikAIkbGOhap0kEYOw5p2JZDqtvHJtiUcLkD2rN+yKP4eorWb5s55PWmeVz06GmFypDGB0GMiraLmnpbn06Gp0iC/nQA1UHp71KABnH1pQMY/Klx0/KmITH6GlHt60elH9aADp/Kj0z9KP8M0ev50AHpmg/wBOlGf50lAAT1o9frR2/Cjt+FAAe/0oPelPf6Uh70AKf60d/wAaPX0z+FJ/jQAo7UDt9KB2x+lA7f0oAP8ADvQe/wBKP8KU9/pQAdzR6/Wg9T/k0p7/AFoAB/WgdvrR/jQP60AKO39KB2pB2+tKO1AB2/Cg/wBKPT6Udvw70AB70nc/WlPekPf60AH+NA7Uf40en1oAQdvp2o7fh2oHOKB/SgAPf6Uh7/hS9j9KD3oATH86THT6071+v4UY/n+FACKOlPTt9KQDp/WlA6f1oAkkk3RgGqP2aA5JTLZzzVojcuORx1qBwY0yXAGOrdzU2GhbmXbCFQYOOnWqccbOdiHGBkmpYonuSSAc+5q3bBIZHilUqxXPPcUhla3uTIvkykxR9FzjJ/Go3EdndN9mO6XBJx/EPT61X8R3UQmt1U4y2Bgfe6cfrVy0tLd7BHiTZMB8yng5I5H60gEjE12pkxuboMnvTX/0Z9tzu2+1SaVO0Ikjm+8G4C/Nx68U3UY3u5VETgN/tDFAdRgMJf5HJjbgEjGD2zUgYqxUjn1FPsZ4/sJjmjI2/LkjgmotwaQrjaw6IOtNMBZJWgU4AKn1pZ7e3eRTIkbKw3liOh+lSiNvMCNJ5eV3DIwSar2wkunkRFiLL1d15NJgO+0rHHsVQB2AqEMVHuTyM0ksflyEDnBxTDk9c9e/SqEL5hOOn40+NiWXP69ahVeRxjr1qZEJA4/PrQBqyXXlQDapJxWBaiebVCGXCZEjEj73tntWiMgjOcGrQwYzgoCcjJGfpxSsA2eLeMyMG3/LyemTWVFFHdahPARuKMVyPy6/n+VaXnJFahSmSigZNUNO2tdny1Ck5PHB65/rSY0LcwnRVj8t8rjAyfSpJDqF3brdKiYX5gCeSO9N1Gza8my8m6LBBUn5v85q5pzyW8TRuwZeAg9OKLAV5B6ZGRnFRN359PpVmUhnJA4qEr1PHSrEREdee469KmiBBGSevem9zUgfBP1zQBZRdyjPFQyoW+V1yOxxmnxygH8akD5xnmgRDEwt1OwBfoMVTnYsSfUVeaNXx9O1RG2B/iPSiw7mZ5TMxC7s9gKswWyvIUL7W9SOKv2lsqTKx5qDW1Z1H2eJ8r3QVLHca9t5TZDq4QgsR/DWnO4a22RqGLDr2FURD5NpGwtm8148Y3H5jjPOKzZtYk07EVy6bshBGuQFA5P6HvSAfpqeVqrR3EZIztJPK59qtavbRnbbxbRljIP9k45FRnU43lW3jQ5m+ZQDkKw7c06wlF5e+ZcYjwm1Fx0/+vQBLZtMgIZP3RALkkDHr1qneaXBfFHKrGSwUMjZOD0PP86sz3H2a/S3gmK+YQNzDPWoLmGMXsdlPIZJiSRswuY8Z+bnqM0AW7cvp9r5CtuKnHXOAKy76WS5m3Fycd60Ll20sRuUQ5GPLUkgeg5602S0aU+Y6LGXYFdnIIIoAzbeNyC2flBxk9P/AK9b1hFHFCWmRzk53YJGKbe6fGtu0xdl8tflHZR9Koafc308i2xZrdn5CsuDsx94Z/Dj3oAsuAdQVF3LA5xuBwDU0kK27FFJK9QD1qB4rmyt5o3feFw6OB1z1GPWo4ppHBklcsxBoQE7sqjkgZHAz1pXidQCy4yMip1khjj86RV8hlzkryp78VR0yOW+szMZnXy3/dqe498etO4rEwTOfrT1jwfxpjja5GaerjnJ5qhEqqBj8acO30pgcZ696cCOPrTAXAI6Z47UhQEHjtSg9KXPH4UARNF1/CmmH+dTcMMjnjtS8c96AIRCBjjvT1jAx+NPx1470v4d6AGhRx9Kdj9RQO31pR2oAQ9/zoPegdvpR/hQAZ/nSYz+dB70p7/nQA3YMjjvQFHHA9KU/wAjR0/OgBMDH4Uev0pR2oHb8qAAjrR/jR/hR6/SgA/xoHb+lB7/AJ0Hv9aACk7fhS/40npQAetH+NH+FIeR+FAC/wCNAo9fzo7/AI0AGP5UhGfypR/WgdqAExyfzpQSCcHvR/hQTjp6UAMYHOabK5K7QeKlLdaQqCenelYCg/1PIxUZXI+orQ8pfTvQIVGKLAZzRZHQ9jQLUZ5B65rSEY4+lLt/UUwuVI4AvbPNWUQDGfpTiOv50ZIzz70APXeSoU/TPaqN60mnTB93mO56kZ5rQjfa2fQ1VvLZLiTcxbPbBqWhoZcRXQgaWQL03oVP3faqMmoNgkqVbv6GtKaQ/Z1hLZ4xz6VmSxBscdR+FAxqXcznk8VaUBhnqc8npVFUbI9xVyFcY9x+NAF/7F59qNhwwAI9qZFcTx/uHjSV+wdsZq3p8nBQ9B0qrrMSFPNBCuo7/wA6QhLixM4VtjQjGdqHLKf5VX+0KVWGdt0efvKKpQa9OW8lZA79OetWJba6SGRpo/L/AI1fI/EEUhjH0uziuDIp3ejE981fuJn2/ZklUqFAMm3Kjjp7muWuLq4kbBfrXTaA0P8AZChhzyWHvQMp6dp72XmzLdCQNIZChG3Jx9afLYxyyR3PmMWJ3Ffxp1qI5dR2yK3lEnGeBTtUT7MQLcblJPGelCQh2saisWmsrPjp070eHrtDoiAHzHCkZxgk1zN/Hc3L5flVPCijT7m6siUEZMZPT0NMDf0kNHqDtcQkKehPIFU/E90Ld4VtlVMbjgccGpotSdl/1ZJ+mKoXFvLeSmSVQT0HHSnYDMgmaWYPM3AIIHWuq0e+3hoTJ0z3rCGmyZ47jFSQ2F0rh0Yq3XJpWGbB0uKa8Dys7KTnbnFNknFvO8UH7mLOOD19cGprT7UcCbacY6dTWhe+RBYFdozjgEdaLCuV7WWx8sbuuPU1UvTavcJHE5IfgEn7p+vpWF9uC3mxmKrkdeg/zz1rrRZ2C2gOdoOGLhyD9aQFC0TfmJT8wGcDpT8RoSsgXPXk4qPSJGhupnEbtGWAVj6YGcfjmm6iZHuDJ1TJODxxnrSuO2oCNGZQq4z0OetSGKOMgEZb0AqC5nWe4skhkUPJJwPRVGSf6fjWrPYqluZSfmH5U0waK6qIow7R4QcZznFSoEdVIwQfSqNsr3srQLIQB1pyv9juBbu6knJx9KaYmi+FX0HTFGPwyPSqdxJc53Rq6xLwSQOT7U1ry3SMKjyiXsBzn14p8wrF/wDqKOx/OoLW48+BX2leoI7g+9Shun5VQh/r+dHr+dIDnH5U15Ai7jzxigB/T86P8ahSUvn5kX2PWlimEm4Ywy9QDmlcLEvp+VH+FIf65o/xpgHrR60en5Uf4UAH+NA4x+VHb8KPX86AA9/pQe9B6H6UHvQAp7/Wk/xoPU/Wjv8AjQAdx9aUdvpSen170o7UAA/pS+v0pB/Sl7fhQAvrQR1+tHrQe/1oAMfzo/xo7n60f40AL6fWgdqB2+tA7f0oAB27cUnb8KB2/pR2/CgAPej1o7H6dqD3oAP8aPT60ev1/Cj0+tACelAHT6Uvp9aQdv60AH+FIe59qX0+nej1+lACetL+PfrQepo7n6/jQAA+/egHpSd/xoH9e1AD17UPYCcbnONv3aEHSp55HEWY8dOlSwObuNQNvetBAGJU4Y9APxNXpbK8cRTuyyDcMqT0WsK5tNROoPMI2bdISDxgL7fWuvgleO1RZgBIoG7ByKRRmxvDFK6SbfLU5jyM4PX86tLC98m7zCC5ySOBtqgXQxPvRSzMW6c1s2bD7MDGRgDjjAoBmJcyNpEpCtuHX8//ANVTST3lzBHci3A2DcT1P4VmeIRdyXiPDEGOcZADc/8A163NBnZtNVJUZSo4DdaQFNPMW5eBSfIdDKinru9M9qzjfx2yjdJtuUOJVPUN/hWxdyIL+LJ9R/L/AArG1bQI7++kuvtDRO/JXZkHA4FFgNWIX+o2y3CyLtXovc1JI5guCUAB27cgYyKdpY+w2ZhL7l6g46VFM/mSMadhDHLMxY+tJjr9aUnr/k0E9eucjp1pgKowRzjn61PEDgdqgDYJ+vbrUsb+g/KmhFkKGUZ9KXZt/wD1ZpiPjAyBketTQPl1ZecChgU3kt3zHdK0foT1/KqMkJiZZYHIXPBPUGrV/HLLqUUyFSgPIPUVcu3jYhlXr1qUUZ/2nePnUhjxkUqNjgFjnuakeRRnC55pqzqMfLxmqEPBzjjH1p0cZkYKAc4pVkViOlWIGVHVgOxoEVRG0cpWbAI9COB+PWms8LkCPOSMjIxmodYS4u51MaAoOODWi0qmzj3qBIo7VIyssZz071MqY/OkMygGmmcc/XNUImVcY+tOC9OKhk89od0CqT7nnp2FRQ3NuufPMgb2J4pXHYvLxj6VBLNHFJs35dv4VqK3vUcsrHDL0yMZFRam9tHpzSs2JWOM0Ngie5E7TQgTC1A+YSOobJxjHX3rnodHkumupzfebmVjG4UAA5wxJIOOmABV/SPL1eEuZnBhkAVWbGR1yf8APatLToxciRmVdjt/DxnFSMqWSKloYZZt6odzSy8tx079qgIhE0/lCdREwzKwwpJGRjuai1eb7JeO0YHlo2HDHGc+mK1ra2WNRKkcYbGNgJKhhxwPbpmgNjMkuCJD5rbipDAnn8qryalum3FBjpuPXHfn8KsSwxtGmxGUBiAjAfKDzgewJNWYtPMEYmSINlc7sA49hnpQMimkivwPNzIMYBDcj3qbdsEKKcCP5goJ44xTWls54gI4WMykAnk8fhRBAGRZELBHGQG5P0NMRbmkN1aGPP7wgYVhlT+FFtatbPGZL1pmj+RN6gEDAByep6d/Sm+SQo43FRlRUKOxlJMmZOpY8ZoEWtRlMkChAW9SBWbGM4G3qcVqi6jhyCyMnTHUVn7wdsyEfewV9+v8qBoe63UKbV3CNOrDgn/PtT4720WEjDmTsQcmrV/ef6D8kZcuvGOaw9Ecf2kkht3RCgDBx0bnJGe3+FIC7DOs8RYZDAlWBGMUpP8AKr9/5asSowX6kDris5u39OlUIeG/z2qZHP8AnpVNXUY47dulTpMv+elMC4p6fXvUE6z7iWXEY6c8n8KngZSu7JyWwuPXFTX/AJcFnIRtDc9R1JqWCM+W8gS1R0Xy5AQGyD3q1FIJEDdMiotBWPyZGJy7H5ueKmLJHIVXpjtQgY89/pQT1qEzr/Tim/aF9e2KoRYz1+tH+NVhcKckN2p4mB5zTAm9Pr3qF7lEYAfMenFOcNKhVM8nqKpz25t2XcGBOTwOB/8ArqWxpFtXmYZWIY9M80LMpkMbDY+PumqUWpvESuN+3AyOKbcXM853iPaEOF5JP/16Vx2NT1+lIe9R28vmRKfan7h69qskX/Gj/Gmlxzz2oLDn86AHelHpSZ9+9L/jQAf4UZyCR6Z4oHaj0oAD3pP8aO34UHvQAen1pB2/KlNH+NACdfyo9aPT8qB/SgBe5o/xo/wo9aAAf1oA6flR6/nS/wCNACY9u1H+FLnp9aPSgA9fzo/xoHb8qOv5UAAH6Gj0/Kj1+lB7/nQAAdPyoxx+FH+NH9DQAf4UNg5o9PypMdPyoAiaHJJBqNrfPfvVnGfypSOv0oAqLa4P409YQuPr0FWCOT+dIR/OkA2MbcMOOKdcBLqLZKufekAwfxpwXpQBzk/h9jMzRT4PXBB/DmtW8Zl01bVpWdgAN56mrpTPTgkVVkgLds5FFh3OauLdwfx9Oan029ksgUPzKT6VrvZls/KORTPsB54HTNKw7j4rtHxhTx2psxadgT06YqeOzC5yfepgIUONy5z607CM02u8dOooFhkk7fetVdpGVIIz2pwA4/KgVyhFZbeSPerIgC9veph2/KlHb8qYEXlgH6UuzB4+lSf4UH+lACAYxRL86jd1HQ0E4Bx9aVvlP40gMyawhZiWhhOe+3FExM6RWQZQrMN+0Y49KtyIH4OfSq62oWRWUkEHP4ik0UmXtQRILUeWcEdBVe3tRdWxmmYk9ChPGKS8laRV447ioiZvIBSP5SOi56epqWNHPxQG2neaIs0sRKxj0XP9RW9JqK3Nkrb9qnrVZrWyETbSwl68E9axryO5gmZFBw+DgZw2aQzZsZYrSYSm4wMZHA5zVOe5mu/EFvN92CEEHjqTz/hUNro94x+eeFHIBwuWx7VZ8iS1GyTC7jncG3ZP9KA0OkubzFmRGoLMuMH6elc/oEph1MmePCt0bB6+v41ZtZHSRZHdtgORgZJNX0BYSyh4w0gPC9R+dMWw68lhilcRYy55A7n1qDzQjbHznGRjgD6mq8fnf2tDLevhVTy4ivC/U+9WtaNvBbr5YG/tjvRcVh85WCJZPORv9kdfwp9rdW/msk5CsBkEkEEHvVLQha3MUhnAJ9zVS7gd7wJYs6JEjLI6jLHPRQPXFDbCxZu3UXgVOEJ6gZrRktYoVWWLjI5BqvZxRkAOcMOMFun50s5zIFWQlewPU0IGS+aP6UeZx6Zqr5nJ55zQJB1z36mruSW99KCP1qCINIcIMnFMn32bgzAN3wehobHYtDtz7Uo7flVZTMWEwi2QtjgfzqwP60JiaFPf6UHv+FB7/Sg96YAe/wBaX/GkPf60vf8AGgBPT60o7f1oHUfWgdvxoAB2+nel/wAO9A7fSj/CgA7n6Up70Hv9KD3oAPX6/jR/jR6/Wg9/rQAD+tHXH1o/xo9PrQADtR6fSgdqB2oAO34UHuaTt+FB6H6UAL6/zo/xoPeg9/r1oAP8aO45oxz+PWjpj60AA7fTvR2/DvQO1Hpx2oACOtB6nmlxwe3FB70ANI/nSgfzpT3o/wAaAFX696d1XANMz/OlDdKQDGG3moJ5i67Vzg1aznFIsakg4FAGXJH5RUNGSx5OfugVdgngjtSq3AVscKQD+lWb+SOG1cEdVJzWTo+lJc24u2uN/m5IC9h2qCi27O6KHiYM3zblPHHp6UgLxDuv1p1xDNbIxMhK7cA+mKcQ2wTxuGVh82SCoPbIpiMu6WSWYP6HAPelV5cAMM84yDWmLGSTqwDAAk44J9qpMoDHBDYYjI5FMBFZjjJ/CnZ4HbjvSInI69e9SLF0zxxTAjJ/l070nJJGM9OKnEHt/DTxEBnjsKLCIVjJJ+vSrEcXPvnFOVOox3FSoMfgaAKmoQmzjFwzZYdsdKQNd3lstynllYzkY6tTtTjN5GImkZCPQdaZbRPa2Ri80yDacbuOe1TYosOqMvmOwU89TjmowjTLujRmGO2P8antrAPaoJWJYDr7+tZInuI7wQQvgk4ye3OKLgWWizng5HBz2pPIOTwc8fWphY3Ftcb3k81JFO7P8Le1O8wimhDEgIPTv+NWUTGKYJRzz3pwkHr3/CmIbJFltw6+1QOWJ9qtbhxzSAZxRYCk24n3x1oQMT36fjVzy1OOO1KI19O1FgJ/NEFszCMucchaw7SKddSSd43KZJB28dOK2zkLgdKVFd0MYOMj8qloaZHeyRMoKrlnI56GqLyKI2id8r2VhkGp54/srqQM7yAB/wDrqOSI3ClmXaD0PHWkMz1khtonS3ijjJGFCDB//VVvS51i/dhgSF59zWa0TZAx7VJbQTNIoQYIz17CgZJqFpcG6jniTzAW4PBYHv1rcsnj+zgNCInByVHTPtVOPbGwV5DHj+9zk/0oeZiN6ZYnuaEJkOogNdOQxHHOKumd5LEJHtDFcfNx2rOcMck4yRnnrRHM6DYy/KOR7U7AGhR3NpdN58SKGzkqelWryULcFUXjOcD3piS7eQCT71HIGbJJBOc07CLdjcqJRuxyCKra0fmAgjJON3yrzVY71YHceDVyO4EoAkUq/qOhotcChoKLdXLGcHgElW4I+taOqlAyiNQNo7VIJFUfJ1PtVaUb85PUUWC5FDerEuxxwKlF9AvOfwqtLArA59Kga0XccccZosBbuLi5SB7mN/MDSjETxbiB3AI4Axzz1qaaJgEdijb/AJgEGABUFukkRIViB6VcKM4+bnBosBn7TkdD1HHGKdHk45H1/wDrVbNsT1Gee9OS1GRn1707BcbbNtkXODnv3q1c4kPIBFMWEccdu9SbOPwosK5FGViU4AXPOBxUMpLZYHBPrUzxEnOc8U0xNg/SgCs3v2Peo2JyOvXvVpoTycUw25ye3P8AnigZVDEkdevU1JEx3DOR9etS/Zjn8aekG3H1+tFgLentnII5puqTqw8vB47470kOYsEU52V2+ZQw9DUtAYAkje4UK6/MeN3Q8810Vs8P2faq4B4DZ6/jVGSGMTNIsIDMfoKl3CNfkVU4xtFJIbEc7W2r0UY5qMsfXHPenHoeajbjJ9+tWSLvIx1pVc/X6Gozx7c9qB1GB0PagCykmf8AGpQ3Wq0Sk4qwo459KYEmf50f40nrS+tACelHp9KU8fnSf40AH+FJ60vp/Wk/woAP8aX/ABpP8KX1oAPSj0/Kg96P8aADr+VH+FH+NA7UAKe/50f/AK6Qdvyo/wAKAF6fnR/jSf4UHvQAo7flSD+lHr9aP8aADqPwpf8A9dJ6f1oHagAPfn3pfx70n+FGev0oAXp+dHpSE0f40AHYfSkP9KX/ABpBjj8qAF6E9uhp3T880g7cdqOv5UAGf0NH+NIc80hPX86AF/xpAOn5UhPWloArXBlY/LkKBzioEdIzhwOfXmtoeWsJzjpzXPXrgTkAgLuwKzZSJ55UVlkgyDjnuKtxS+bHnvTtOt4ZbT51BJyMn0zVa4KQSeWjZPPAppgW93X60yaR0Q+Um988Cqhkk9OKsWV+schV+461VxWIo7tcFZnkWYdAoBH5VNb3AmTlWQqdpDDH5VVjguP7RF4xiaHdwVbPPvUmo3LjUYWjH7vOJDtJG3jHP1qbjsLPPKrfKjLGON+PvdeB+VSC4gkiPlyFnQ7SBgn8qm1G4jFiVVSxI4C1h+HLnOoOXiYo4JBC5wfTFFwNV5NkbNJjIGSB3qEThlSXO2JxuU4pmsOJLmJLRXZ9wMgAwFXPJJ7U9IpLqIQplkjJCMo/h/E0m2CQ9ZNz4BBXselTQahAS9mn+vx9329fpVW/kZLAxJHtnXCY6EljgH6e9Pks5kWSUxrsIBbHG4+pouBBYulpcPLcbWjxknqB/wDWrLnv7e48U20II8gsAT1Gc5A/WtaO6a+gNvDbq7AfeGMjmsbUdJxdWkcSLbvJL8yA5Ct3Oe2QKQze1C3DT/6MMKoyzDoPxqOWyE0Y+yg5ypJcHB9elW302R4s+aQqj5V9RWYuoTQSiOJjzx1p2EbFtDbm0yxUlQV4PT1rCsnSXUXEMyg52PnJBGcdj1q+LW6SVZrgAxyHDY4YZrHGqE6vN5dsTNkjCDjjjd7Uhmtr8CpbCOOX77DAJ6GsX+2JjMguo1eNBhgRzkVZu7fUrpTLMiEAZ+Q5x7dKh07TBdXTCYbggzsPBY+n0oAtw6pPIu61tAVPzDGAPzYgVoeHYSbZ5bpSJnkZ3z03E/8A6qiuftWmv9omAOcZbqB2Ap5mvLmNLyOMLE2AxQ8lc9aYEWoNGuolCvU4ZlIBPcVqtaxpbZjCgIM7jycDng1h3uq28Nw8csILRHBYDkjr/hVi01D7RZF40kMJYqCDQIQ5kmKKc5PAqVylrL/pUbKnbHU0Qm1tlSZZWaSM5KHvUGszQ3axtNcCDPKrjJx6/wCfShsB9xdvZxyXMcEoVMOA38S55/GpruWO7VN5cyt0iIxge/pTLa5t714YRcO7quWLDg4PH0p+o6fHa25uFdjKWBIz96gexeDtbWao8TKgGA2QQKqmRhweDVLSkm1ZJBJOViXA2CrnkSW8KRyHcyZXd3YDoapEssHv9KD3/Cg9D9KD3qhBjr9aX/Gg96PX60AA7fWlHb+lJ/jQO39aAFHb6dqB0/CkHb8aPT6UAO9fpR60n+FHr9KAFPf/ACKD3+tB70HvQAev1pP8aPX69aP8aAAdvrQOMf1o/wAaB2oABzj6d6Xt+FIO30o4x+FADvWg96TsfpSnvQAd/wAaP8ar3lz9nG1Apkbpk9KbZt5zZlnYc5wMYpXCxaHb60Dt9O1RySLBMqO4ZW+6w9fQ1LjpxRcBP8KPX6dqMdPpR/hTAPWj1+tB7/Sg9/8AJoAT1+tA6/jTj1P1o7/jQA0dRUidqb/jQD0oAWb94mGGRjHPelt/LijVEUIqjAAHAFJu4FRFQ2OSOKVgLzsjRnceK5m4v/s821ZVjLkpkkAcetbke7YUb5gR3qvJawM5Z4Y2J6koCaVh3K6G9v7cxxsAMkM4fjjtwaisoBDAIN4Z1Ykkc4FXkWOCM7flX2puk2sUU1xMikGQ5bJz/nqaVgIInXz8O5jXPcc1KzrFOI1lVwRwR/KqGv3MYuF2nYfrgGtG0gtLrToposFgQwcdc0XGKr9Pp2p4YHv27VDJ/rDjnmmhjx3+lUSWuDk+1OzjNV1kyPwp/mA5PtTAe6qxz71A6tnrkZqfOc/hTgOefWlYBA++AqMqcYyDWRFpCpd/aPNffnkdjW0AP1oZc9PWiwXGTSt5IQnJxiqTfTtVhomLA5zUbRMccUWAgJPUenWjc3JH51IYGOPp1PWl+z9d3p+NAAjEn8fxqdD/ADpoiC5qTAH50wFHagHp9KPT60DtQA9Tx+FMe7SEkDLORjHb86eozgD6U27tY0t2f+JealjRDcJNdxh2VcKPuq3+NO+2J9kHIO0cZ6mqNkJruZo/N2p+tTNZSW3miQh1+8pA6VIym5HLE4yc+1XNMl2T/N3BwTVeVDyf1FVnZoyccHIwQeaYbl6982W/UqilCRyTxVm4kVWY7Bu6AIMgnFZcc00jfNz9K27GREhy3UZ6dqQMpwtBNkSyLEw4KkGokaJ1bYVbHynb60l7c28+pRfIWUSYYhT2659RV+6toI90kSKpcAELwDimmJlddhzxU21Dnjjiqw4xz2qVZBjrzirESeSmSdvelWJRj5e9J5inPPv707cDn6/jQAoQcDbTfKU447U8EZ/Gl9PrQBB5Cnt2pRCOw7VKO35Uoxx3oAYIxzx2p2OuKUdu/FHXt2oAPX60Y/nQe/0oPegAHb60elB7/Wj/ABoAQDp9KU9OfSgcY+tID0oACM5z3FIR1/Ol9Py4pO34UAIRyfrmlxz+NIf6UHv+dADgOR9aZIJAuUjBA6k02GdZpGSPLY54FTyTr5LQ52vjkHtUtjKIuFdMRpI8g696eql13AdRTbBhZyP5jKwb0PNTCZSSVHyk0ogyMox7dqaY2Ofp1qXzc449uaR5Sib2UgHgZHU1QiIwsc5/+vUiw88+vSnNKqxCRnjw2BgHkVJnOaLgIqYx9e9OAxj8qPX60vf8aYAP6dqOv5UDt9aB2/KgANIe9L/+o0lAB/jSf40p70HqaAEHagfzFL3P1oH9aAD+oo9aB2/KgdvpjigAPej1+tA/pR1/KgA/xo9PrQe9IT1/OgA9Pyo/woJ/nRn+dAB/hRnrSelJn+VADs8n60vT86Zn+VJ5iZPzjP1pAP8ASo3njiIDtyew5NSqN5+XHJqpe2UVvA1w8xEhG7r1PpSbAtYk2bxE5X14zSKwcZU5z+dZNjqVzcTC3jkUbuhrQa1ubVxvKyI38Sggg0XHYLqGdkMmcRjt6/Woo7kzptt4H3JwfL4+maZdebJaTRee8cg+7g/LnPf1pmhtLY+Ybho33cHYec+tSMu285khRnUrJxlO+TUUpmgkEtyDtzgLnjFVLucnUluoXLRo+GXHDEjr+H9as6tJJewAQYyB36incLCtdbyktrAVjzh8dOtW/Ttxiq2m3Bi0zZIEB6YzyffFAmxHuJ2oOcntTTEyx/hQD/KoYPMuATFyB6kDNRmQr9QcEdx9adwHzytH1OVxVVo7V4idh35zx0+tWUfzCF654pA1tGgfyX+Ruirw31J4A/GpaGhsM6QqdsbFQvIOeTSWFjLcRvOzASPwGPOB6AUWt1CokzbPNI5JGFznnpT1u7i1EimEqF6A98/z6UgIYrqSKc2KRo5bI+YCq+owzW8G65ba6MArdtuOP1qC3mtpNWWZJrhS54iwM7uO/wBa1Lg3c0hUqSi8bgOM/U0ASabbkaTuSTJbkn8eajt5Lm4Jjh2qU6HApsd5EgMc8MysRncWI3fj3qlNetbMs9ojn5gjKCASGPB9OvFADNTvrzS5+JPldM4YDCnPaqsGu3IwIzubrgAcVsFPMH2iaJXIJUswDdDg4zTJbSzutvlRGJehdF6GkMs2Fkbu1jkmc+Y2WlI/iPYfhVO/lfTpiInwfX/61P0zUxFFLbTv5MkRKl/4TjvUc9tbXqxzG6yDyTkHv696A6lv7JM6x3VxISHXB28gZ6Z9qo3WpYhlsop1SbO35+R17irqajbQWDxSzbljViCO4HSuAu79pNSlnh/jOBTEdj4fE1tG0zukkoJViOE69vWrxK3d2s0xClWyOuAR+PNO0qCNtPg5kGQOuMGjWIVgZWjGMjoPWkPqWZb8qPIYfMRgMhyD/hXNX8MsOoBjMrxbgQwGAuexrdhsibZLpW/eA7ue1YOn2BuNXvkG3CthA4JUFsHOPbPH1oA6iW7H9n8Nl9uM+9UNBsUntJbmWNo5Z3LMGGDjPFQG5l0u+FrCqXEjD5VXGT7Y/rV3ybwCSRXXDknEbcA46Y/qKYiCKZ3uzaJPtQiq8qzWer28sWJMfJIy/wBz1P8AnvVY6hCtys4VA7sMxnpn0resore6tjcZyGYnI4HB9DQPYp6vbvqNrjfJwQdyqMD6A9ai0+/W1t0sVnMlyCV8opg/h7Y5qS0zNfta+aVj6jB61DeRw2fiCwCfM7K6En+EAcc+9AeQ2W0gN08r20bsxGXdcngY4z0q4bi2S32wyvG4424yKsanLEmnkKvOOwrL0KSGe8BkGf4Rkd/WgQyC7jsJzdlVeFzsfcf9We34UtzHbalP5xiz5SAbeVAB5zj3zVjxNb2w0+5K4DFc7R6jJ/nWZZyzSQxS202C6bZlcZDenPqKTGtS9HHZWm2W2g2uPvbOD+dNub5Ly6Wxkil3HA+8OhGS2fSrFg4tTLG+12PAK+/vUFmkU+s3blXQbREjFeSo6n86Bl3SYreCWdrSJYol43Eklv1p0lw0/mOQSqYwQMZJ7AU2+R9OXdG5dey4H41W06M388iSM6onzZHGc9qZJpf4Up7/AEo9Pp2oPT8K0JEPelPf60h7/SlPf8KADv8AjQOo+tB7/Wj/ABoAB2/Gj0+negdvrSDt9KAHf4d6PX6Ug/pS/j270AKe9B70Hv8ASg96AEPf60d/xpT3pD1P1oAP8aT0+tLj+dIOo+vagBB27UZ49OKUDp/SkHb6dqAFz9OlPHpUYHH4dqkXFAEz2sTRHeue/A5rlrqRobphGQfLOG2/dGfX8/zrqJm8yEgEhsEZHUVk2+msLyVvOVUlGGwnOe35VFhoP7Gme0WZJx5uNwUcqRjgVoggYyfzohlS2thE7gBRwWIFVy+85U5yc8U0BPvAxk03zF457VVJPH1pmTx/SmIu+Yv6Uu4c1QDHj0x26U+OQ+ueO3SmBez1pfX61ArZBOe1SZ60AP8Aw70n+NHr9aP8aAD0/GhR0pf8aB2+tAEiDAHbimyDI/ClB4GPfpTM9PpQBTnhZs4btnmn2zPbuc/dIwanxkfh2pcDB47dqQEMyJIxLIG+ozSBxFH5cYCjpgDAFTMBg8ZqJohk/WiwELdsnvSYyQOpz3qXyj696ltosSgsOKAKqKrSbGfaRxluKTgOwDBtvBINN1jzZbpBHESo4OOlXXWERq6JsLABgKlMZEhPP0qYd6i8xR09KPPBH4VYifPX60uf51CJQ2akBzn60AOHb60mOlL/AI0d/wAaAG44HHajHH4Uo7f0oHb6UANPeg96XqPwoI4PfigBvr9aUf1oI68Uvrx3oAkjOCD71FqCNNEyK+AQeDUgPt3prqT7ipaGjOsbF7ORZGfKYyOc8+tXbmbzlwCCAeoqK6fyocAZbsoGcD1pqSQeTuMyI4GNmOtLYYkvzZ9xVKaDcWxnPBq4kiyoHX7pBqaa1KwCXOVxmmIzFjaNjwRz0NWEnKE4zjoRTo3e6RlhiGV70bDnoRwOM0lqMkSTd/EcelSOxfAPQVGiHn8KnCAj8aokrkdP60nPHb61a8pf1oESjH1oArDPHbipEDY/CplQDGKcAOPp2pgIM8071+tHb8KD3oAP8aPTnvR60ev1oAB2570Dtz7Ufh3o7/jQAen0o/qKPSj0+negAPf6UHvS/wCFIen4UAB4z9aQ/wBaU9D9KQ9/8igBPT60gPSg9/rSfyzQAoOcVLEgkOD0xUIHT61KpK4I60mBn6mVScC2kKPjjaM81ZntUjjEwkc7lw245Jz0pZWdUcxx5d+On6mq8VxGuUu3kIJ4BJ61BQ17bBxuLUJ852Jjj16UsVwUj89kLA5C5ODwe9VdR1JDcKvlPHu6EkYb8aLhuWWLIxUnkcnvVlZYltWG0PIFOBTfssa2qXCuwYgk8+3Ss65beBghW7GmBJpduXile9tSV3MvzdecdKvRN5h2xgYAwNzYzUGktzILh1J4IwfzqO/uEa+2RoygEA8YH50r2Atmbrx04PPQ0ecDk0+4t4Y0EkXAZRVQ9s+lWiS2Hz+fSnZ61WSQAY9ulSiQHNMCQnk0f40wHI/CnetADscGk/wo5z+NA6igA9aPWgdvyo6j8KAD/Gj/ABo6/lQe/wCdAB3H1o9P60etB/rQAnp/Wj/Cl/xpPSgBD3+lIT1/Oj0/rTT0H070AOJ6/WgDnj1puc/lTx3oAjlgnlAEXCjlucH6VSj1F7F/KZVbHpzWy83l252jJ25wBk1yE7zNqMrCOQjcDvAP3c57elQykbLT3Qkd2twqSjaMZBB7H86fdx/abRN86s+RvAXGMelaMM6SaehbJOwZ3cE471mzo7fvEILHORQBStND8i5S5W45zgeo/WtuW/Vk8scnucVl7ZWJLkBVGSTwMVYgtzJAZIyGIPTIFAEEg+QZyTVc7uVzgHg4qy53AkHqM1EVzk9utMRC8qpGEC8YIqol1MGwp3fWrksRycHvUS2E7424zn7vekUT20jOBvwF9hWvbQpcQ5dAw3cjGelY8MEsL/OcFTjPpWjbs8Y+VjkZ9s0CZm3cwg1T7NFIUBbBI7CtSaxgtyzpKzK68qTn5uxqki2plVpLfEm4kvgkt7Veud8y77aHCqOWzj8qQFe3WRZN3Uj+EcnFXJ7lZ7RoLYruPygcjHt6g1k/bHh5i3pIDjawOT6fUGrJsrqNhcySGQuQBlucHr+maAKui2t5a3kksy9HKgA53Dj/AArS1RzcmNFiYhSC5BwBz3Pr7Vxwur+K9IiuZgysRuJ/DNdrJZr9jEqOeFDDJ7+v1NAGVbacIdRhmMchXdwSQfyrfvX22+A4UMQMntk1l2zXWob4VlVRHyTjnNVdQuHglhsnhM9xcg45ICEHnJ9O9ABqM9tLHbIu03AkwuRk7QecnsO/PXtVnxJNa2umtMqrkLhSvfuBUNrpyTTF5fJZlbcMZA+vvUD28upa5FHdxItnEhKAcpI4x1/w9qQxLPUHvrU+V5iwsoOGB5buQfSrFnfCxt5IpJVLk5CY5I9c/Wpr520u5RxKDvHPy8D8Kh1O0kk057q5dMqvmpjt6j8aAKgtGJa7kjLtKQVGPlUZwCR3JrQhubZGP20Mz9ySTitLT54jYRyLgAoCMn2rCKS3eomYRkxIw3ntQBFq9i+pI8duJY3Yboi44k/2Sf5Vx0CeVcRyOvCOpIx716ld3EDx4V1Zhgqvp+VY1hpEZkdhMIrgklQRng57VQi7ptxBHGuBICMqCUO3aT3NR6mJJpgQcrnGScU2O6la4k0+OOJ5hkbs9MdaytY+06c0JlGDMpBXdkBh1x7HIpD6m7LI1pbiMljHjkgg8+lV9MhghnluEn8qSY7mD8g4/wA9qs6FIk+lwyygMcHjGea5+6vYm1oxYwvmAMvTjGaBGpIqXN7JdQTILqFSFJB2sG4Pv3q7NdokDcKnl8lsHn2/Gn3ttbrEssKojFCuR6EVkTebcffdmxz1poRyctvI7s7A5clsZ6HrXQaHqBgtTayt3yMnrVqPT0lLgrnA3DHJPtUb2kUOQ8GSD91xn9KBmiJ13mX5UzyWHFYeo33n6gksbHbFyGPc1oeZDHGQ8Chc8qUUD6AVJBdWaEhrZVUZ6Y6D6UASW90t1biSGTcvdc5ANPiyrE+Wqt/eoaTS5z5ok8qRhkM3U1TeKOeXyknkZimSCT+OO9AFLxBdvcsEjcEDAbngVP4WspZ4ptzfIDtQds96U2UCOiySqrODtXqSR/KtW08vTIgolRy7ZUqcnJ7GkMiuA+my4Vh0zyKivobtY2dnWMSoSCuMqRyCKknkiu5JJW3OUPU8Bae8bX9mYFVtpIywHO30GSKQFfTpryexRrqFZXbCoWXI57nj8q1LQIo/ccgfxDgVJElt5IRkCSRHcAw5Bx1rGF5PDeRxeeFiDYVAowq01oLc2c9Pp2o7fh2ox/LtR/hWhIh7/SgjrS+v0oPegBD1P1o/xoPf60H+tAB6fWkHb8aXv+NJnp9aAAdvpSg/ypuen49aAen0oAfnr9Kce/0qMEfpUnGD9KAEPeg96py36b9kRU54J6iraRuYRI08eO4IwP50rgL6/Wk/xqO3nS4jLL2bBAORmpf8aYCen1pBzinen170np/WgAA4H0pw+vamjt9O9L2H070AS4BpNmDSBuOfTvT1PzdKQGdfW7g/aTgZPA7D8KS3vmuoWhSDccdcH+Yq5fBprR1U5OO/rVbRFlgSUTKuFPDKD09TUjIoi7KUlVlkjIDA8HkcUbckcZ5rQup4wVJ/ix7k1DlePlYfUYqkBUEZYjj1qWOLv7U/zQCPx60gmAxnjjHNMRIFxn6VJ6/SoRKPXtTw4OfpQBIe9Hr9abnr9KUnrQA7v+NA/rSev1pf8aAFB6fWkHaj/Gk9PrQADt9KOo654o9P60Dt9O9ACN3+lKR1P0o7dO3eg9/pQAY/nTh/WkPf/Jo/xoAa6bjn9KhYHI4NWM/zo9PrSApFSSMDNIEYkcdutXcdPx60en9aYFZIiOT6VOBjP0p2On0o/wAKAA96P8aPX0xQe9AB3/GgdqPX6/hSf40AKOcfSjrj6Unp/WkB6f1oAd1/KmSSKn3jyenrTxzjPcd6LqJBbluS/YVLYCFsAE8bumRTt386owQPc2rM0rCRG+UY49uKmgla9t/MtgMN3H9KVx2LUzKtu6qm5mXn2HrWFpHGrSCeJivOCw447/SrDz7XaOXe5Po5GDVK6+1KyeW0iMDtI3VNyrGlMIRebIfljZWPHTOarx6l+4+yXBaNkG0Hrux71LaWUn2bzQ29j1PoKRJ4CWtmg8yT0zQA3TLpLfeqvudjjaR29c1PNOuSTznoByapLbxRToWHl7yFKnhc1szWSSR+a2FYDt0pq4Mgjjlkj8xU4PbcMiml2Un1zg+uay4Lu4a7MEbEAnaufSr6Wdxb3DCdt4kUncvQGmmKxMJTn9fepVfP51CIuOfSmST7CAg3DPJqr2JsXB2+tA7VD5iqodpRjAbkdj0qRHV1BByM0JgO9PpR1/Kj0+tHp/WmAdfyo9fpQO3070f4UAB70Hv9aX/Cg9/pQAf40dMH3oP/ANek9frQAo7f0pPT+lH+NHp9aAAdvp2pMZ/Kl9PrQO1ADT3+lIe/50/0+lNI4/CgBPWnKf500j+VLjr+dAFlGWOPeRn6Vy2o3DHVR8pOTkCujDEAjtULJk9Kmw0yVhD9nE0agKy5I6VkSTIXQzclAQuR0Bq/M/7oxjoeDWZcJuI4z2pWGhDeeaBCjYTGMk0+3tjdXAj3EKQCcdcVViicMODjpwP51espvs9xG5Hy4wSDQMm2pZXHlSwguwAQRnGf8acZJFUiaMowbkED8CMUXVv592s4lYMpyD7VNeTeaQB1A5osK5AJi+QQQAe/SmHg/j3pfU0Ecntz261RI1ewxj2FSxqxxx27UseM9O9WEHTp6UAIi4x9KfjA/CgdvypR0H0pgJ60f40dvwo7fhQAf40elB70h70AHp+VGen0oP8AWk9PrQAZ/lS5603HT+tA4AJ7DqaAHPHK6HyuMdTVMTPg+WrsycnnirMN4ZcxQqD/ALTNgVAVezlIYfM46A5DDvWbZRL56+SJMH6d6SGQSkgukZHRXo0hFVHecAu0jMo64BPA/KsvUrqNtTVMFRk47Z56U7sLGrEyyA7SDtO096lHb6UklvbwKssChCygEDvUYlwfxqkSSSKWA2nBxVEoRIC8W7HTPIq2Jl/pTTIrYHtiiwEEkx2baiMwBwBUzRK/Q447Uz7Lnoe34UWGXYUtzabpwFHXOayLYCfUCm5vs2SrNnitKNCsaqRkAfpTriJ/IVNu2NAT2qWNEM1vbwF0t23ZOQM5x681XzyN309KmjuBErfKrDtkZx7VAgE0mMbQckEc4/8ArUrhYuWVuJyT7VFeB9NkHlP1I60afcCJ2XOGxke9I5bUJzlwcYyq54/HH8qbAk8u8mCXRIAbhuf4fenQgyr+7HzZ4HrU7PJbWZXYfl5y3SqGkTm2k2TZDOu/J56k9PbmlsG5I0j2d0iSKJZHwNh9+PwqeaG5Mvkq8YU4YxoenqKp3Hzaut3HIZfmG5ABhAB6k1eu5/JkkEVsrzOQQrEDt1PtQBDc2Y+1wyxs2GiKsZGyVIOQSfxakubpQhjEnmoh5MQ+6euBzWfd6dqWpl5Bex8DAiCkqPbOf1xVnwzbm0jaG6jCSFiwx91ugznv0oAjsLSxaUPJCqnJI3Lk8+ua0NQuIba2UGfMRIUqR0HtiqPiSeONlEJIbHJX1z0+tOsNOt7zTC15Fulc7P3hOB/9agCuuppYajJa2tpK0u8qAG5fIyMVKS0WpPM67p9u1g3Kxg4OB6npzTbS3WfxHK6bQ1pCsIwMAElufy/StTUbaGLT2Zu3U5oAha2imgMxnjJxk/w4/KsrVryG0037RbxnzFkXcqsSFOeSfQEUaWRfXnkO+I+SDj73YCtC90VIo5hGSYJIyJEY/wAqAKtveS31mC8KGSQbwuCTGnbP1q4r2ctsY7iU8rjY4BX6YqhpV84swIXt2u4F8nY3/LQA4xnj6596gt2llv0mntyYwcsF5xjvx2oGK8xsopZbAfuIv9ZHnIGe4B5A9q0tNluLvTRtG3zzkZH8P/16k18wW+myyIineg2qDgNzj+Rp3h+6jfToWIwfLAxnOPal1DoVJ2fTWLtwRzn1qRr2fUYtkUAcjuByvvVXX7h52/1TYxgVZ8MS7UdGXaD064piGRQATwXn+onjcrINv+sHvWf4mujc3MYT+Hmt7VcFfk4JOeOtYslurbjjJIzVWAqaPqH2RDE5IG7II7VpiSKVvMMKOVwdxAJFZ72q5Py/7QpwtkGfl4xnpQBoz3gkAjQgjuRUcY24P4ZoigTk4Pr1q2sKDJAp2EPs5DFMGwSOh5BNVdWiu7+YrGEgjkAVpM7mXHI4/wA9avKir0HehhjOOTmiwXMSTSb+OIBZI3cHcGDEAHvx9PfiqS6fci+ghubeRrV2YysnDYx3IP09+K6bzGHVSOe3NSRupznBz2NKwXORa6zqaRxwKkQI3Z9Ow/Su0ube3khjuFjVXRSVIGDyMEVX8qIli8SNkY5GaS6ldovLTJPsOgosBg6xp32yyWW3hLXsbgAqACV75Pen6NBLHp8pv7cmZZVx5hJOOMY/xq6J3gJGw7TzyKabnzGU4wAQaVhmguntcKGCrGp+YgHgseTVKS4lspNkJ6dT6VspMwt18sgsRxk8ZrnL20vpLssqoyk5xnAFFgNY2l1II7qZw/TcmOq0y7WGW4DyRIXQbc47VetJSlkqyABgOeazpcNIze9MRoDn347Uf4UDt9O1Hb14qhCev0oPf6Up/Pig9/pQAh70h7/WlPf+dIe/1oAT/Gk9Pr2px/rSen1oAZ6dqAen0p2On403HT6UAKD/ACqZYvPUoWK5HaoVHT6d6mRtpBHpSAzdeFvZ2h8jYr9QpPU/41R8NiLVnm+0S7gvIjBwPf61tXdtFcg+bErZ745qGw0+1sWLwQqjn+LJJ/M1Nh3J0s4rBpBEcJIwbb2HFPLgZ571HK5kbPYdKhY9f8mqQiwZB696A44571VJPP1puTz9aYFwMOMGnA8Dnt2qmrnPrz9KmjcnH/6qAJx049O1SAioVPA+lPByPwoAcwwMAfjmnRZXgHGaTPH4UoADZpAUtRt1tYPPBAfPaqsT3uqQN5MkZjjPyvj7zent9au6pbC8AQyMq47c1HpVs2nhkEpdW5ORjmpsVca4bajMNrMMke9RdCMetWZ23yE9ulV26j69qokaCRj+lSxluPp2qIEAjHPPanJJjHfr0pgWlJx+HapPX6dqrxyAgd+KmVs/lQA89+f8KX1puev0p3rQAv8AjSf40HvQe/1oAP8AGgHpR/jQP60AHYfSjt+FA7UDtx27UAHY/Sg9xSdvwpT0P0oAD3+tHT86D3o9frQAen1o9KXv+NJ/j+NAAO1A7fTtR6fWk9KAF/wo9fpTc9PpSg5/KgBJHEYJY/THekDkp5mMLn16fhVgKggZmGSRisW0Vri6m8yJ2jQfMAcYNQ2NI0/8aB2+tV9zxRqiqeB95vTtTzJ5cYk80PzyOhp3CxOOBnPFVWuJZydjBVx6jmp45IpG8sn7xxioL63+zOBEDtYflSbGhYEKhRMkihjtzuHJ+lKlybRGjgRQittAIAwfpVF79zF5Uf3COpOMVbOniSDO7bLs3Z5Ix6GkG25QaVo9Sjfcrc54PSn67dJIYmTg7ufcVXuLGSa/keNhu2gFB3I4/nVxGhjc209v58mNoAHOaRRPot6DYiJxhlLD688fpUro6al5wKlCF+Vv4CM5/mKyrqKS1cSxxeXuOGi6YPqKQX0pQgoSR0JP+c00Ik8QAXNzbyLkPGd4ye46Vde6W5thh3UP3H9axpJZWJY/e9aIbiSMsCpKk5wPWmBKmlzC7EkdwuCcFySWA68VuXtwdi9MnHNZsV2gUFVck+wpDK8rgtkY6AUWEXbeTfIA3THarOoSxQW24KDtB/Ad6zIW2SKx6Z5xV54kkxuAde2aGIoaR5NxdsrncrZZATz9CKvvCLRWRTxvLD6GjyYoozLHHtdTn5eB9KjTFw2WyuBz1ahaDHLL796kEg9e9U5MBmCk5AzyCMj1wahaVhuPP1HWquKxqBxxz3psjyLHmJNxHU9hWcszc/061e+0E2LIjAO3GTSbCxEL1PKJRpJJF6oBn+VXEYOqsDkEcVR0qJrN5XeVWLjgDOPpU0t0IRkJknoopJ9wa7Fnr+VIe/0qFJswGUyR8D7ueaRZ9yqwOQRVXFYnPeg96jEufxFP3Z/KgBT/AFo/xoPelPf86YAP60elB7/Wj/GgBAOlH+FH+NHpQAuePwpGwc0np+VHX8qAI3iBzyaie3znnvVnPb1FB70gKn2X1/vVG1mGIznqavHv+dBH86AKsUGwBQzY+tSeRnHPapsfzpR2+tMCv5H54o8jrn0/GrAHT+tH+FAEYiC549Kfjt70uOv0oPegA6fnQOo470p780nr9aAD0pOuO/al6fnSf49KAE6+/FJ2/Clz+PNJnpQAE9T+tIe9Gc4+lKo3Y9xSATIA5IGD1NSQCOZiu4H2zVO7gliAuHbKjnHYU2Ke41CL93Eg2HiQcHp2NTcdhmuqtqYmgCpnqant7BbqyS4EzrMRkMp6e1QXu5bXypxudzksecVLZzeVb+XHwo64NLqPoOk3DdjJO7IPQ5qk/wA8wZzuKkn5lBNWXY9aj3YIPv1p2C5NvZ1wSce/eo3PX6fjQG4GeO3NBHTt2piI2Y884pmWyQM8c4zUoTOO3HSpRCMH6dKYEUbnOM5wanjPTPNL5eM/hT9uM/WgQ+PGQM4/Crk4UWshODx0NUBKvmeWMs2egpLyQrCyMG3EcjHWpbGkZ1nG01yUdsKW4Ibk85xV/V2gsLbzFxuUH6/Wsq1uYo5CsccnmckgjGKdc28+oAK774yQXABzj0qEy2iaxt3vtP8AOtiMyjhvUDqKjd5rCdzh13cgHvjAOK0dIf7FYrEdpAZgAD0GTisvWLW5u7koBEUduMk55Hp3qhGhFqd3fApbQk4HLEcVQliuba1ka4Xa0cuEIOeD1H51Y0FJrBpfMVYlH31duSB0NJfX0d7P9nXaY3deV546Z+v+FAGIJZ5WZ4IZXwcEoMgH0z0FdDozNceadSh2TNhQXX+EDgZ/OlvLU6cscsRTaoAC7ePr9aSCW81O2S6QRRruCkDILDIzz2oC5FeTRw6gIlkMcZOCV7UmrmHT4BNHIWkRg0auePc/lVeWW/e4lAaKKOJzGsjoS0hBPQd8U290m8uoA73RkPCZdBjGPY8flSAv213dT6eHWNIzKCyhR90Hv9T1p1tNDFlLgBiODWhYuqQES4Bi+U+2O1Zt9HLdSRtAuEHJJAy30/WmIcbiKO5LQxv842hh19qW4uIntx9udQxYIYlOeo9KtlraawCqvCgElR93HeuemsUu799QuQGRseVFk4kwPvHHb2oAtxWtlDMbiOYRHIYOMAYHI4/DtUup3xupILS3nV3uELM0Z+4vqP5fjT7IWnWXajDkBBgD2FAt0hvHvYYAJGTG7HJ9j+QpDIRaQ6ei7I/Ljzg+rn1JqyZ4nUNAuGTHQnPPb61X1HVfNslLxCFnB2EnP546Unh2USNO0wDK3QkcD6E0IGUtZXNvGuxirsSNxwFI7CotNa4LtHF0U/fJ2que2at+I3hV1iXCgkNu9Tg1p6dZI2lK4+9jPJzQHQSRWcQ7o92zhig+X86WSXbIxQbRnoe1QW7TzSmCN8K3HNSSW0kHyyNuI7+tNCY2R2lIJ5qEjgZ6DjnpUxwAfzphHX25qxFcR5xx7cc05I/u9+oNTrFnIx3z71OsAGe+DQBBHGflz9MmrEaHA9x2qQIF6dj2p2P0NMQ0fzHakPOfpmn4xj2NJtxj8qAGHnP508KDnj3puOn5Uq9vpigCQx543MORVCZ9l7IpDCHO0c9cd60BzjPQ9aqa8EFiNlvuZSAAo7ZHpUsaHtc2Jt2XoccEcGqEQhuv9UGEicPnoc9CKreHmFxqTLdD51BIG0bQT0x9P610d3BEjeaoxIRtOO/1pIexRhSRIxGRle3PSgq+eDxUhcjP50wyH1461RIbmK4zURH8ql3ZpwCn86YFkdvpR+vFA5xR6fSgA6j14o9e/FH+HekP9O9ACnvSHv8AWkY4zRnrQAH+tH+NHr9aX/GgBB1H1oA6fjS+n1oHb8aABRjH0p6/0pg7fSnKcY+lAEmBj8KikQnOPSnA/wAqPX6UgICjDPHao2Q88Vb9fpSNgZzx0pgUzGeeP8KPLY5479+lW/lOcYP0pdvX60AVRD6+vepVjxj696kx7d6UdvrQA0Dp9O9OA/lQO1KO30oAP8KcO9N7fhS5/lQArqDntUTqQDipCetB70gKjj2qJgfTPNXmA5+tNKL+tMCgVJI4zz9MUBWOOM8/Sr2xePrQEHH170AVY42GM81Oinj6VIAPl/HrSgdPp3oAAPx4o/woHb6d6P8ADvQAp70HqeaPX6d6Q9T9KAF7n60d/wAaD3pD3+vSgAHX8aBzij/Gj0479KAAc478dqByPXigduKB2+negA6g/SlPek7fh3oP9O9ACnvQf600ng/SjPWgB3+NGP50nr9aliUM+D0pAU2n+bCjjOMmpC3lKrM6Mp446ik1gxxwDC8+1V9Kt47yB/MLbsY4PSpuMult8fynINRWsbLOwZvlfqKEYRsYiclRgn1pjzEShANvqW/pQBauY0jtJmKKpx1HU/U96ydHSG7nlSUZ21cvpQkYRw0iEbsbuuOoGayLTUkZyltbkyHJ3A9vU+lS9yktCzq0a2rRGFizRvnbnnb3H5Uy4u/t0TLFcAFSCqHrjuM0r2l1dymXKyNjtkVnPZyJchdu1ie/TPfFAzQj0+cxrPO4iyONxya0ku/JsiquJG7YHP0pr6a4hQDGI+nP3vc1Xgv5XLW8cIdhxgihC3Mw3jrcyTA43gqwyRxn16itH5RNHdbZBP1OX+UCqt7HJCheaLEkLA57FfepbjV0Fqgnh2lgSJR0P+FIe5b1B3uIlZ1RQeOGzWeYxg4z0q3piwXNu7u3zDpTHA3EAjuKtElZlUbsrngGpYxGWPyY5BpduSAxxle9Sxqg79qoROkSdlHXNSrCmfuDOaRSozzUoI55oENEKcfKM5pSY4sAsq+2aefRRkk8VSu4JLUGZ2BP6UmxovW80QP7wFcn5S64qhd3iW+ojzmaO1OTuUcZA46UsU9zfwtGi5UHk07eyWyI6chju44J9akZK9vGkazq5JwcAuWyD0PPtVJ0znnt+NSGRpDg8LSE+3UdqpCICuMj27/404LnOWI6UZyMe3OOlPtYTLIo7Y7dDQMljHljG7g9M1fiaJrdgcM2MYqrNCbRt8hBDcj/AAprl7m2LxoSyc461NwKGnDOp+TdJJtfO1Tkc8n+VacsEMC7YQAhYsB6Z61FIZA3y9Pc9KUE7eWyaaQmKuARmpUccADt2qEDJwOue1JPaXEy4jG2NSQ2Dy3vTuBP58fPzL0xwakDZ59qo2+prbDyXjGQMUyO7KXgUwsscx+Uc4U+1FwsaR7/AE70p70g6D6d6P8ACqEDdD7c+1H+NB5z9KQ85NAC/wCNJxx9aPU/jR6/WgBPT8qPT6UdDx60mcY+tAC9fyoPf6Ug4x2pPT6UAOPel4/WmZ/lS7uv0oAdn+dAPSk9efeobl5ol8wKREp+Zu9K4E47f0pR/TtVM30ZUPCsrqD+8OMhferABuMRxuASM59qLjsP3LnG4Zx60p7/AEqgJHhufsiJGzPnGRViLzYGENxjcc7SDnI4/wAaVwsTEdfzpDxn88VDc+ZAyySjKHooNCuzMrrEywyDjJouFiU8Z+tNP9acT1+lNbv+fFUIaOo+tSxEKyseexqM9/zpwbt70gIdWkknhMMZAB496Zo0M1iWW5TBI47k/wCeKmKZYEeuKi1BJkH2mR0CKCoRu9S0V5DCxuNUaAIoRuc44Hr+NOvP9AlGwjJ6DtTIr2a9txcWcSfuvvGNhkj0xVS/maWfy8O8iNncP4hx27VI9y/NDKv72QqQ4zx61AUOT+lRXsl5cwW0EcDJCGBeQsCcDt+Nal1HClmGU/N2p3FYpsjRkbgV3cg+tOCfzpLWIXMZLysHU/KpGaPMXcQHUfj0+tNMViVEAx+XFPA6fTHFRB+cZzznjrTw46Z6GruIeOfy7U8LuIGcZ71GrA45705seWeQMd6QFfVxFaRoUYhicHB6+9Itv5umm6adtwU5ye1OkiW7hDBQ5Q8sDjis29upfJezgQIrcc9APWsy0XdEWLVLEXCEqr9fcjj+eagYut6ltHLsUtgn0qHS5UsYXhjO1FOQo44I/wAc09Y0kdp1kO4N9zHOKTY7BqUHk2kwbdv+9kHnHqKxbD7ZPfwRiZ87hiQgkritvVheTwGSGIuCQCFbJA/Ht7Vi2d+bTUIy68pLh1PBH4UwOnlxHL/pKllb++Ac+5FZl5bQxq7WcboFIkA28HaQSM9uK07+ZLtPN3gKvAGeSamkM8mnBI487F4J5zx6A0CMe41ODWrfyCZlcD5tqkqp7EkD2qSCaz0u1Fr5srNLtCZBxuJxkds1OttFp2lxyRyIFHLerv6mkjuH1ECRo7aSNTtZc4Y+/wCGaANM2Nv9mLf3V47ViWjNd3j2zTNHBt6jnB/pV2G5mWNY2kSTbwZGX5TjvipGsljBlhkVmcY44P4UwGNaTIdygyXA+VsjiTHAJP0xTUm2SNHNG0k5+6vIyfoKuWd06nZcf6wHZwOM9vzrH1JtQXVBPHbsVQ8sh/OgRcvxeiwkij2IJQAOMHtkY+mfyrTht4Fg3FABtx6fhSM8ZhWRiQ3BAbjBx096x7f7c8McBkAnQk7hkgjPAJOP0zQBTlmj/tZIRIxy+3bjp61080axKMdAOp9K52TTobcyXVwsy3COGba2QcnrVabXJrm7W0jd3Jb5yQB8voO340BYyru7mlvJY7W3aQJKys4QnucZx7Vfhv57dT5qyQFzg5GAePU1q3H2mxRZxAFgXOyNeVAxnJ4/WrCNPq9usjWgWIjndxn0+opWHc5+4VtRm3KhJKbUBPHua3LSSe0s0tncMFwC+04z7VTsoBaa3HA56EqCevQEVv6isIs24BIHQdaYMqZt7ceekgDg5wy8Z/Cke5a62v29qp6KiXdwwl3AHJQjuB6n1rRntEtshPu54FNCZW5wPy4qMdQTjpjpUrjrkdDnFMxz9D37VRI6MnIHPI6daspz9SKgi2r+dWEYcD3pgP6/iKXr+I6UgPT60o7flQAYzn6ZoI6/nSjt+VA7flQA0jqfxo24J/OnDt+VKO3vxQADj8KRy2CKM8e5FJuOMEc47GgCMDac4x9KGdmxntTyc547ZoIBzx70WArkf4U3GcZ+nNWSg5470nlgdu9AEABP5fjT0UjP51IFAx9cc0oHT8qAJBxigdvpQO39KQdvp2oAX9OKQ/lxQD0+naj/AAoAaec/Sk29afjg/So7iQwxswQtxnikA/1+tH+PWqsN2JHZZpIoCOz5GfoTVo/K5RuGHPHNFwFH9aT0+tGf59acqluF60AMLhSMsBQsikgBgTjsaguoHt3Dt82aiF29wnlwwrIQeq1PMOxfB6fSlH9Kr2zs0YLqQRlTxUynpx2qhDmLBflXex4ArMLPDc5vWUsSQu7IVfbmteF1U5bHSsvxLcRJZ8BWmLblHPQdT+Rx+NJjRM91D5BYxFZFbbujK5+vJ6VLazi5gEgOTnBPvWd4Zuorp3LLllUbCw6jqefxrTkMUMhWJQATuwKEDHn+vWjP86gafqcU03H8/wAaYiyD0+tAPT+lVhP/AD/GnrKDj+lMCYHp9O1L/h2qIsdmUGSOOOtZyXWyX/SgWAOSrHgfhSbCxrev0qOeeK3AMr7d52qO7H0FU5NQhjnjEKssbDkHp+FSu1pdSH7VDvWNPMjOD04yR7jilcdh9tM9yTzHH6qeTUiS7ndDgMp7HIPvXNvqCzX8TIzIrnaUIKnr710f2GC32TwEj5SDk9Qe9JMGiX/Gk/xoLDrnvTS6jJz361YhfT60o7Uzevr360oYcfWgBw7dqB27cU0EcduaUdqAF/wpP8KB2+lA7duO1AAe/wBKU96T/Cj1+lAAep+tH496XHWj1470AA7fWk9KX/GjuPrQAnpSdh9KUdv6Ug7UAJ/hR2P0pR257dqByPwoAX1/yKbNdrakHaXY9FWpAM1Hd2AaKSUudxHp0HapY0IRLepkwRBepBbJP6VCHWzT92mxwNrr6ehrNgvrlbgQwvjc23n1rRaxuY7iOSWQSq52uG5GOetSMjtSZLxZRnDMBg9+DUmszmNoHjRtobDFfTPNVstHh4x0Pymo5L6RHJUEHPTHf2pga1xJHHpjSF127Cwx+dU/D9jB/Z5kC7fOO5sd/QVVe2mu1EMsyxE4yh+Y/jzxVy28zTYlgdhIV5zjHH60h9CGSVkuxFE+1SQMjtUmpWbx2rsjea4+dR3JHaoCsBnExboclSa0DbfbYw0TmJTzgdKQbDjcl7VQ0qo2MY77qz7CC5t7z7SSJUc4JB6U6O6ezn+y+UJPQ5wf5VPKt1G+GQKjAsApyM/0piHazLG9s64+8NvviubW5KKEB+7wCTitScGX72Me5qnJAATwOo7U7AmOguyVCJwc8kHP51cXAVR+BPXNUEjIY49c4HWrS5GRnkHoOtFgZIDjGBx0wOadGN23A68cdKaiMxHfDfSrUMYwDnJBpiFktpkh3YO0DnHemJdwNHsSH5x3U81evJmNrhEyT6Vl6XvgvC0kZ5Pp0FSPoSm/e3aB9jNuYowIx9DTtYe5lRljRX244B/Op9Q8qYhT0Jz/APX/AEFUjKY8qU3D19adgJdE+0Wxbz4mRCM/MeTVi4lVps4GOaqLcM33VxTyffmhCGs3zcetRk5I7nP0qUjrx74pChPGM89+lMCFcFh3578VatWEUgfqenPFRbMjIIIBznqKlWNs4PHPegB+p5uIgC2PrUmnn7NE0eQwPOe1IqEqAeRTZA6xnGFGOaVuoX6Ec1xhnAAINR7ye3Xt/wDXpI085sICR7nGala1eMKSpAPA5yKLjFib5xn2rRnuRBbuSvKrnA61nCJlOCCCO3YVZnkJQMACcc56UxHIG6Y6qshDKrtlSOcd67YmK6tEfCnoRx0NZBYSNuljjaQdDiriyERBQMcY46UkNj/NAx9ab53t7cVE3GaY3f69qokmE+fftQJs9+2Kr+3XmgE/XB/KgC0JAfyp+7OfpVRScj696mTPGf1pgTHvSEdaQdB9Kd2P0oAT/Gk/xpxHWkPegBvp+VIO30p3f8aMc/jQAL247Ut9vmtxHG6rnruFA4x9aDtwCxA/GkwIbUf2XAfNcMJvmwBkA+lMSOSAfagQE28jr3z68VbljgNsXlG4hflrG0XytQlmSZpPLGQBnANQUTwrC95LIfMSWNQ+Ce9WWYXc8c0jKjwnKrnrVVLiOx1oRO6mLywN568YwD+v5VNMpl1HzvLBgUgs2aQx9441CEESNGAcAkdfXpT4p2W0WFiGK8AnjI7UlysDf8enIJydo4FQDj8+tUhDy54/pTTIeO5pG/r2pANxx15pkj1kJxzn3qQSZpiRcjvzUgQcd+3NMCQMeSPrUGowG+iSJ3GB3Kg4qZeMfSnrguMjNJjK9hAumRPaRPvYjjCEcY9KNOstyXD3PEhfGehwAMZqPVmSxxJHN+9c569KS5hKWX2xrku8icZ6buoqBjIHa6nktRMY4vu++f8AIrL1W8m0y6Cvl1dcyEg9R/jV6C2e1ia5kkIaX58kbVHt9aW8tI9Rw8Jb7TgfM33WI7E+9AxZ57maxgbyju2ZKqORxxUtjdQxYyBgdzV7SLuC7tElAXceDx0PcZrnNakitnk8pVLbcgKR05x+dMDoby6s5rc72Q+jAkEemOKz4JxcRyfNmWM85GCw9aq6BDHqgfdKCFCgqc9CMkjmtO7so7K7M8flqrxlNp4yf5UxEaSHOMe+KtRzRrIBMflPrVRYSI1ds7SMcdKbcwK8OPMUHqp5xmhsLE0qGS98xY2Nsp+fBxxTJ7JLuUi0b5FHG4/pUeiK5uJ4Llzxxt6Ul+yxaikUJ2qWA49KkZnXtnJby4JJAO3ep7+la2hWO/TC8jkvJksfbsKffW0GxjEoLSIVxjg//qqtbB7RSqO4VjgykZH4DpR1DdEsDTzzvapIMdcHoRmsrxTYCJIZDxKT5e/PUdf0rYnlt4Qs8c2+QdeMH3OQKwtZnuLm7G/ayFP3ZTkMG/rxQCOkj06EWYZ2/wBWmFJ+nWsqyuHuL77Kk5RD39auafJcNbxx3Khm2AGM+vuarz2cNncfamiaN0YMxU5UDPLY9qAF8QW66dpNzISJUBBCvjvxisrwdfi5u3skTy4VUsi5yc9zmtK+hXW4A0zyG0DZj28eb7k9h6CorXSNK0+VLi2llSUcbVbr9c0AbWqiGGAEYDZ69aoaMkd1Od7ONoJXt6c1aMwkm2SRuZA2Ajj5c4659MUpdLRcy+WCTxsOCPY+1MRma9cPpt2t3AyzOVCSIwyJBnj8R/WrlvPK9vbSSxzW0pbgEglwfzxUNtCZ9alkvdsRVdtvg5Xb3IPryPpTtSZrCUfZpSc9CGzSGUb25vF1WKGa0MEZk++DuzkdB2FR6pLqCah5jskCL8iInUj1OK1zZtIkd1Jcblb74Hb3psxd4/LFpC6kYbJB3fj0oAdb2BvLKO58/dIQQykfKR0IrjZIZLPVnjhDStFJxtBbI9OK6d79LItaRRGKacgRqD8qkn730rRksRaQeZGFGOW/2j3JpgUxeR3kUlsfMRGGDHL8uQRz+FaGnXkSQ7BgAcYXpVRhJexb0tkMScHtmorO2fDIhZyvXHc9qBFS/kzqDTLwUcEEVbF558WHAZDzinMLMbkuIf3xGAqiqsNuBl4y6gdQwxtI69f50DLtqEjkMscUcbnGWUYqxJIZCPSq9onnNsQ/KP8AnocZqVw8EoimVVJPykNkGqRLGkZH1FRnnv26ipihz06Gm+U3Hy9+9MRBnP4j8TUqE5xz0zinrA3Gfp61LHCFAH8qYCpk5/OpOx/OkUYx+VOHb8uaAD1/Ojpn86PT6UdcfSgA9f50dPzo6/lR1/KgA/xpCOaU/wBKPWgBoHTj2peuOOooJ5o6fnQAdfxFHXP0o9PyoHb8uKAA9/zox1o6470D+lAC+n9KT0/pSZ6UDt/SgBQen07UA/hxSDt247UoHT6UAOHPtx0q3jaoKbScdD3rMe6CyCJFDN0Yk4C1aaZ4YPNkjEiLziM84+h61LHY5LWtQie6MLJ9nuEY5QgFc/yrSsoJbzT0vre4LXEWN8YJ7dR9TxV7UtM03WY45Z0wAu5XHysP8+9JZ21tYJ5cMzsCpXLE5I61IyypyM578+1Il0qSlEyzDrgZqLTIZp7EmRQrliBzwR0zVK/uHsJViQ8L93AA6+pp3C2pd1N5LiPy1+Rug3DGabpEcllPIs4Cg8DnOKjjS/u7YT7/AJkyQDjrnjGPanyb3bftI3KCR/dpAWJ5R552fd6n60wS4x3qJeBz1pr8/nViHy3CunDDcOlUmuUYkSfk3IH0psq5AHaqrdRnnjvSGadtcQRkGIKpHTYuKkLFssep/Ss2KTGNq9quRkuM4zx360CHM3Byfx70kmIyVYFm6kA4x9TUyJ8wZl4HU96tai9vDZMxGGPdRzQwRV8mPyGk82MkdQrYP60xB0KnKnkEVm6EEv8AUCJS5AUqykYyR0/Ef1rbjgW022qsWUMWUt1x6ZpJgyS2ZVfey5Kg8j04rC1oy3V4BFE+4HoRjcOentW1NkKCh5B5A7ii3mMlx5igEquOnP0oYIfbx28umxpMqoVUcnggjvULzEZWNl25JB69aiubd4G850UAnJxSyX1tJblPL/edAV6g0hkM0skhBkSMuCDu255FTwu5h2npUSMs0QmCgE8EYxg08N/KqExzseT+tMZjyf1pCc5Oe3XvSHnPPOOvemIXeRn+felEjDJ9/wAaaw2jJzz6dakSFmUt5bHvkGlcZIjn9amUnj69qihCuu5eefxqYKP1qhCjPH9KUdv6UgA4470o7cUAAzx9O1HX8u1A7cUDtx2oAPX6UHHPNHXH0o65+lAAe/1oP9aU96D3oATH86THT696ce/1pP8AGgBoHT+tKo6f1pQP50oHT60AKO3r70l4hngIRyuRzilHGKUcgUgOdi0WeG786O598EHrXQzXBW1O4gtjHTrTGTHI54qtNucgEcelKwFN2Kx7M4wOlJabWvk3jK7s461K8OQeD0qMxMpyo5GCMUWKJNeKx+UsMRVi2GfBAGe5Iqe2trZtPS5G4uUO4lic/n2qRLgyL+8Uhh1OOtNndihjUcd6LCuYyRjjdJ+OK29NlJszGr4ZRjPrWbJbHr702ITQOGj9cH3osO9yaaxna785ZU69DnNak05NuA3XFUo53bG6PB6daeWZyM8ewosIrlAfy71G0YOeOo71a28j+lMC9Pp2pgQeWPm+XgjP+TU6KuDken0oCfy/zxT1Q/pQBIgHtjPfpUqgA5wM5xmmquM/hUgA5+tMQjA449ahcckknNLNdCN9oTPPXoBSyyJGI97o29sen6VNxlaTJOT16VXJPH071fMCtg84zTRapwfrTsFykhJx7irCZI+o7c1OlsgxgVI9oxg3q2wAZwB1pAQrHnPpj8KnFmJom+bavfHeqsUzzoRb2674+Sw4/Cnm6lSRkddsb/dAOdp96Vx2ILe4n877LAwGcjkVajgltztl5+bgioCILQqYo/3vVpDyR7VYkfzYRI1yGI5weKSYMkDY/OnLb+ew5wAc1QaY7QwJ2seKmtr/AGIQWAA4z6U2xWK9+RYygLkZ6AUWyXOoJnJCDrzUF9BNdTjD7lPU9MVoWJ/syJo3cPz1znmpRXQdbKUXZIDnGOamyuOx49KrPP5sm4YpjSfXHoatEk7Rx9QAOKaR1x0xVfzOlKsh4/rTESkHB+n400qeePwpyyZwD3H41YjiaYEKQvHUjOKAKhjJJ4z7UeUTn61Et2IZjBJF50pOMhiDVm3MuXjnjZGXBGfQ9OaSY7CLF+PPepVTGPr3qQjr9aMdfrVCEUYx2+tKO3aj/Gj0+tACDt9KQ9Pwpw7f0pMdKAGnv9KCetLjoPam44/DtQA4Dc2B61Wvv9BlVs7i/rzirKnacg1UvQsrhmyce9QxobdfaIbYSmXyVkxtCn7vPvT0t2g0+EsznYMljwDk57Cs/VQl3bLbOSYxycHp6Vpy3DTWMaBlIZRUldCnc2sV0AYU54JkHJz+Ip+iW7XNlLHJMSN2GKnsOlSIrwwtHFMxiGC3Hr1psM8a7lkDlsYUocZoAW3Nxb3i27SmOAruByCz84AFSPaywb9xJjOCu7G4HuDjj0/Oq7yIji6liLSxHk8biuMfSp4btr9AQrLu5RWIJPr06CmhNDG7j/8AXSgEk/niknaOOZYt+Sch8Ifl/GmhuOM4qrisWQPfoelP/oaqeYf06dqlWTIP5+1O4rE+On1pd20BicYpnmAHBPJqVWVZAJEIU84PcUmBXDR3KsqbCPvfvf6VnX2JrTymAMJJGVGBVq4XzdUG2MmFfmbHTFPv44t4FrGj7sMUzjpxmoLRau/3tiIlZFAAId/u1DbMYrCSBk81yScr3z3qlcytpz+bGPMX+88ZxH7H0FXkllltY5RdLAWwWKnK8nGMUxGdpaXOmh/Nt2jhZyw3FfvH2BzSXVpZXG6WRm82Tg7CVwOvb3rWms45E/e3c03faeVJ+mKwLszC7kCgbM5C9MUWHuXNNFlY3Je2hnRQCBvfdj1wPfApl/cPe3AJI2xjsO/biqaR3Mg+ReB36AfjV2PTJkUDzFZiOiDOPr/+qgDWE4nsESEbpGQfyqnpkbJDL9oijwcn5uCPXmktYWRCFYOUOD22jtgVJIsT/Ku4OOCc+tAiiFaW9N4jMEU7VVDy2OM57D/Cr63UUieZLcBXUY2hRx+HU0lreCCBbVQkhQbWfoKH0sblnKCTByUD4zQAkF6zPG0pja1AIDd1b3/Cp9WkUWQjiViewA7/AErP1qa2NmjwRqjuwPA6Ef8A6hVCK/uriVm3PJx8wVc4/LpSHY2dLtRbxub5F6ZyecfWoLqyEtxFKgzAmcMQQBV2K3ju7SMyyYKru2qe/vWZYXFxfXL2P2gxIAc5Xk+2KANPUIlihUxZHfj6UyG2SW1Fw8mXGc5PFUdUuX0y0jhuWWXOU3k8kDofxFZ1jqkepummwqYzK+WYHog5IHuelAWCy1YwwyW0XzCNjGUERZdo6EEdDV/S0ikMj3EioThk5yas3kUWnCNE2BCPlTHFU7+0aS2S4SOMzK6vEqkDPIyPxGaQ7l/UFENtHc+ad+ehPDdqnh0xJ7USysUeTDnZ0HtVe6kQ2yidMgZJywA249qck6i3h8iQSI4ynORH9cUxGH4gujYT28aYYxkhmHcH/I/Kq0N9b3l21xNbktncoVsBiB3Fab6VZ3M26d5ZsdWZto/AD/Gi58L2cah4JWjZT90Nu/Q0Aa32N76FJEJgVlDbAeOe30rMTVJ7Wf7ImGLEquRWjaTuLcWomXzMBV28gj19qxV0u5XU2kmnhTY+QDyW5PamBck0+6SZUnjj8uQFo3Tjy3HIpf7YNxb7GXI29jyDWtPdKbBt5G4LyfU1wkkbmQyKzKW54p2EjqbCaWG1Yx7njckEk/mRU9nNbWMbvAxkaRtzqckj8fSqGkXZh03ywc+YMFiM4q7ogkgkmWcIyt0YUgZXnMx1JbgHCj5icjKc89ueP51pxQ298X+ZnjzjByM9/wCdc7qt2/8AacoRiF4HyjvVzSbpkdo921XAPPY0D6DdWdbKcojgMTgc8n0FXYNLF5YLO8jeb1HsR2qjqWix303mGSSNunyNkfka1tPX7FaeVvdgP75BNOxNxWbYxX8aN45/OonYltx7mo8njt29aoRa3Dn86XcvPPvVIMePywKcrHjn24pgXNw5+tLn9DVdCTiplP6igB3T8+tH+NJ9e4pf6igBf8aT0+tHrR2P50AHTHagdvyo9fzox1oAQjNJ6+4zTj39uaTGKAA98fWg8E/XNH/6qT/9VADj/I0gz+RoHP40daAG+n17UDt+NA7fU0Afd/pQAo7dqliUMyjpUajG3tUsZ2lT+lDAp64Le2tc/Kj88nrnFUNDji1GCVriYuoGNucba0tRtor5QsoJAORg4qLTbC30/eYgx3ZJDHNRYdx0yosSL5m2OPjnnA7fWoRFFNcMxbcezNxn8Aa1obSMKGddxIzz2NZ2sAQKjIMMd2AO9AyyjS2UHKq8QHOw8isW/WO5nWVXdBvB2kAEj1qayivNQidd5VVOMk8GnXUIgjgSdgsiN8pz19f0IpMaJriX+z0iiikkw4BDEc/jU9v/AGfHBvk2kjqSCTVi8t/Msn2538H8ulZWmWpu7qQyqPLQjKZ9Rz+ooESpvN3LEIpPsu0NHK3T/gP+Bprgq20jkGpXWS3kWMMfLiwGAyTtzycfSovNF0pkV1dAxCyqeGXqD7YBx+FMQzaG/Oovs4bH41MCqsOvXgngVMkTyHKpjHOM9qd0BXitQMfTvVtIwB17d6ZHjp6ZB9qlXp+FUhMmVRz9PxqCcYO1lDD+6wyDUqtx+FSEgg5ANICnaWttCWaO2jQ44K8YpLgSxS72Rsn+I/dA+nrVvaN47KD0p18wktHhAyzA/ge1S0O5TZ7cxoVnUsWwRg5qzZER3DRvgPwR71l+HwWhuJLm0yu7Zlxg8e1WGEUV8twgYuq7QpPH+cUrjLesTgW+1eSeOe1ZXhu5iZphOqoScqX7464/StVRNdW5Jmiwf4dnGfxNU4riKzfz3jXG3YdnHzD1oDpYsXDR4dY+ckngVBFC8g+XGBnrU8llJcQ7o32h/nYD6dKorqbJN5ErLncOvTAPIx3zzTuFiWWKRCdy5wOT3p0G15AO59etNW8SeAsisfl3bWODj1+lQSSBSGgbDFAwBHIPcUXCxp31qscBlHLfyrLimuJJBFEWOak/tRbtFhlbYx4JzwaWK3W3uPMWcHacjA61IyxHBLa3BD87gGJq2T15HXpVO8v/ADmXZx1H1qFrgjPX+lWiWjS3D1HWkdwi7ieAaoCYk49fyrQjtElQFnyo/WhsLESTGRsIm4U5ZR5nluCjjs1Zt1cfZ528h+F7g1YaC6uLdLpZFfocH0pXHYvjtz270Dt9KYhIAB604MOKskX/AAoPf6UgYfp2o3Ajr2oAU96PWkJzn6UE9aAF/wAfxpf8aQ96D3+tACg/zpQen1NM9frS/wCNAC56UgAOPpQO31pRxj60ANKAj8KQouOnanjtSDt9KAEKjn8KGUHOR6Uvb8KOx+lAEbxqc5Udab5KZPyjrUx70h70ARiNQeg608KBjjvSnvR6/WgBNo4470m0ccU7/GjoR9aAGbRxx270Y/l3p3p9aAOlADT3+nelHf8AyaNvT6UoGPyoAZqKhrUwhW24zlRnNUNFtoxHcQXcaPgja+Ov59COK025/KoHGzIGcmpsO4vmoo47Himmdc/j0qJxweO1MI6jH+FMRZWZTj+tStMGiKSSeWueW6cVUVDzx+fSrD6f9piVmfAAyAPWkxkFpH5TSSweYwY87s4I+lJGf3xVwvzSZyORmqialPaXAt4h5hJUAEevTFXJbe/YOJxGyypglByp9R7/AOFSMu3hgjtCSAe/vWXpzwX16d3I3HA4/AU9HR4FiuGLSp8rMT973p0UVtbSBkiCjuwPNAxNSt4rQFI/lDnIGeB2/rVeFGtmaWSMeSGwDt5bjnr+NMvZ/tLBtoKqwYE8k4Oas3MZurDas8gfOQuCcA80gKt7idHNnHOgaMsjnOwnuPyptra3C2yySKzORuCEcKPfPc+lLc3htrL7EzrJKNqqdhGAW56+1bhmjSwLBQ2V4CjrQgu0UIbq1ELK7sWOfujn8sYqFLhJQ+3hoyNwPv0NVLF92qLJtZoiecqcjr+XatjVLa2SKS4UbHZeWHBPIpphYjUnyC8KgBTtdmznOM8U0ym4iBht2JT7xHpWVDci4hjQSvEzJsnVcne/58fWtaylTTY5I5p1PcgDpSuFgCEMMYx1zVm3l8tXJbCDqfT8elQ6KPtlvJNMMgyHYO+3tmo4gZb17NZWjjIJ47+1O4rFQWjf2lDctdxIA3PPJ64rUubzhcjJP3cDgj1zWXqtmsdxFmXc+zDcckDoa2ojD9jBUBzsGAOeMUIGQeYfJMhkj91B5pnnbgCDkMMgjpVDSpIp79458Ec8E4wfSrUqpBMYIuUGWUA5xntTTCxN53qeT096k3MpAdSpPIz3oukiSw84D5tvas+2Q3dqLhTMHR/lbtx29aOYVjTB/nR/jVO5M+3OGEY6kcZpI7q2aHYkJMuONnWncLFzHT60Dt3qrZ3JliIkBDqcHIxVjcPXvTuIPT8qilUOORnIqU/yNMx0/KmBRls1fJGRxmkS0ki4ST5euCMir4TOPy5pWt5HiLIxXAyTmpY7lhSkNu7gbu+DisO2k8vVNzxEr1HHFXYJJLmJ44IQTHySH6n0qC6naMksCCvHPb2qRof4huoIrdmPIK7XA9K5a41KVddeCwcgSFfnQHgEDOPap7+d5pWZzxjABqMalIGAdYyFZctsw2ARx9KCjrUsHNqq72baMc96qJcTK/kxDIOBgjOfatBbl/KIjO4bevSstYplulmxwDxzgZqRIlMUsTHzRtB5Axx9KEkCoSegB6dBVvVLuM23yMHYDnB6c4H61RjjaVH+TKj5TjiqTEWrtoEtBOhZyRyEGSKhs4n1GJ2M2FibhTzn86g+xWyKh+0OxBwUJqRpo9OWZItyluNpOaQxtjaSf2jIQRsDNtXOcHpj6CrV7EdOKyLJ16nHSszTbow3C5PLc5J75q3q9u2oJxcPGR0BGR+dNA9yYrfX1ql2rKQB/q+7DuP/ANdZl5qD2F4YbOGNFToNvy857fUmtjTGeysTA0nmY6HGMVzWpyPNeSyEDmiwI1pLtIIVd518wnKLggNwOQD78U/dPfQC6dohD9zai4bdnArJintJ4o4buFX2dN3b6VbS4RvKit1EcCSCRkGMZFFgN6PTlEKgsdqjhff/ABrOlmmtZVVFbLdARgn+laaXZ8kZBbHTBrn50uJrwL5ROflBxk9eB7UMEaEtlM6l5iHWVDkAgZHWsjw5cOL1YHkModCylhk5/Gt29nllh8gxjzEGD8wGKxbDRL2OZJ4fLJU5PzkcdwOKQep0M8Vr/Z7sM/KCfx7daxbOe6vbh7aGVAFBLDeNwGfT2rZkKPbmMqS/y7kcEYPb6/hxXLx6XqNrriXQjGHkLFw2N3OT+vai4I1Us1MNxDJLu3kbCOfxHoQamNkbeLcseIl6Dsf8aihvc6hkgKpJ6jvWjf3LNbmJV6jgdDSvcdmin9pV4jF5ILr0HcUyE/vUdolE0TYEh6gH19ar6XN5WoDzkIGfrWlq7I6t5LFWZcbl4x70dAa1MXWI/wC1NltKV855t+4D5hGARwKjsIbHSr1fMtvJk6xurbmA5HU1ZtNLsEl89r2UzAYJkcHH6Vm675CPFO0x2qSoK4Jz/SmA7XGmuLq0Qynynkw4bIdR6nPHI6VvCyFpZLcBgc8qPQdhXO3Ed1rd7FO8gtshfLRhlnAGMkcACuhktLpLOOObEijgsvB/maAHRzy3MAkkOAcjbjkj0+lR6bY21nDMkBWEOxLeZlvwrR066WS3V5MbscBuCOo5/KsnUJSb0P5R256dM0CJbmW3ELMAFKcNt5z7imaSx1MsiyFU4JHf8PyrWuFtmiW4UANt59x71g6LKqXXnRzMwkyR8oHU5z0xQHQ0ZrV7OKRQBlTuRh1PtVVWDyGQglupJq7PdNNHtfG48YyD/KqyIWxtx0wT6VQh7AupB59qqTWKnOOoNWgxaQohGMY3OMH8s1Ykt9kJYuGHfHWncDJht3hJ2HjPIq+Hl2EA4PTNPRFcZ4IIzU4jHPA6ZpiuZDadk7uSSeT60LZyLgKSPp2ra2jnj3o2gE/XNFguVYDMAA+Dx1xipjvI/WpAB7HBxTwOn5UxFZwT6+tMKHng9c8dau9cfTFJjP4igCp5THPHfpUiwnPPY96nxn8RR6+4oAaqY/A04cfnSnv9M0Hv+dAAP69qP8aD3/Og9/zxQAenftR6flk0Hv8AnR60AHp+VA7flR/jR/Q0AA5/Kk6/lS/40n+NACdRS+v50AdPyo9PyoAPX86P8aB2/Kgc/wAqAAdvr2pRxjtyaQdR9aUdvr2oABxjtTlOMdqaO349KUcY7UAKcED6VG24Y29OtOHb6Uo/pSAt7/kGO9ZesZmh8kA7SRkjrzngf41cyQuO2KhdecnmlYZW0cS2o2yRsAeW6dc/WoddSCX9665fgLmrrSCNSTwKwr64M8hPIC9KVho3Ula400+S2CRjn6VT0qC8028KOivDLkl1PAx9e9UbK/a1dlOWjPUVqi8t5U/1g/PkUWAZq85WDz/JeQk8KnUcdf8APrUkdqY9PVIYgijBKgcVDPdRsFRGLY9DWzA6mBWHTGaLAY8XlCaOfBZ4jnB6EEEZB9eTSWcywSlLcbiAQqjnPPXim6lOBKqQRMCuTnGDTNLgngu0uG+RDkY9R/Tmp6j6E0azC4czArvG4g8c04MeKt3cocjb0x1qpjp9atEsUP8Ayp4bIPPaowOn40gf5tmctj7uCT+lO4i0rZB9KZMjgkxnIqN3MZw+AcZwTg/lTvPzn+vFAwi3BgrHknpV+4SJYGkYZOM571TDAtuwCaLiYS25RsgdDg4NJgZdoftN/wCWXCoxyO9Xb/TzFCVjIKP1z64PP8qZpun2cTs3Lu3TPY1buLSV4Swk4BzjpkVI76kOjXEpsR5gZGY/MHUjZxWTqFhci8N8AskcQ3Y749RWhFqFrtZJbcmRRhSvJ47VAtyJ451i3K0ZyRnt6GkM1LYW0lgn+jqjGPaQw5UYzjPpWNO5ad2XkABRj2qq9zlvlZixGMmnRtt24bgdx3pgaEGnSQoLiJB5zDJLD7gx0H+NPt7u0izFKjtL/skkn+taaXam1wMFiucZ61h6dA7Xgup9sbqTvAVgD+JoEPYrI8xRSskYBIPUqemf8ajO45+n4VrzzxTKcMrHBAC/yzWaYtp5B6YzTQDUVuo/PtV6K4Kx7SoPtVZGQdu3WrMUH2rJUHK96bEVLvT98iYfluR04NWba4SxgMDSOduQfrTfPiaV4pY5XkTpHHkDp/nvVK5geNkZgwSTJ2H7w9QahFF6OZnBfPU8Yp8okj4C89ye1VoJPnUEAAEcd61byRGtCsS7mJAVV6k1Qin5kAiJ807x2I4pFkyqupyp9+ntTLFEiuD56+aw7KN2KsTLHkiONkydxVlxQmIak2cfTvUofP4jvVQHGP605ZduO1WIuZ4PbilPeoFmGPqO1SBwQfp2oAee9Ke/1pM5z9KU96AD/Gj/ABoPU0ev1oAPT60DtR7e9H+NAAO1Hp9KPT+tHp/WgA/wpP8AClHb6Unp9KAA9/pQe9H+FHb8KAA9/wDJpD1P1pT3+lIe9ABnn8aAeR9aQjr9aQ9fxoAep6f0qveeZABK5OzstTrwR25qHV43vLcRxybD645qWNDYrtpykkUL+U3ylicj61ZIz27VXsVe0svIZg3PBAxQztkcmhAyYhTngdKbtHPA6dqg3kkc5pyOTjv25qhE4A5NPclk2liBjgjtUanI/Cn54P070gMOfRHkuTMl5Ih3b14yQf8A9dbBuJEs0DtubbglhjJokXqRx9aryI5Jz+lKw7lEoWkxnJzTlhLsFG+Qg/MB0H6/rV+0gJn+Ydv/AK1TahNBp1uHxGo+6M8bvbPr7UrDuVfs8Fs6SF8oDyA3So7y5+y3QEEjqHONxB5NS2UkOpvMF3GHYMseP0I4qpeNNvhtosy+WAQffpk/hSYIXWbRfLjy4lmLjaQPm5zx9Kk0tpIj5csoLpwEJwoP1/8ArVDZ2l3PeR3DziTyjwgHAz178/lUuuQzXSBrZFBj4Kk7SeRSH5CXl9/Z9sFhSPzHfD7G3c9h6/So0eW4mX7WioOCbfGd3+8e3Parlpb2wkjWKKGOQoDJtXPTpz9c0/UbeK1g8wEbuee/qaAuNkSSOE/JEFPRmX7pqiukm6upWLl4hjEf+0Rzn1AqxpsY1KJ/37BQeFH86inmaxuIVeVtrDB2nGD2I/KhgixHcpbuYWVg/QCM7arXF1LDaiby9kgbad6YPIyKZapIkpu7m43ur/Jhe3qfer0rf2jgSrEUzkD1oAz7S3m1Fzcz7ioOAqkDcff0H0q/A8NvGYZGePHACdqtW8Z0+I+WiNEMkhTyKpSK8l5HdqMxmTp6UWFuQmadbiJ4X+WQ+U+9RxznOPxqW4Sa2YTSD9wjEAHHPvRr7xFoXBwQ6kgdwDk5p96TqVqU84RHG4N2+lOwx9u/23bJHbNHEeNysMbuO1Vbe6kt9RNtwkavg8YBJ6H9asaQhsrV4JJFYHkYGMVjXkvmX0zdFLgA9egAz+lFhI6PVLpIrGRQuTisfw7dD7ewkAUkYGant7vz1wxBfuD3q1FHGnIVVP0FOwFm9RFZmUct1+tVNx/CpJZPMPsOlQnqP61RI/zeMj60nnf41HjpnrjHPWjHT1x360AWEkB/Old3ZHiWTYD0IFQBf5fjUoXjk+9AFfS7eWwmldpvMEnYjpzSTsC0hZQwc8cVYxuyORzTGgP4g0rDuY1xbLJ/CBkVnzWJwc4wRXSG3I6Dv2qu1oxIAXHJ6UWHcpWN7LAojl+ZQODnkCt0RSyWasFYKTv5NZsengqOx54xW5K+6z2oduVAx2xSsDZnSPHcw+WsDSOnP97GKWC/FiGhZDtkG9XYdT6U+xD2TNI7q2/PyjjFRAfadQdrjCRqP3bDnn+lSMfpLDzpXlUFeRyOfy/OqepwCW6LIcDAFSxXEjXRsfOSNMFhI6ZJwe1SSKF+VsFye3f3+lNCMk2j/wB49asQmZcBnyAcZq9NauihmXG/kD6VEYyScDvnNUguG6RlAZuM4OKrzWgYDIPcVoxxYyfepCmD+NOwrnNtY9MlvSnw27IRwScYxjmt/wAsZHHQ0+CJRImQMA0rDuV7TzkhCTYGOnt7E1EyPFOJjJwh3dc1q6iEkjAVwoHOMVVmSEaeyg7JCuOKgdyc2nnwLIzD5VznnnvWZb3tx9oNrAQAxxzUunvM2nC2lkYOg2M4Oc1WgsUivTOblhtOQu3GcnmmAzxDbXFrYqyzOzxkYIJwMmn2SXsVkiXlxukJ3KmOUB9TT9QmF7qtjDnC7y7A9wBkZ/ECtq4hh+zMx5IGcmla476GQdLsrhvPkIVx0bceD+dQ3N4kTqLiSRUVcCXbuU/X0ogbzbkIZMDP6Ve1LToktCOGBU5J6+lTYL9zIW/ilga43RkBto+Ycn2HWp7sXM25tjKqgAE9AMdelVvDptl0t2lk7HaMbtrdzj3/AKVJaTPf3bWMlzNGMfIoOA/Prj0osO4y2S6bVoy4jMEYBXZyZOKv6lb2t5KomtVVQ4IB6Aj6VdsNPWK5mkGSXbaWzzhRj/P1qfU7eJbYsqhT7d6pIlvUoXOlQXIFy0r+cowCHIIH8v0qXToWJLtd/d+5nHJ9xWbp/mXF0IHLICMdcir13p32QMy4MbjBfOGVuxH40xGK95eR61cWcERnRm3gqceX/e57CuhLi4EHlorOuCSjZxx696y9A0wy2RSV8yMxMj45Jz0z36VLfNJpkq7H68DApIbC/wDtslwlsI8rK2JDnHy/7v8AUetS3SNpkqSqFHygBBz0oQX97ALmLa2zlQxPPriqOvmHy4YpZnW4ch0b/Z7gj1oA0MXl4yzuAkbLnao64qxp0K3MIJJ2N82B0PpVANcQ2Kw2TBpdhHzsRgEfT9Kn0RLizt4oJEP7pApbPai4E2r28dvGGjIT1yaradCbxwpmG0DJAOakvYpr2TYW2hj8nvTdMtpbB381irKcY7GjqHQtGzNrIwzuU8gmnBhxz7c1Fc3YlmCRyB+Mtjt7U2QMse4dxn1xVpk2Jw44ye2KNwP4jFV/OthAzeafMxx3pkcqyRCRDlSccdjTuFi0oUZ28buTj1p49c+9VA5B/HpUqSZI/KmInz1/Ol/xpinOPyp3+FAC/wBDR/jSdfxFHX8qACjpj8qOufpSHv8AnQAoPT8qAeg/CkPf86Q//XoAcDnH0pev5VGTj86UN/OgB/Xp6Udc/SkDdM/SlwWwqnk8UMBjSorFc5b+6OaDIudrZQnoGGM1FeWr20Ykj5fOAB3NRrDeXalZCFI7EZ/Kp5mOxc9fzoPf86ZFv2BZPvgYOKdkdz7c1QgPf86D/wDXpMjjtkYoBzj6UAL/AI0o7fXtSf40Dt9aAFB6fXtSjt/SkHbvzSjt/SgAHb6Uo7fSkHb+lA7fTtQA/t6cU1xkHtxSZ/l2pCeuPSgCtPbb885471TmsHy3C4xWoe/07UjAfN9KAuYzafJubpS/YHyenatgry1K0bHOwZ5pDuZqWbAnkCtC2LxIUJyAePaqxdY5iLg8E9M4p0l2BKnkl2XoQeRU3GSyoxYFTyKYoYDDHJ6irYZXTcOhpFt1l8yM5AYDJB5p2EZn2pZD+6w2TgMTx+FXFgYwiXzYiMZx0/rUGq28drGPL8zdg7cDpj/9dU9IVb6FjNEJW83HLdAB2/GpGaEQWXcocqVzkgfd96p3sB0pI3t53kjzh3Y7ip9T9atvbeXMiR2/lIWYsytxnHfvUV3BBNA0Wcbz8xGf8mna4IES9vLaO7EiOVPC9MjuPyolTazADGO3WnaeTp9qYRKZfcgDt7UuePm5JHNNCBDxz1x+NSMoYHP61FvAB+lOMy846n8aYDo0ELbgORUslzI9tJ5QIODgccmoTKrKRu60+Nk+zy72ChB0CZP4H1pMDFMNzb6vFP8AZ3eNs5Zxn2PWt+78iOaG4ACSFSuNvX2NV1uHupEQfulUbRuwSfrTtSgLIiSlTvIG9c5FSMyDYBIvOdflJ+VM449TV2GwtZYd5kiUjkAkgfnmtWSS3S0KEg7RgA89q5PT7m2udaVJpCY8ngnA9v5igC60ssUZkt9xjU7c5DEf4itEWt1c2McRK4I3vxzk9qg1mFdOg/0SJfLbLFCxAz7e9XtOvzJpyOMSS7RkZA+buKBmYmoCxYK67iTjAA47dKmkuJGmDmExwyYXJHDHt9DWFqUsg1NG8lyC3Tb19a67z45NNVpomCY78YI70CMa6zA7B2UBVyWJ6CtHSJiYCyHepGR0Gayy/wBrkuYk5V4G2sRweTwT9MVJp1o5jjVnaVlABCDaDjtkn+lFx2LFp5SXrL5jCeYlgSOgHb6CrV2kibZX5HJ9KqXizQ3VpNDbBFhZjImcnaRzt9fXFWNQu0urdVSRQDxz0OaQELyCcDyYPYk8inWdvNP5qrLgLwOcf/q9Kmsn+yWzQuwaQdMDjNQ6R51rNcecmRLLkEEHkigCFYpLS6aGJyuWJHRueTt7dh3q+6S3UKM4xIDkOHAx7gYNZmsRXsjxyInylmRmU84Ix0NbMZ+1RqHTYSRuTg44/wDrVSEUpEKbd3UjJxyKh6Y4I57VanOG2Z4XjA5xVY5z+PaqELHk4wPyqxEDgd+O1VlfGMYPP0p6Snj8ueKBFwfnxTvX6VAkhOM+nepVPT6UwHHv9KD3o7fhQe+PSgA9aX1+tIe9B7/5FAB/jR6duaPX60f40AA4x2oHaj/Gj0+tAAO39KB2+naj0+vakz0/pQAvb8KT1+lAPT+lBOFzgnjoKAA9/pQR1/CoVm3BtxRCB90nmpEkEiblPBFK4Duh6d6U49M80h7il9frTAYYsng96YYSfTrU3r9aCfyzQBB5HTJzzTljxjn86kz/ADpM/wA6AADGP60f4d6B/WoWm2ShSuF/vEGlcCQjrz2qOZnVcoDjuSKd58ayqnmxvkHDDj8KbcX8U1kViGT0x3zUtjSGJeLEwcP5nquMY/Gq2omK4dY5InOSNrgnI6jt3pdOnWK1n8yNcnpnvU+mut47RZPybiSOD97HB/A1O5WwyzjhsoZRaQyNg9XPJHv61LpNuJfPkmzuduQRjA9P1pt1myj32sxUb1RwTnqQM/qDSOfspDvcNNgkIoGAcj1piKt9N9kuvLgOBnjmr01k0EUkjS71dDn1DdjT4bRbhd7+UD6Bc/n3NV7m7EkUlsrqzoMYU5B+lAGFY30sN6J39lbce1bt5JHeRFXyVI4weQawpbZ1DUxZrmLIG1lB7+lFhm1YxmzY+SzN7N0NZ2o/6XqEdvGcZYKWz37kfrURu7lkKiQL2yKW0haKdJd4yrhuKLAdMulqIxhjgDAXt+NZlwzW0pQDA/vcAVr/AG0iHKKpbHQnArB1P7W1wJFt5GhVjvkUA/NxjA64oYkXYftl8vSTy1HJDAE9eB27UkcFzbCVJX3YIK9s8VNo85ijCPE0YPY44+tWr1w3TqeKaAwLuGWaQu0hHHA7CliEsYILAgDPNXWXOBtzxiosdMDqtMLiNuKEbiB14NQvZqScAnBB4NWACcZ7jv1qTcfzHemIrpZ4Y/KetXI4SOPfuaepzn86nA6/nTERiI+vfvR5Pv3qxjr+dB7/AF60AVxD0+tOWEDH41KR1+vUUY5/H8aAIwmMcdsUoX07jtT8fzo9PyoAYBwcelKeh/OjuKP14oAQjr9c0wj+dSdfypCMg9+KAGAY/A0p5UDPGaCOuPrRjr9c0gHwWwlUhzgVRlne1uvJhbgnHtV5WKqV7Gqs9tbkq2CZmPCg9R61DKQ25tp7NDcB95UFgRxjPUVHJNamxEzYSZ13qR0IPIGf6e1Wbx3jhEbrhSMAdR9KqxPEIRFjgdjyDRYYujqNQjdjcvujPygHjFSyLskIzUcDCPIjUAH0FPbPUnvzmmiWORsde4qTeDntkVWzjHOBnFIpxjnA6VQi2cc/nTuBnj3qqjsMD9BUoY/pQATCTPGSKqzhjkkEKMZOOTVvzMvsGSSM4FWYPLG5nXcPXGal2KM6G2DRNKk/luOfmI6e4/8Ar1VnnukcBY0bf9xxnBpplH9sqJYX8onhcHkVb1Rha3US26qEUhmB/hGeSB+VIZWit0guxPL+9lBGZmBwD6KPStG4vrcQqFuSxY9CBgfXijVbjzrMR28TuTj7nNRaSI7SKSO7Qb2/h25P0oAo311aQXCgRgYAOVOQ3oc1nalr0k8QhgTaQCMjnNaeoaaL28UKvlhgqgH055NJ/YGn2zeVcRyNzxJkg/ocUrDuV/DNrN9l+0YYRB/lUDknuT7ZrbRopMvlvNPUqOmKis7iHTbJLeJT5WSodzgD0zmo9NnZp3I8oZJIUt8zfh3oETWM32S6+yPL5shBlRjwWUnkH3B/pUuqLLNbMysCCOFzzVa9MctyksluhaPIViPu+pqxK8MtrlriTI7DA/TFAGTotjeW935hHOC2D/npWpq1+PJSIxNJJIcrFGMscVzur6jf6bcRXdnOXgcbCCvQ+hrooLa5a2STf+/kTMhXjHHTNAFHw+95bwmO9j+zgSNJ94E89iBnFO1K0k1C4P2eYBs5UOMdKJJZbHcZQDyMYfIPrzUkl1d3UZlhVGMK7iu0ke4zjB+lMQug3b22nsl1hSnqcc1l6bcxav4pYMAyW6MVbrySKoapYXU2rraWjcTL5igk7Ygeo59P6itbRtHtdOcSQvJ5u3azOw5+g9OKBmnqsMVsBIjbW9c4NMs7aXULcSPcHK/dBH86dqP72SOKVlYP0APesvTtWlhnazit38zJXaeeR9KXUFsVFtruTxEYYLmVbeMeaQpyVOfuj8a3nuDFc77tMA9BnOKqaVALXUbifzvMuJiA4xhE9vWrurRGfy/MeNd3y5B4H170AVndPPk8qFkEiko7LhWI7ZFaUF1HcaYPLQtvBUDHfvVeW+MWmbJo1EqALt3AksemMdaqW9obMB33liSS4yFBPJx/iaYieztFgm+0AGRiMlX5Gf6dKmufLO5o12lzuYe+KbJdRnb5LM2TtL46fWoixY5bg9MU0Jjc9fp+NKHwf1xTSen5ZNNGeOo7Y61Qi0stTK2fzqpGjHHHarKqQPqO9MCQf1o/oaPX86U4wTnAxnPagBPT+tGOn5VS+2NPKFiOyPd9/GSR/SrY8oMyqJ5GQ4O1v6UrhYX0/Lmk9PyqBLnbOIpMqH+4XGCanPf607hYaf6Unr9Kcev0NJjp+VAAO/51IjbGB7UwDp+XNOHP8uaQDJHaWZxv+YgBMjIX1NEbpZSYkO9uMEjn9KUR4YMOT1qrd20tshupJNznknn8qmxRYkkIbcVZQx43AgGo2c881Fbz3epR+SrYGNxJHFOijuFh23I/eoShI6MOxppiFLkZOce9KHOabgk8elKq559R171Qi3/jSf40v+NJ/jQAoPTvzSjnHfrTfT60o7fWgBQc470o7d6QdqBzjvQAD+lHb8KUdu/FHUfhQAhzj8KPX6UuP5UjMoyWbHHc0AOx1qxE21T0zVYSxknDA8VKOeRz9KQFDUbeV97rt8tiMmrEMlutrH8sPmDghcVHd208gZpWCoD8gByPx96qjUVJNsbdXk2/KB/P2qCieK42x4/2qs2twdztjI781QBMkZLRGORGwwJzn0/GlilaFyw+mD3qhFfWob26DlRIgDfKUPQZ4qt4fF/aXOZ4XCs3PYYPetEyfMWRjg9qQzsTy2aVhmleTI0eB1NZpQHn175pS5bBPAHamlufx60xCxqq47/WnHnFMU8jtz9aUdv60CG43Y+lMI4/DtUn93+tJtJx64oAjGSOhxj8K1bS1jeFS+SOuDWe5WGMM4Y9gFHX+gq9aNKYCyiMj0L/AP1qQzH1eb7NckQ9frzVy0sJLuz8xpcSfw85H41VvraG9VpWeSKTO0EYIJHWr+nxpa2O22mdyM7lPWkUQGRtP8sJGvm7cOG/nWfPdCLD/Z7c7W3KSo4J64rRnIe6zL8oxty/PH8qhvbGxZAVfknB2csv5HH4GgDHudQm1B18zCop4AzirmlRTMzuuFt2OS5Gcn2rOnge2lCPgdwexHrXVWUkP9jxJHgsVGAMZPrSAgvGnMgnigDgjCIWx0/lWdPfXlwDbyfuucMhGNprdew+zxboXZ8cksck1We3trnd5hEEmecHqKLBck02wQ2SIHOB1wec+tUdQlewuiiOSat2l+kcklnuy0YABAxkY6j9fyqheaZcXtx9oikQoo3e4/z1oDqXJLW+ntRc+YHYDeiE1UgAfWsIwC8Mq4+6c4P4Vr2MrW9sIpnUsAOgxjiueeQJq5ZeCYymc++f60MEbd6v2Pa6sSSfmLGkKT3MazsuVHpwSKrXLrdxAs+CO3WrtlN5Nn5bMDimhFSSd42MJcsEPGaeJ3PtxiopSC7N60gYkke2cd6pCJiRj/OajbGfx6H/ABpxzz/KhRzz0yPpTEMwT279+lSpGcjggZ781OiDqB3qVVA/OmBFHHjFSqMY/pSgdPrQB0+tAAO307Uv+HakHb+lA7d6AF/w7Uev0pBzjvxR+vFACnuf1oPc+/WkPf6Up7/zoAPX60n+P40p7/zoPegBP8aT0+tOPf60hH86AGg8j61YgZQpJGSO1QEfzpRntxzSAoZdtUBeEmPOT6VdkaJJGEYwp54prKRzjNREE8nOfaklYZIZxzx1FJ9oBzx+VVip44J+lNVCccfiOlMReWQN07/lTL5HhTzmYFcfc7VHFGRg8/WrcipcsokLbfY4pMaKsJnmVLiOJVibghePxxU+e/v1pq5ELRR4jXqQeMVCzsBxkjHWhAy2hAOT0zVXW5WaFUijZj7VC9wyg55yOtV5bh5MZ/PvSeo0XrPyJNMXzI9ki9yOc+tZNzAyBJYSGyAWTOCDirYfbGVUdepJ61XlLHoKLDuV1mkwEK7Fz681agnWGVXTpt2nHXrmoPLYn7vftU8Nq7noMA9aVguXYkgeYTkK7bt2WOefXH4VdmtkmtpJjlW2fLjtVKOzVACABx3NTTTIYTbB2BcbSCMkZ96BGNZTm61DyzuBUhSqqGJ+nPpnmt2W0jRkhjZYyw4VRjLA5BOB9awLPT7nTdbSZl3xKx3FT0yOuK35ZUE0cpcMHAMYBIZz9PTFCBmbcW2JJFK5IJHT3qsbTfu4HTNabgu4GOT2B6UySN45NjDnbn14qrgVEsAGY+4ORV2O3C5wB17UwE569u9OWQ568kd+tMRM8RwcfTFQBWGQ2cg1Ksuc5OOM1JkMDn60WAYu1OvOOgNNZizZP0qUxLzR5PX60WEVyOn170zbjHse9WjFjOTjnv0oEIPoRnqOaAKqrjHX05pyR9M8fWrQiA7Ac09UAx25oAhjjwB9KmA4/DtSgYx/SlA6f0pgH+HajrnvxQO3ej078UAB70HvR6fTvR/UUAB7/nSEfzpT/SkPf6UAJ3/Gj/GlPf8AOkPegBPTNIBnH5Uvr9aP8aAE64+lH+FL/jR6ZoAVcHP0qprEVvb2plZgrk8lmOCPz6fSrS9vypZNzbT1I6VLGjPsYv7SthcqqQOjAgg53AY9expZIVBY475qUOiE/vh9M8UjDPvkUICEcZx0zTz35/Gm4PpyR+NGT29PxoEP8sHJzjmnCFR69e1NVmP5fjUy55/P3pgIsajoMc9qeEHGPXGRTsHn19Ki8wpJi4LRr7AUmxiakqW0SSxMQ/eoxbtPa/anmDAjlcdaiurgSCQqVlCjIBGCwqslxLJFsxsXpgDAqChWa6Xbne69QSaRT993O5nGCc8D2qXy5p22RYYr2BzVd4njcCRSrZ71QE9pJJ8zYJWJC/HoO1SQ3DpcmecDfId3T+VS6VDG8jq4PPBz6UuvpHAiuuFGOlIBmoairmOQKSqMM4HOKp6sY0lQrdkXAOdrMcFexrVsrKD+yN8oG6VMsx/TFc9JAuoazDcbS0MR2lwvy8E4Pv8AhSYI0tXZ9S0RobOHzJWQdCB0Nc14dWe28Rxx3sbRuqkgMMHpxW+8/wBgtYjG8ino7beQc+lPutP+3OiP5p8h94fG1zkdM9hSuM2NRkhSzIB5H4msPSWik1ArOf3fTB/vZ4z/AJ71anlkX5JZHHqoPaqrXEtvCZYY1doiXKMAPMXuM+tF9QtoTeKo4rTTpGQDy8htpPGcjp6dK2NN1CG6s0likVwUBJJGc+9Z6qbm2W5khjZgMt0bb7Cpi8txCvlwukY+8Qc8eoFUSZeqy3t7K4hsnMYGcqw6+/4e1a+kXDJYhZUdVUcbx1qjZXF5cXNwJEjEcOYiCpyx7Y/DnNS3GGsWRLnZJ0A5wPwoGZ+k3AuPE8okwUWPCY9c5rQ16RIiAgw2PpXKgTabe+ZJ/rEbkqchh6it3+0be6TLOjjH40AXrK0t7uxMr4Z1PGTxUGgwxXN/qFyGG4SeT8vouM49jx+VQS6nbWduyqRkjAUY5NVtAv3heaMnHmPvBzyDjHfrwBRYDe1iOFE82QiMFcbyhbBHT6cmqtnZrdwxu05xMCvHPIzn+VS3Ki4iaIYWMgjphuepB55/xo0uP7DF5fmEqf4TghfpxTsIz9YtTaTRNu3uiYBx1x0qaS9vLmxRYgrhh8+7qPTBqPWJDdXA25IXNV7UzIAFOBn1osPobGnO0Fo9tchGP+zyKhc5Zj0Gc9OKZG7ty547noBUmw4GRgHjPrTRJGxwCegHOacjhT079utGwnHqRjPSlKHOOvHfvRewFlGzj61IO35VVSZBHuWQMR1X/Cp0dXXcpyOvvTTuFiRe39KChlUIP4hik9fr0pwIXJOQR0PpQxGfq1iLKKGSEsW+5kt365plpfHDSSAxlcb2I4Pp+NSat9ou4PLjfIx345rEsI762vEE1pvQHljgg+hxUFGteWz39ziDIkdDknIAx0I/Gr8W7yU8wYcoM59cVcW6jEG5UCNj7vpWc8m8ljxmqQiYsPXqKQsOfzquW9/xNRmU54PfvTEXM+lMSYNMFyFGfvN0qO2kHnLv6c0t5LbXpCxt5cajl8hR+dJsdiYXMcTspljLJycHt6/hTbyRryHAl2o2NpHT8e9I9qlvBuSGNgFOJEYMT9c9vpVe0tyJhtYMuARU6j0JYCNJnMe8ysevarbGe6UvsTA5wG5qOSwf7O8hcbm+Yg1kLetHMIw/3uBhuvNGwbl8NuXdggg4Kngj60m4jv0OOad9iuLedHchonG1vUH1prjBYelWhF09/rSH+tKe9Ie/1piG/wCNKp6fXvSH+tIP60ASDt/WlB6f1po7fXvQO39aAHDt/WlHUfTvTR2/rUsYyy5/WgClcS3ZLJDCY8ceYx5P0FVUvre2YG4Quzd2rZ1CeCCA+ecegGMmuPhgN5HmWNmlEm+Odj8rpk9DxgYFQUdIbu2ngEkNo8inuIz+lUItRNr5uVc4xkHPygnGefQ4zWlpBEUcnyukbsXVSoAGQOBjsKiv7q3YyRLGGkkXYFI+9u4oAZrVzeJpZeExjkbs9ce1Yujfb31aOR7fB5G45xj/AOvWo8TeYYy7k4/iPyg96SWzuYgdsm49QinB+vvSGWb6fDkmM+YcAqOnfvUFtIkjsLmRE4wMLx9a0LaeJbNWY+YMYA6muV1Cd5NSEcWUVyOTwoyR+PAPP0oEbjNCJWRJVc9iO/tQcHOB3q0lhZy2iMqbZEO4N33VWnAErY6ZzVIQ3BP59acImOOO/wCNNU8k/wD66mRwD+P40wGLCeO3PalETcf0qYMDj604Y+X8aYiBYjxT0i6VKB938acg6UrAE0MC2hdgN4XGTXP6dsuL7yZZtsZPQHrXQSBHjKSLkGobKztbWJ1EQIYliSMnP161LQ0yK4tEtBIsEhZXIIBOdpFSaUhSZhISQV4OO1VfMlIBuWYr/AoGPzqW0v7OOERuzCUd1ycmkMtanCssbbcKyfMvIHzDoPxzUdhEjWhhdgjcbwr5+Y9fw44qp9tMtrI0Z3mPkgjr71BYX73N0LZI1Bfkn0A70BYk1ezDyQQxkYDHB6gA/wD6qZaJb2cCvd27CNnK5KMSOevsDV6SKVyu1mbbwNvT6Z9aVJoFhPmFtw4IA5pDGNqBiJAVhEDht4I256H6UyO4jfU4yjI3lHDAe4wKqapdPcaZNG6kuADvIGSufb0rLsoEWUR3Uu2ZgGESr8wU/wATHt9KANLVCpuklt+HUFWI6EZq9awzpamRQcsM4yRtHr7mopdNijjEkcp29OWB/IY6Vpx3IMDQptaQDnB4x659KAvoUlnh8topDKXHoeayp7XOHRuGyCD1B96v2qyQ3qysFdd2CR296vXzRNlk/jxnHfFNC2MOIyjAJB9zVtGYqAT17UmFGPl7mnxYG35f61VhXF2k469KesZ54xxUsbDjjtip0YEcenamIriFjnjt2qZYcZ9eOal65+lOPf6d6YDduM/X8aX/ABpT3oPf+VACf40f40Hv9elKe/16UAHp9aQdR3o/x6Ud+negAHbvQO3egduO/SgDpxmgAHPvxR+vFKB070DnH0oAPX6daD3+lH+FH+FAAe9HHP8Ak0f4d6D3+lAB6/WjoffNB7/Sg96AE/xpMdPrTj3+tIf60AN2g449aQKMjjNP/wAaTHT60AIoxtqaNEfhwGGOh71EO3Penr0HJpAUbkyPOqwwnyy4DADGfQ57f/Xp8yMpZkjKgdQW3fjUzqQc9asNJstiAMkioaKMh9jRnLfvOmCKhABPPHHerUKCCYPMPlPtzii4jMjF40IjxnkUJjERYyD09eetKwhJPc+wzTtPg85yDkYFJehrGQNDkjucfzptisOSKJwSuCM1o29vGIxkDJrNdZLZDdSlGV1ycVHHd3Mc8sTxGSLOUfcOh9ieaVwsT3b7r1II35cnJH8IHWp57COG3Ow8Y+YHvWZ+6Ny1wpKyZ6A9R3q5c3jvalOmeB3oWoFJ4blFBjKkHoS3NTaYuy43XTbmA2rk52+uKqTXLquAcAenSqpuGLbt3IOR6UxmnrMkcbKIFI7HaDVmOK2ayjk+YS9yTzWdFqCMpDkoT1HY1MbhXG1c47mkIkJ+7/UUwZ4zx29aQt6Z69utCctj/a7f1qhD0dVYKWwdvSrWHBOBhcdTnH51LNaxm23odrgVRiuQgZG+b5sBmbHU8D3pXHYuJIC7oeGHUVL2OOc+lVZYrhXEkihI16BaJ5SkAlXquGp3FYW7SSICWXBHYE9Ki+0mZRJbQbQn3iOhqS5lbUoUjjbYWHAbijTgbKFklmQlyeSeBUjLCtuXceD1p2ev1qtBK0qMyrkdsUwTiKUi7dhx0U4qrisXP8aa7eWu9yqR8ncx61V+2qiSyMSIk+YFxj5asX0sLad8qbgQMYXpnvSuFiL7ZFtDCVGwxDL0IqwrBlVgcg1Q0YRXEshuIk3N0OMVdAWAeWpO1emaaYMf6f1o6Y7VG0yjPPf8Kb5y59s9aoRKO3akOcDnt2pgkH604MDj60AAzjrnjrTuvvxSDnHelHbv2oAQ9/pSMetL6fTvSY6fTvQAE9fzpCRknvmg/wBO9If6UAPBx+dDWzXSlN21O+OtM9f8mnea0akBtpPQ1LBGeLg205tQvmdselPiilhn2TpsRz8ozmq4tsXZuGkO4HjjrTrxpr28tAJCoifc2DjI9KgssuY1cIMse/PT8ae0PlMgkXaG6HIINP1SOO3tt6r2Oc1U06GK+szJNKRKD8o3cLVXFYs7FUDPAxSxkNyqMRjBIFMtmDXOy4wqoe/RutRzOEvEUMUicgEjpzRcVi7G6oVcjIxxVLWH88qVaLA9W5pxdLZnRWZ4snGev0/z61WexS6BkDeWcfdL5z+lJ6jRcnuoG09E4DBcLt5GabbLHcTkA7T6isvy2jC/xJnAIHf/ABq5ErQFWY4B/ixxQOwzVJF025VLN9hI6A9Kty2bRxebLP5qyJnLdm7EVBdCCaR2kWOdgpKEDbzVeS9knVbdRshGCcdMDsKALinyGUqSpPp6UupWxvHjWabaJPulTnGB6VPI0baadib5NvbrWfpduksUq3kEqTRkMhORgChiIUv4b77LpkFxIxzhyy7cIo5H1Jx+taV9ALSNGRhnsAOAPauagtWvNUmv7ZvKg80kFF5Y9wv+PvXRySx3Fvl5kyo+6eppDIZ7Z7qyaSYgxuu1h7ev1rI8JarcpNNbXLNKEYhZCCQe2M1qQTpNJHYkkCTLI38LKOo/pU87jSGAZVkjbt0A/wAKAKN/vkuvlIy7dR3qW6UW8aid1dQAAU7e1R6xFLFYSXixGPbhisbgjaauaZZpqGmWpmJKlN/PXJ70ktR30K9jJGCIzmKMciMHb+da0qBYNyXEinHc5BrC1SJdPmCxnaAQclhgZzj35wag0trnUJhAjHDIz5boOcZ/P61RJsaXdQW8Myqrbyd7gnOT0JFFowiv3dsSQuvcdKgi0meyvvNMgdWyCoXA5B7getR/OrFS3Q4osBW1y2iuLslRxtxWWNMQZKjBIzkVv7PXsaQRDjpwaoRjJpqHnaeR9auJpbMOJSAMEYrTjgQY7449asIoGAB7U7BchijnjTazq+OhIwcU2VZTkdPpyat4yB6kYpu3P4imIz2gchhjHoe9Kluw9cjnJFX+31FSKvf27dKVguRTacothN5hwoyAPX1qtaSXeqxyW/nLGq8g8Emr1yBNbmJiwB9DUFpaw6bGJIGdjg7tx4FS0UhiTIupraNzLjfgenHP55qe9dLeEMsoVp8Jh2AyQew/P86ggjEl8LiJC5z95BgkfjipdQS3nOJ1ZShDKrrwTSArXE1s09qsQKLjaV46A+31NXZIVtX2L9w5bnqM1lzWca3u8tuPXduzgdcD0HtV5pWlbcT09aIgyTzB9KPN454qHP4c9abux7DNWSOkQ5yh/A0zJIw8YNG709evegN/hQMcWLcdB6UjHgilVQ2P6UvlZx19OKBELfNxweOh6UzAZjnnv/8AqqfyTx/SlEPA47dO1Ax0FkbmNkWQqCeTjt6VQv7VdLZds7heewyuMYYDuOcGtm0DKhIbDe/esjUFe9e6IR5ZAVVWMeQqhgSo47jPfPAqWNFlIAPOjZ26D5I2KruxzjJ4HQ1DKs1tZJcQI5VfmXzBhkUHkN6+ufSpWnllvkKRtl5MmFhgMuOpI49OCamm8253wyB9qsfMA5xnkDNICw1wbuMpHPgAAthMmsc6KXux5c6/KSQWHANWH3wnEiMkB6LyAfr6/jUjX1k0LLFERMOhXqPegDQhlYWYjnwJV4IFUG5OetRWt4LsuDgOOTjjI+lTMOvHvVIRaPekPU/WlPeg96oQhH86QD+dOI6/Wj/GgBB1H1oHb60uP50Dgj69qAHL27VIoxt7VGvGP6VIp6UAUtQtJNQv4x5wWBAMADknv/SnS2tvaL5aqpXHygkYz6fTp0q5gHBHWql9aOFM5fn0xUNDQsskghJjO9Rzycfzqrp8IuL8XE4G5R8ntTrfViB5Jh8wnjGOtMYziKRgnlPEcj+9g9vcUhkmrYVZNqYA2hMHJbOc/wBKfp9os1ms4kbzR3zjBqCZ4bnb5yA8Dg9DU8dysaNtOd3pwKLAUosWM1zEvKyuJMHse/68/jVqK6QvkjDDvVGYGWUvg5Iz0pY1PueKpIDTNwoU7OSaruMk0xDjgDHGetSdfy70xEbHGf8AJpc9f5U8xsc8fhThAef5UCGBiPz/AAqZCf1/ClEGPz/CpFjA/PrTAF7fXvTgelAGPzpQMfnQAoOQOKfCoLDPNRgdKehKlT3pMCrr8ipbblPzj05rC0hkvL6JJG3IxORuxzg/jW9qVql4pySue4PIqppei21nIxZml7qDwQ3rU2KLN5YrbB5Uwdy7Scc1laFDJFqQZ4WCnI3FeK01edrsJICEUnA4+brjnvTpd5DM06wvGThZFAVlJGc9z1x9aQbFy+YJFuTCkckLwT6CsqF4BqQO9WV8425Gw9uvrTrm5EdzFAs5TzMgrJn5T2APfisj7a8upYS15U4kAPyqPUmkxpG3rRjihZg20BSvHcZGR/P865u9laa2tL6zG+WJWEygD7pI/GtmexuL8ArLvVedhH6ZzWNHaT2moJGoZFeTaCP1FLzGuxq2MObcPOhLSDKLuP5mrkcZICKoiKjacEjj3Na0VvCIuVB4xzWBqcrxSBFc7AMDnnFPYS1JnSS3k2lmz1HPBHsaUszcuec+tM0+3e9hMizESL/CxyPwNSOmznGD1PtVITIyvI+vb/ChRyMevan4yfXn8anjQccZ5qhEUasccflxVmNTxn0709FHH1NOHb+tMQo/p3pf8KQdvp3oHGPpQAv+FB7/AEoH9KP8KAAg80EdaZJKkfDHkjgCnFv76smemRwaVwFPf60Y6/Wg9/pTDKhYgHJ9gTQA/wDxo/xpAyuCVOefxpT3+tAB6fWgdqTv+NH+NMBR2oHagdvrQO39KAAdvpR/h2pB2/pSjt/SgA/w7Udj9KB2/pSDt9O1AAe/0pT3pOv5UZz+VAAe/wDkUHv9fwoPOfpQT1oAP8aTP86Xrmqk12RLsQADPLEZFJhYtA9PrShWJx2JqF5I0hMv2lC390rx+lSW06PEJRgjuBzg0rjsNurOTHmKdzE8jsBVGK8uWlEEBy2Pzq/qFw8loyxYbdkVj6c1zFeK7wlPUgcVI+heIubOOQY2NjcGPT6Vjtq800gKiVnHEmwZz9a19dvdzW1pGCXuiUA9B6mia3+wIhIzH/d9T3J96TGippkovpUtCkkZRCzb1IDHPAAPYVZvJW0yddrBnb1/rTpLqSSITW0BCp94gCqmpCO4lhWWR/MU5YrxkdqNg3LV1bXBTzZCpVxvBXsf/riquCRjJ6VcN1vhEYJwo2qO/wCNQIuNpx+dUkIheEOCcZ4qJrUtuO09M1eGfl/Lml+YKCcnIxTAoiybJ+X3q1HZ4JzmrSqpiMnmqOMYqQdx7UKwiD7MuTx/jUgtwD0GQamI4PuKiin8+UxxAY9WOM/SmA6WQKu1s4HBFU7e2ikMr+YcgdOuauS7TK8bjay8jnqKktoFEhUN171DQ7leWSS7QRK+CeOgqC4WWAbXGeOh9PWpdVC2pBjpUtXltVuTN83p7UAV7e0meDzYhuz90OAQg9frUkFxbBHikRy/Q4PemWOoi1inRyqlHwA3GR60lrbyRXC3krIIwx4znPvSuNktneC235jZdhCsCMAA9OaZerPeXSSQtGQDjAbmrOpf8TC2ZbYE5xklTgiufeK4hZI5V2KzBQ6/4+tMEdFqE6y2zQOFDkbWXqfwFVBb3ttbKUl82LAGxwAB6c5NX7q3gWzMjHBVAARWTpsn22WSGe52IBkAdzQJF20uRLHKHgK3EfBzx+H5UocSozIrFl6r2x35PWoFWSElEmbIQqJVAyCOBnNPs3nSYSSu9xj+EgAfhSTG0G8OodeVZcg0hJ5+nWpHZWkIRNgH8PpUXXHOeOtXckXcck+3XvUyEkVCh6d8jrU6MCPwqkImH9elO/xpvr/KnHvQAen1pPT60p70HvQA30pAOn5c071+vWmO6pjccEnj3pAHp/WjhlwR270m9cgdCeQCME0Dt9cUAReQGORuIxkgdT7VXlJs5N11GAh52E8Vp252npzjiszVY7rUpE+yiCTbn5WPSpZSFkuxK0b20MqwE7WYHKg9j+dOsopZLX7NF8jIx+ZeOO5qbS2lstJ8q6Ct5fA2Anj3/HNUbG6e3umZdzROAc9SoHWkMma4GlTCMsJZGHzAqeD9aZdR3jB3kgEEcoypQ/dYcgkVVvrRtRu2mjv0VUIJRl5I9M1pXWqrFpZ/eRyvjZ8vr60gG6Jdx3FsWu9plB2u2OrVTJSXUiisRHkZ4rItxcNcu9tvJbDEKDgHPUntW00V+E83yoH2cEglehoHYNbjS1iP2Il5m+5EBnJ7/pTwZ5LHyNmI0+6QOR6g449an02Maks1xKDDKzbDHwCijoPx6/jTDLdW8/kwE7CcbiOKBeQ9GMdosIVDMHABB5OemKha1NmVeWJfLP8AfPf+lMubKVSpaSJpY5A0Uu48f3lwOvGa0Jo5L6NY502IRwzHBJ+lAFRw00iSW8EkcZ+XejDG7t9Rmsq4v5pNy4YMcggnofet63nS2gkt0ydnUZ3Y/H0rEkiO92weTnANUBr6DPFFpywnbuTIPuc1UtIpf7ZDyQKEYkjcRgHsaoC4eBmMYwc8j1qxFfsAx8o7qVgNhtNWZxMqRqylthHQZ6n8aR4vLkaFhubHHcmls7w/ZFBGDtxz2NVUklTURNlWUnBIyOO3FAir4hMo0tVwQpPlkEdB2qDw5qJgC2zEYH3eeorW1krdQhAOpBrD+wlT7g07B0L2s2Ml8rMspycBQT8q4749ar6Lp95YTx3BZCu3hNxJGTnB4wO9TQTTrgMSccZq7HNIe+KdhGhdXIKYFZhjyT781INxbJ5pwU8YHemIixx9RRjk8ckfjUgQ8cf1pViPHbtxRYBi5yfpmpx/9ehI8Y/LinheB7imAY/nSY/Q04D9RQec/SgBuOn5UoPI/KgjOfzpCCM/nQBIMFRnntSfZvtKGIuVU4zjuKauR+B6VOjhUYHr2NJgYN5NJplwVRyeeoPQVdS1u5I470T7mHO3rkGqep6XHeTCSa5kULztwCCfStDT5zBZLAXLgfx4xj2qSiu1uFlYkk+1PBwAMdulEj7nLdOabnAHbnt3piHE5z9OtNxnJH1zS+n5cUqdu/bimIPLJzT1ixmpUGcfTvTGnG7Yi7iRjngUXsA8JjPHfNKR19jTJZfIAMoUbuMA81IrK6hlOQRRcLCYx+dOXj8+1N/TIpc/yzTAeOB+lQyTlAY3BjUHlh1qeMgyDd0681FrP+kWLxoj/KQSyj+WaiQ0Qv5RZFt5CR94YPf39qmsZgkkiSHa4c7gGyag0l0FkWlgbJbBY9vaqm3ZfTX0crLHJ8jActJ6GpKNDVpJbm3aKCEkKQS7DgfSsrSraW3n8yWJnjyFbI6fhV+K5NwqxtIsMfpyT+OTVhka3G9J9wYYxvwceo60xE1zDb+YJVKhsHgd6pnoOeo71HFI7nPm74+x9KkP9apCLJ70HvQe9B/iqhB6/Wlx1+tB7/Wj1+tAB/jR6fWj/Gj/ABoAQE8fU05H6f0pMdPrQB0+tAEqNjacdOai1V5Xg2QgMD19aenYUpUMBSaA53SoLpL9JpI2TB6mt7UJVePaByeKYylfuiqzhmOT1NKw7lTyxuX+WakjwAuOaUpyvHr1pFQ/LwT9aAGnnHOeKWNGbGDnipFhJ25X86sQw4C5HbvTAjjtzkEnPFWVhxn6d6kRQByMcd6z7u9O5lhdVWMYfd3PYDFF7C3NDaBkZA9qcR1/CspjLDJGrWkYZm+Rom3bv94YFXJZRbNCrOMyHaU/qKVx2LJHX60Y6n3pT3oPf61QhMfzoxz+P40Hv9aPX60AH+NIDyP6Uv8Aj0o64+tACHkCiMESL6Gk5GKUdqQCalLDFbeWwKkfdbsDj1rlItcuJLwRtK/lDK7igYgA+49RXWShZFIdA2fUVUWztVcstvCGbqfLHNTYdyxLY2cdoshGdmHDn5icVy13IrWWpSqwVw8bc/xEYPH0Oa6CWGS4lMUeTbAAOR97P+yOgFUjp9jskXc8cpzxy+6pZSIra9W5mi8mXy0cDkdPfNXdetZItKkWAb5VIkjfGSGB7f571X020MGoGDyImDJu3jgYPt61bvY3tZVln+dOwPahbBsyazuDPaoZY5I3dMMjgoQcc9ap3OnvKgkyApPHvUslys8amKGRIU+8RnA+g6VXkuTDM8Lvnb/KmBc07dbJ5bMCO3GMUydy8h54FVlnLdCT9am7HHpVIQm7Gef8af52PwPSo2GQfpSEHB/D/OKYif7R+QNPWcn86qhGJOB3+lTJEc8jvQBZSTOKerZxUKr0+tSopYgAZNMQ4Hp9KUHOO/FV5pBazAXALAjgA06ORlkKSoyqT+7LHt6VNx2DUlRbMmMbpz90d6p21pNOoW7klSQENGEfg98VeuBKULr8qgYJ7kVWEsJjKqjeZ7Gp6j6Fu3U3sAZWwpH3hWfPO+mz7EOSelPjv/sbQxBRFC42kufums2Qf2jOJIblW56ZpXHY1wt15qXEqDbJgHAH4GrJPWmC5MNssMjKzDpt5yKh8w569atEssnqfrS9/wAaq+aenc9qDNjjPXtVCLX+NGf51B5uFYngDk0sUhlJ5VB1+Y0rhYmz/OgdvrUUc6SMVBBKnseKkz/PpTQCjt35oHbvSf40oBPvz0oAPTvxSenfioboSQAPLgp2UHFRrM7MJI4XEXQ55FTzDsWv8KaZUDYzk4546UsYE+AjZyM59jVG6/0SQ5YPk4CngUNgkaUZV2+8Pc1X1h4YrHC7d4+7UbpdORIXVY5VK5UDr2NQt5csSJcx+ay5BZj1pXbGinoX2e6u3VmeSMn5N2BngZ6e+a1nto7ObEfAkcYH16j+tVLWztYJQ8UKq3XdyT+tWLmQSMrHqvIosK5BdK0DswztznIqjPqvlJuUBmHarE8jEHk9KyrqNn3HnkZ5pjRJpkzT6tFc3ZG5c7E/u8fzrY1dp7yELFsIHIHTmuYEbxMSoIPWtC31aaJdssTNjuKVhm3ps8lrYGOZM4BOc5qtZW/9pwm92EA5VVPHTvVC41N5kMaRMoPUnvWxpcudNCK2wrkYHaiwiBGikUxxxO0qf3OlJtIxx0557U+ztfIvnmaZyCDkDir32LzYd7yEnHelqGhRUYHoM9+9aMTxJZnK/NjBwKzoLieWVrON0GQc7hTi9xCyp5jNKCVI6gjsaLhYrWA8zUW+0RSeUfVTitOXyYrjZG3GDx6VWLvNIESRm6Aleg9smmS2zwOGlJXeQqkkY+maEBdiEcrhHIxjOM1ma9MltKvlkrgcDH+fWgzeVICeCDgikuJ4Z8CWNZQDuUEZ5psEWY4ofscd/HI7OF+cMcgjoeKcZz5kcsTHp0xgHPvVaKQlI7dwqq78gelaOomJLXKAZ9qkZUuwsoRpwjITztbn8aoPqDRR/ZYVI55JOTVnT1ilV/tDMcfdA61BcWySTmeIgIFCs3cnpgUhlSWLzAqg4PQE963101mtgvnERoMqPU981Sj02IRecJ87eqlgSR+VaRdmT7Ohzu6OBhcfXNUJsyE1GaKcxQsM5AIOOtXns7tZUlm2SJJxIuM4461nHRvKbzIbgKSwyGUEjA6g1qXU0iW8UYk82aT5VUdjjr+XWgRmSapLEDGGBTJUhhkntVa21O4gm/dWG5WG3eITx9TirQge1AMKtno8xGGY98egq3BfWSoVkRjJ6gnP50rDuaMVlGIsjoB3rLkLRz+WpzTF1WdIJ0TLCIb8EfMV/rWbNqimQSgny2OAQMk/hQCN17Vo180tu7Go0/ebccknjNBu3lh8kqytjpxx9amis5IFjlOXROcAg9qaYiEFVYeZlEzjc3X8qkWaBboQpMr7h8p/pUPiKf7RZj7OFYqRkE44JxTw9va2EUM6Rsy4ZHj5yc9c07hYuA8D6Uv9RUNur3CllaNT1wSaYJgCw7odrAHNVcmxYJ69+O1Gc5+lRxOZG2qMn0FQSSXAultY42afKluBsRM8k/lxQ2Fi56/TrUV/FHHaGcNl85zmmhZo3bzVkIH8SkDHeoL2UTBUgkSUvzhhjJ/CpbKRFE5uYBM9x86N8qYNWvtAL7VXnrkmqmiXi3TtalNiR84I5DZ6fhV7VlighGzqO2eaSG9xZJDEq+ZtIY9UPT61HFbFbhvJdTIw4ycYHc/WoNKgTUIXZyR2wOxqG5l+xX0auzbWBB2nBB+vai4WL0strayeWV3Meink1Rv4pFUy7GiKAbcjqO4pltYzfallurnIBypxuJPYGrlxdi82xXCqsYPJz1/KgCGPTituJ5IFZmG4k9F9gKWeOC5h8qO3Z5E67R0q5PeRwQpCJ0dWG1cDBFQ6ej2Es/74zRuflJGCDRYLkGmXdnp1vLBMrd3YhSWx7j9KSz/4mEkk1vJvtwcMFOKyNXuQl/5ytkLwQOtWdO1GLzYwhVA7YIAxRYC/cJcQHEayAfdLD+L/AOtVmGaymt/JKMG/2RkjtVy5ukFqy7cgr+Fc5o97Ct00JUArNtKn+NSMg49c0CLTXs1h5irGzNDzuZDkj19/wrTWyuL6JXu7ggHkIoxUt3LGXUqc4BGCKgfUCo27sD2p2EOm062jjEkS7SQQ3P3uP8aoSRbh9RUzXBlOBnHc5pP6GmgKf2XfjGBkdqmS1RRuZj07VKAB1/hPertksJDeYAcetFwKcJDo+0KMdi+KfC6yrmMgkdRnpVKd4zqQRjiPPb61pvbQ204MJwrDkZqUxsiZCQSR71C8BOfl681d3qMc+1JvU4/LmrJKf2dueMDrUqwEZyfepwwOM+mOaUYP4imAgULn65pxHX65pskiRoXkOFxSoxkRmSN2XHUClcBcdfrRjH50qsrglTkEUp7/AEpgNxj86XH6Gg96D3/OgA/XnFJnkflSnv8AnSHv9elAAD0/Kgc478YpD/Wk5+uDQA7jb+FQTvLAytNkIegU4qdTggnoDUd+y3APmv5ccYz0zn2qZDRX37juWGVoW6OcnbUjRkDAHHXiltLlp4hArLCijA3cnH+FLLL5M3ks8bN0ULnn6+lJMGQsh547UbG549/enmcjGeO3NIZgkReQhUHy5Pc9gPeqAURNzmpVjx781Xt5XumwnyA8fMOavtayIhbzA2B029aLisNWIu2wfnVPUkSyCgdTznHc8VZN2lsFmb7h4JHODVPUHe8uYmhcbRgsMZJGeR7GobKSC2AZYpsOzSLuZiuVI6AHPc+oq69uLZ1KHEb/AMJ7GszWorq7W0js02Q+YpkAO043YwfbntVyXzRJaWuMtkkndnCr3z+Qo2DclJx3xz1oUjg5GOlNu7eWH/SC6lQMlTUUVw9/GJLeDaF6kDFVcVidkldcQqc+tUxOkLFLiMyN05JqaPUzaXDwyrgbdy7jjPrzWeZXvb1Z42iwecbunNS2UkLcxTNavNEuwofm5OCvuP61raa9s9sjna2EBGB1GKpa5fRS6a6RuvmkbWAOf/11i2moSWEjQK5MYJaNumMnpSDdGnr0tvDMBGQvGQoAOfwqHw7Ha6gXExyQeFBKk9+e9TWV8t3KY5YywPQIvNWreLbcFo4VaMdCeP5UXAsXNmlkzSRDEUmMj+63aqhmwhb260Xd7LIDE44B45zVYtuQqTk9OuMVQrGwf4qD/FQe/wBKD3qyRT3o7H60Hv8A5NB70AHr9aP8aD3+ooPf0zQAv+NA7fWk9frR/jQA4Hp9aUNwPx+lM9PrQO31oAd/dpNo+XI/OgdqUfw9qAGbB8vAoCAbeBTh2oHagBoAGKcoxjtxSgdP6UNBJJH+7O3jrSYDkAYhSeO4qLUbK3+zmXaPMjBK+5qlBdRW8jW5h8yXPGOuanSSSUv9ojbAO0oeD061Ldx7GBdanMtx9mgkG1DgOeST9a6RLa2ktY5pB5kuA29zk561nx2VnHcNKsCq3XjNXPNLLtUYAp2BkolG2mtMOf8AJqIn+VRk+/bv1piLJnGT/k0vnA5+vSqmTkjpx0pcnP4dKYFwODn6/hTwf51WQn/PSpx3Pv1oAd/jR6fWj/Ggn+dADT2FQSIWwAcVP6fWm7c4+tADrFvJtdoxuyTz3qrZLJHfvLIFKkYB7irIXgfjUThwPkAJPc1Nh3K8DsNfZ3cZdNoXsMVJq8N1eOsaSIseepFUWtpvOEoLb85BFaEc0zqPMj59RSsMl04tbWhgkIYLnDCs26US3DPt6jirrl2GMYBqHy8gcfpTsIrovt2qZR/KnrEeOD07inrE3HbinYBgVT164qYRrzx2pUhx+VShQAfpTENKgA4FN29fqOO1SkdfpQR1oAjxz+NTQkK3Oabt6/X8KXH86QFTUIpJ5twYcdiKj1Jpp1t41cKwdCTjnAPNXJFJyQec4qo6PkkjJ6UrDTNK5lK2u1AMkYrI02VkvQ0kZA+nSrKznZsk3ZB4JFQtNHFnbjJOcAdTSsO5HdD+0tWFsIiIFBcsOMngYqSR/wCzpl+0qHQABV7KPQU7R5E+2OWGHZevrj/9dQ63Z3d3MjRSKcNyrccexpWC5PK7yXKsbd1jkB2OTkAgfyNRs2Mdq0Flkj09Vk2mRRj61mOMY7duapCASdB0yOnc0+M73Vc4yOlVumM5XOevepbVlSRByC3HPWgDXFpHsDSHCDqM8GsJ3RtSWFWxHuy2Ou32/Sta/lYW7BeVWPcBg/5P0rmrILNqDNG/OSoBHQkfrUsaOouLeKGUSoAuVxxTSQM/WmX824xpznuT3quXJPX/AAqkIt7uTz3pxlEYL9dpqpGHkJ5OAMnFSJjftmbYPQ96LhYTUJftaoqSKDnjIqRZDa2xtXZWbb8pGTVO5t4vN/cyYJ5wp4FWLqa1Nj5iMPM24Un2qBjrCCSxUNIVCFEXJbnIzVK/t5Z5BIHUKecnnPPSpdNVtSgdjdOChBQA5H40k/mJcNg4A7DoDTsBct5dlgkLkEqBz61AxVlAKjjvUQHcnJzSE+h71SESDAx1pCelMAJPHr+NSKh7DvTAhKFiOOuRTBbFscdu1XEh5/GpkjAx9aBGaLIsB06dqeLBSOf7taSoBj8qUL0+mKYXKC2SAHCggipkgCZKccdqshen0xzSben070AROjHO1v0qxKd1uUVtpxg0wD+XelPI/ClYDOstPWC9852Zx/dNaMVqszOxJA6Ae1RsjD7h7VYtDtgwfvipsO5naiqaagdBwQeD+QpkEV3qtnkyqFGRgjIzTNYguLlxsYMO4JxU2giezRopUAB9880h9CldwukMRlAWTlWA9R0NVI4W39wc4rV1OUSSkDjA5+tUwvzEA9cHrTGLHasGEu77p71oIJJU2ITzwSxFXIbJWgBJ5xxWTc3DW8rKpwRyCehpMNyR1urFm8sBnKkLgfyq/apaixzhfu7efUVnm3up4VnEhDA5UevrTkWaPzZLYeb5jDGVzj1NIBlhFJJeSrKGjjQBsYxmrmrokOnOyfKR8yjJy2O1VIJ4oyTOodx1DnvSahd28qjbD+5x82Dj8qYupmvqzEYAqxpExlv1ZyCcYXPaqMlt5ZQ4yrDcreoP9afaN9ncORgA9BzTGdFrU8UWnNgZJzg46H1rltMuol1ZxIrSwq/3X+8FP866ISxTW5Vhvibkg8ioIrSzVdi28e302++aLCL+uCL7GZcgExsoYDPyn0rj/CluZ9ai3OGWMFwPp0rV8Q6mrW62cHXoxHYelZnhyf7LqUe4Y3gpuNFgR1OoWEVpbeYrcrk5Y8k1n6ddz3Un2ZpdhPC84yfb8K0NUSS9gKRzBDn7prP03TLmzvElMwdFOdpFFgJL61ktIZVnKtyWjcD/AGefpWjZw2kljHI4VgI9q7jnAHpTNbuE+zHcATggZ9TVTTJop7QQyEZUbcdMiiwX0Mxbwy6uLZnVUd8DBx3roH0uO1y8BOHG1lbnJ7EelUBoll55l2MTnIBPArQnfFuIVYgD0PTFFhXKCzNE28Ptwc8U+2uI4ruW780u8gC7SegGTx+dQXMe4HnAxVF7bDEg44zTGdC9wZX3iTBwQMCodOh+yWzLIysyjIcjpismMzRBgrkrjjipJTNJGyF229wO9AEEeotFc+cuWAc7hnqCa2JxFexKxOc88VhmwbJKqe3QVYtra7t8iJiF9DyKVgZqWca2isUYgEc9qwtTuzcTvJkkZwpzV2e2u5VIdtwz93OBUL6ZN/dBweuadguS+HJZJbopMdygcDNXvEdwiWypGpDA9cYxVOwtp7O6WYKDg4Iz1BrblZZhnFFguZ/h5bW6sHEsatIOWLDn8DVbUZpop3jiUYzwfStQsI1IHX0qpJHvbc3JzRYVznpIHcncpO4c+9EVsyOkiKCV5Hf9K3miUY4HB9KhMIz06H0osO5btb5JkUEdO3cVMixI7OqIrMclgvJ/GswWjbgQcEHHFXI4ZCoUyN1xTER3UzNkA/Maq7GLZYsTjvWgLQ8c96DAiAF2VR6nikBXgVmYDu3FWI9hvGjbBWM4GDwfenoqBk+YDngkcH8auXUNu8JaVgjJwGB9fakxllFUR/KoP1qtd2qyRF1HlyY7d/rWBD4hMYAlClTx83GOvX8jWt9nvr5QzukcZHGDnIoEZ0pZkiZUyMH5gMnI4xU8Qkxucn2zSWsRtkkjd95ErD0/Gn7/AJtuCWx0FC0HuKW6/wA6Qt1P6npRIjpgspAPAJ6VEcn16fhTESiTGf5mplfnvjPeqqoTk57fhVlI+v8AWmBbFlFcQMXOdy7ee1YsOozLepaQSAF22gk8VrLchIhG+Ay5A65rAXRmuNXF1PJEg3lsIxJA7fQ1LGjaS1ubW8LSSCWKVSc4wVYf4irHp+VQ3M00QAXdMuRg5+9zVWGZST50jKw4DevvQmKxf9O3GKTPTnqKqSXUa3IWN/kPHPY0rSlCc8YPWqTFYtZ/UdKTr+I6VXE+PbmnrL07UwJD39xRnr9M47U0HOP6VE8rA8/Io70m7AkWCRzU0EEch+fkZzg1SaZI9pWXzAeoI5FT7w0e9GyB0PSluOxl6y0MFwVhZVP1/Srlppdvd6ck25vNIyGz0IrPn+x3dwpuoiMEAkGtNpFsyYIlKx4yBux1qRlWU/vGIG3vVhtON/AmG2KpyARkE/So2tl8syCQEnqc1PZ3X2dRDJIo67TnqKdwMu6WbTcSb1BQ/Nnoc9xU1jqd7qJaKEbiOCemPc1V8SxXszFYVModd2FGR1/pxUHhdL2K7M8kbbXbDOcBeOoAPNIDQuLOS0s7gXLCQnaQy8Eeo6elN0/SPscYlIM0s2du7ICL249T60vim8DRpCrgMWzkc4HT/GtxZ4PKLYDKq5OORijqPoZttNarGFuuXHTJ5qFZYU1DMSN5jgiN9uTxzg+orLuJl+3lgrbc5IIOOvSuqljt1sFlRQgQB1IHNAjJ1e++16cUSWJJcHMRPzcdal0CRoLJnaVHR8NwMY9+KzNL08X2tXtypTCyZAwCAxHer/2prK5+xmGOV34HHegZSeFfEOqSAOWtoTwU43j0z9RWiscdi+JIUUdgBjNMAl0pjM8UcK7xvZTlWB9RjOQakvcXUqSGTDZPyBSeOxNICrqWnx3cbTRxKkq/MpGct7E9/audyJAMjJPbvXX32oiCwGSCRwDjn8q52x095085mZY88YHLfT0FMEa/hmyVkaRzuP8AnipLpmgv/JichScU6z2WUbeS+M87XYnmszULuOKSOWcMGbJGO/Pr60g3L2oW32RhmUPux8p9SakSDYikxhwepJyFH09aw5dXbVriCKNSLeCYSuxHPHQV1xnjFgcKDlelNCZGehpT39KD3+lB7/StCQPeg96D3+lIe9ACnvQep+tIe9Ke/wBaAAnr9aTP86D3+tIf60ALn+dKD0+tMz/P8KA3T0z2oAkHbtzS5wATwM9aYrdPr2qaKISZ39BzSbBFRrnBARMnPrgmnQ3AkfYVKsDyKqTGTz2KghAcA+tAVlIlXIGcHNRzMqxpqOlPkmMUB2gZ561Gh3Kp7UsiiRNpP41ZJhW8F4mpC7PllC2evNbs8iPIhx9apmB1/jGKXO33PrSSGx8giJ4XFRlumKYTyKQdu31piFJ6fTvTTz+XenBTx9KkSMgenHSgCMRnkdOOlSrDjP0/CpVXH5dqdjr9O1MBoQDNP9f50ev0oPegBfX60Hv9aD3oPegBD/Wk/wAaU8Z+tJ/jQADt9TQB0pR1/Gl/xoAaFHFOAA28UDt9aUcD6GgBAOlAX7v0ql9uYT4dPKiDYDEct71I93BDNGguBIrnHIwQTSuOxYA6fTtQB078Uo7f0pPSmIAOnfijrjvxQO3el4ABPQD8qAE6/lS/4UxZo26OD2p45A57UgAjr9KCOv50v+FB7/SmA0jrSEdfrTj3+lB7/SgCMqPTvTHhVhgqPvelTkdaCPvUAVls0Vgy/KQeoqchu+Cc4p3r+dB7/WgCvIHPUcA1C8fPQDmr2Ov1pCB+tIDKeFhjGBz35qrJFIGAHy8nvW7sHp3pBEuR8vQ0WHcqQXJltxBcKQccODTLPT4rWTfHJJtxwC/yj6Cr3kqCOPUUgjXAG32osK5SuJ1ecbc4Hf1NRhske46DpVv7KmQRkH2pUtgMYHHtRYdyfS8CNs447CqGrzSSTLshJA46e9Xo02fd447UyQHOcUmgTHxCA2aEoA4rNEsZBhkQOisSoYZAzU0rk/KucVWwAePSiwy5BKkUQWGMIoyQAMVHISSxPJ60yNs478fSrMMJmPAzxQIg9eKUgknj/GpXHkT7JeSw7cU90CSBT/H0ouAxE5ORVgLjPHelKqoOSAMd6QTRN0cHPQetMQ4KBkDgZzinf4/hQe9Hc/nTAP8AGjH86X1/nSev160AA7fWgdqX/Gj/ABoAQDpTQvSn/wCNH9DQA1V6U5egx6UdPzoBx+dADJOeveq0s6xIcct6CrZ7fWoWiVscUrAZRO4knOSKEypzjGR2rR+yjjHH0qI2Y45x9KVh3NETZtgyYwR2rnr61uppVcNEMNznPTtWrBG8S7Q25Tzg9qR+P4c9+KLBcis98FhIrHc5BCse2ev61q25jit1dgFyO5rDkeR1CLlEx06n861I5PtFkvqOCCKVhs5bVLtDflUz1Ofb3rqtJS3k09dsa4YYbjrWVJo9tO5y8sLkg7gcj3q/YR/ZI9ilto7k0JAyC9s1jCxp91Adp78npVE2WSfm7/jWrKxkYsR1HFQkfqKoVyrHZtFnErLk9MU+W3d1I85uvbAqQkkHA6jPFJknP0zx0oAzJNJwSRzg1XbSm3fxHDVu5PPuM+1KDknv3oC5XtXuVULKpfBwG6GrfmvjIjbrjk1IMfMcD14qT16dc0xGVdQPcSB5MkqcAdhVeO0KMCuVwccVulAc8DrmmGIc+xosO5TiMgA3MTzUy5OOKnEQH51IqAfXNFhFIxs2OO2OKjNu5A47dq0to4+tIFHH1oAzRauce61Mltxz1xVwKOPbjmlA6flzQBXEP6in+WOfcVKB0/KgDp+VADNnX35pxQEH86cO39KPT8qAGlRz+dKwGD370en5c0vp9KAImjU5pGhXnrUvp9KPT6YoAgaAc9aPJVSxAqb/AApOuPpQBGUHPHfNPAxn65pPr3FKOfyoAceAccnqKq3mnynN0WUlRwAO1XEOCDijURJLbMsLhTjvUsaMy31G5vFezjRGbH8QzxQi3USut5H5ioQnlF8AjHUGqOmWOp6bfrcyGN1cYID9vStS6u2udRNqqqTBh5DjIHHAz3NSUYN5Y2cwMcweOPAC7WyQB0rTstVtLTFv587wBQAxXn2HHNPe3hklzIm32qvNYWwmzbbQx4B5xn86QFvTIprzzZZBt3OSgxjaueP0qW7tmtAHB6ckmo9M1CO1byZ22ykkYNLrdzK6hYo1ftgGgNbjUnub6Noxyo9O9N8t9n7xcMjbfrTtBkni4e3cdVOeeeOntUuoXIkuFRFJJHIHWmhEMfJHAP0qdHAO3+IjAHaoI4ZJD8qg4YZAznHftVzUDC8AEHLd8dR+FNsLDZ0VnMbjDYzkVX+yhWzuLdxip7VYDY+eQTIowcmoFuRuAzntTEadrIiRlnYAAYGa53VZVkuGA2pHvwp9auLceWzJuHPIz0IqCWC1mIZosP3w+BUspGxZ2ttPp6kxgkrgsfX1rPuXxcGNeWC/yp3mtawRQ2xLtJ1X+4PUmq4sHe4ecXR80xlCcbRg8nilcLDNMui8Re4jMhY9V7fhV2SJ40MpXYM+ueKo2sC2SDbLtXOGz3PtVu7vxc+RawurSMedvYD1p3CxYtXUzBSRg8/Wn6vNEIQF61TgjjM6GWXaVPDE4zUGr3ohQy7fNiiOGIbOAehI9KGxJF7RlimikMoUn39KkDIszInCADj86rRzr5ELpbmJZEBKk1I9uCjyISHI3Enp+tCBkUsNt5qykAMrA4rRuxAtoc43N+tc3dtIhKFgwZchgc5qxbX+9VjcBnzgKRnn2obHYn0pYrq8YSfdxwM96TW4o7YIkfY9z1FWxLBFcgQrHEMfM2CBn64qnqa+bKSkwmZU3YB6+uKAMpL14iCrSIc4GCTzVxDqE+4CF3briQhf51Po1sk92xJwyjcmex9alu5X0q6EcMpZm5JY5P40Ac5cNdSz/wCkoyORgK3H5ev4Vs6bcutuGl3bEwpPGW9hVzULJ/sbS3Myyg4dAeAp74+tXNMit201AV+RVPB9e5oAYmL1/P8A3HyjhGx09zWdqeptBbHyxiMHbt7A9hxVMTxNq/ll/wBzuwQDgitrVdNtUs5fLQDzFC+vOeDQIwfDN4UuJhuHmHL4P8Q71pypbu+52YN5u8uTyBx0PbpWFJp7QOGUkMrYBHBozcM2GbdjrkU7DOuMa3h3W8mQpAUMM89zmqlz5mkyAh92RnJ5zUeh3HlRFSSSGOSeDjtVXXFu75820gOzJA3AenrSAuMbnUoBdeSjIo5Bwdw71XS9nsBIkUayLGM7ZCB8vUYPrV3TZri00yQXIhQRqWJU549OOpqr/Zxu3+3TQmSRlyqEcIvbjuaQDdPnSadZ5IiImPIPao9StItT1GKzKHy4f3xC9SD0XPvj9K0Y0tzH5ckZyBgbcYrOg8vSLua92yKWdVlVuRjkBh+fSgLllEGmYEtusUJ6IgIFWHeWcCSIyQwsv7tCM5+vXj8qgv7iPU4w7YERUEBjtwM9T3/CopLtYHgjZSwkYIPm6enHpTEax7/SlPeg9/pQe/0rQkD3pD3pT3oPegBD3/ClPeg96D/F/kUAIe/1pD3+v4049/rSHv8AWgBhHOT60f404jr9aQj+fWgAXr+NPV926Nsge3eo8/z/AApCc45PWkwLjRRyQncOg4IFZ88TIoL5CHoM4q1BLjAc8ZqLVJ2ZdqISMcEevpUNFIpNcJGv7ssr9B3FWUnZlGTzVexV1DTSIpwvRu1TNgnKjGOtERsUyH1pN3TNNT9622IGRs87e34nijBViCCrDqD1FUSSoAccVIiDjA7dqijbGO30qZGzj+lUIVVHH07U4D+Xahecd+KUdvpQAgH8qX/CgdvpS/4d6AE9fpSnv9KP8O9B/pQAHvQe9B7/AEpD3+lAAe9Ie9BPX6Ujd/8AIoACev1oz1+vSkPej1H6UAOz+PNPWREb964A96YATkDrVW6R7d/Nc5PYY6VLY0iLXQbvYLbDsrdAwHTrSaYLY6VN58LDax+Z0w3HOfoD39qlZ57qJWigUID97IyT7UydHbeGLhJAV2tn8akZO9ziBZFXfu6e9LbSLKu6S4RSOcYxSrd21pYFHTb5aYI7Diuft59+ojz0cQsR/P1ouFjoIp0kztOdrYOKLiOSSEOgyqnJFV9YjjsoPMtFQMTkgscE9B+dSadfGbT1QkGULsYf7XQincLdRLa9jlIh3AHGCNufypI3aG5KIWKh9rIw5HuP51Qto3bU5I54WaEgqVxggk8H371uSLbRW/y8KOR65pJgKD0+lRzvIqAQpucjp6VXW4Zh8vSr1vcRLExyNw6jv9Kq4ihFOiYF68iMenUClhvY3unhWTcMZUng4rLvrya5vViFo5CneSoJzXQhYJLWOSNFQjkYGCKSGxp/pQe/0qLzhx3pvnA44z2qySc9/pRnr9KhEwP5YpRID+XegCUnr9KD3pm4H8u9Oz/KgBT3pfXNIe/0oPegBWP86b/jSnv60h7/AFoAAOn1pfT60ev1oPf60AJ0x+NIe340v+NJ/jQBE0SNjI9faoTbI23qePWreP50Y6emaAKqWy5XrnFXbXEQPXJ7mmAYA+velzkDtSApajvlAaPaZPcdOafJK7xQFiokJ2hfb1zTpUYjI5qJCwkUsMAHpU2GTXdpIYjNIQQvRRVe3vJ72NraJEbA6kdqvagHmgKRybQeuRkVlaLYXVtcu80yKMHGw5/pQMvwmVIsSj5lO01IJM/lSSpOYizEepPWoY5YhEVdG8zuQe9O4rFrdnP0pc9f51SilZ1JIIK8EHjj1p4mP14607iLfrQe9VnuNiBiM7unapPM2w+a5Tb04bkUXCxL60MQoOTge9IXUKWyNuOvrUNwhki6YHU7j160NgSedExwHXmnnv8AWqAlCBoiqY75p9rK2WRiSO3FSmOxbx/OjH8/woPeg96sQY/nTcfzpx70hIyeeaAE6Y+tIB0+uKcR1+uaTHJ+tACCPOM4p6R4A7dqTOD9DTgw/WgBCg4OKjfJ6ip8j9ahuUkVBL0UcgA81LGREHj+lRkZx/SkEjyKJYYiFU/MfWrSqrKGxjmhagUwvTvxShMkcVb2Dj60oUcfWmIqrGTj6daekXT3HerAHT60DtTAYE9uopwX9RThxigdvy4oATHX3FB7/SlHb8uKB2/KgBMdfpSnv+dA7fTFHp9KAA9/zo9ee9HX8qOv4igA9frR/jQf5ig9/pQAdM/Wj+ho9fpR1z9KAD/Gj/Gj1oPf6UAHT86On50etIe9AAf5Gm5/Q0485pNoyTjn1oAQ8Y9jSf40p7/nSHv+dAAO3170oHSkPelHf60AJL5+0mBAxAOST0qqt/HNEY/3xlA+UKMknuK0mkZLdvLI39OaxNKs7u01E3EkkbIQd2G5weTxUMaEfM8KSqzorHcFYcgjqPwq7pDRIZGY5d33MT34pLyYG8bABUKOB6momg2rHMY267sDI47ZxQMbrUih0dVYAHOBxmrln9mexUsAr+/rVe6ni+VxK2cYOU4Wuba8u5r5bCRzAgl2u3Qge3+NSPcmubWa/v5VtkyA2N5+6D/n0q3Do+padLE32mJo1bqxI9+/Sp76S5tZXjsoCLePChkHTj/9dX0s8xI0sbSyMAQ7NnH4dqAuZU2pXYvXWPep/uL83XvkVpaTafaIpGeRg7HGV9PSoXneznEt/GoBGAoGABUovZfNV7aIwwSEJvcZAPb6UA2V7m6l0+7EEDkknb0q8Le4jIvPMEqvGc44IyOCKwLuSC+1BVgEzTROS6jvjhjn26810KyyPaiONWKAc55piKBkZk2NnHqaguAVBxxjmrJUggEYyOh70ogMzeXuCsRjBqgMeeR/unoD/nmoRPOHOGyR2Nad3ZsjujduMjvVdbdQ3I4I6UhmroUit5kk3LE7c47Y/wDr1Dqk0a3gADKhIpIhsBKt2zUUhcyKXI25zljSaBFjU4IntWjs1cSMvCkY59TVfRrFrW4VkKyPnLYGAfbNaVtEb+Nnz8zH7xPQVR1HdpRBR8tjOxO9IPIt6tC1xLHuj8qTkLkZB+hqtr9zCuhmPy0ExUIVP1Gf61Paw3Or2gmkuNuMhQPrxkVgeJ4ZI5oHcfej+cL03A4zTEdbJJA2meYADhAeKy9L8qec+crmJeATnH41gWmqTwosZ3YAxz6V0mjTPfQyxnhOOMd/WkMbqtokmyO1wxDHgHoCKzrCI22pQG5UqFOMnnmtW7V9OlOxs55Gae9pcXESzSt8j43Adcdj+FMBmuuJIY2hjYoPvFBVqzaL+zImeIRyoucHGQaxPtUi5Ur8w4JHQ08zO8ewnj0p2ERRzfZZlliIUj+XpUpW1vLhZJkBI6jOATVOdGz171HEhB6jr+lFhm5cz74Bbxk44wM5P51JZK0RIaRSoySqkH8OtVdNVVmUuRgZ5q7qEUTYS0KBsc7f/rUhFee1txLIzwxmbIZPn7f1pZWeSPYxzjp7U8pa29iXuCVnjBJLdf17VGHARDhiCOtCAozwMc84zzVSSBlznpjIFa7gJsLOpB44+npTPLUhew6detUtQMdZ5bdyw7Dp1zV2O+tpPmlyjd8irAskYjIx1BxTotPjBHy+2KLBcgudRhZViiBKll3NjAxkZrpDIUj3IgYAZxnGKyFsYcD92vTHSrW4AIjuobsCaGhFT7UY9QLNCSGI+UHt/k1JrDreNBCrARzSCPBOOACSf0/WnTtIys3HPDPWU9wZL+2VWzGj4J9ScipKNe8slktDIwbzFXayq2Afxx9KotIjWduPKj2jJYOuTvHue2D29K17qYPYyIcgkAZ9DWAhWK6aMI0VrGzNIwb5XO3OMdT1/SgSN89/pQe/0oPf6UHv9K0JA9/pQe/0oPf6UHofpQAHvQe9B70HvQAHvSHv9aU96D3oAMdfrSHv9fxpT3+tIe/1oAaR/OmhT+tSEdfrR0z9aAEC8c+tQyxOSSvzc9M1KT/6FRu/nSAqgFQQRznqauWtok0bBt2369aQIrdRnmp4z5SNxhTSsO5i6jO2nXRS3bGO5PNXfslzuiumm80NgMPQGoLu2tblkBi8yQHO5jgD6VbE7W0CxMuEAwCDmpGQlNrlfepI+3NRk/jTNxzjrzVklxSDjnNOB6fTvVISH6896ekh45796YFsdvp3oHb6d6jRs4/rUg7duKAFHbtxR+nFIO3bilHb6dqAE/wpD/TtTv8ADtSf4dqAEPf6Uh7/AEpcZ/LtSH+nagBCev0ox1H6Uf4dqB6e3SgCxAQGOR05rN1y4yg2jOBVzJByD26VDJHHKjtIuRg8+hqGUilo8kEkbNIreahIGOrAj9RzSGeSa527htjGXGclevX3piiW0CyBMAfKD7fSrmg2ULWJMn7xnkaRmPUknr/n0qUU+5EkYvH/AHqRpng7xu//AFVYngNla/KcxEFcp1Ge+DWfrDfYp2WMg/j938O/anWcV3qERQOyqCRknimSVbprqS4UXRjZFwyNEflb0x/Wr0dqttK02dxfqckLn/Gq7wXEdg3nooMEmXOePaqc91IJEjgu4jbP85Bz8pbkgHqaRW5p3YLZ8mfMjDjHGDTtNjluo2duSDjBHU063kij0/Dw+Y5yRjhjxUvhy4YaXH9oVll53BgQc5NCF0GswtZD5/IzStcKWURM8aE4POcZqpq8zPdYCNg9MVqwMq2SwyxHdjuMZNNCZC0hyFIAK8ZpBKxG3PB60h2tIcHPPY8U3OPpmqQgJ6UzceO/NKT/AD7Uw8+/PSmIATxznn8qVX5HOfc0Kmcd+fyqVIskdzmmA+NiQP61Mvb6d6bGg+X8etSKMYoAB+XFL/h2oHagdvp2oAPX6Uh7/SlHOPpR1/KgBD3+lB70v+FJ/hQAHv8AnQe9Hr9KOx+lAAe9H+NB7/Sg96AA/wBaaTyPrTj3pD3+tADfTPrSqowMjvS46/WgnHtzQApUED8qZyhHynBOM08n+dA/rSAnnk2W52ruyO1Y1ms4uTcGP92D3I4rTcHbjtT4Yy8DoQMN2IqWh3K93PFKw8v7zDHSqjRyKVyOew6U++f7Cih3LMG3KSNoX1/CmG4utQt2WOOOUjkOFIH696VxmlEIjZAlcsR0xzmsfTAk13JHdRuFwSofirZuXEETSHa7jccHkHuKqTXOGDBiT6A0ASw3Q/tV7QJ+6Cqd2eM4GRitqaVEhYkjGOBXMwSCBvMPLl9zH+gq3Lf+ZHwwIoHYjs7kjUSx2kE961b0oPnHpzWJA0YclI1GerY5q1PJvATOfU0IGWjcA4+lN+0ZPr2qi8hGM8D2pm85GfXoKomxroklxEWRsEjrVNZ0iYwtGHZuhHWrNldMLcgckcHFUJoHFwLlZCpB6EUmNFy3lkw0cyFHXjk5yPWm3Fw4fEecdzioi7z6jbM6gKI2Mn+0xIx+ma0b1oYrQ9AccUr6AVkeIQsRMQ2O/NLDN5ibsjNZGlMkup7Z8kfpW3c28cBLxkKG7UJg0OyeaiuLjzkMJbaaaJ1HU4470hMLTRyOvIIOapiQ5JVsS1ujBw2ck9jRK/k7N0kZD+h6H6U/VUBswIUJbP8AD1qnpcEMkEgu0dWB+UvxUjJmlIJ5/wAKBMR/PNJKoDFc5wKYOT+FWSWUkz+fWpM+3eolRhn5TnHepAw57fWmAp3dsDmjac8kkg0vrz780p70AHt70mMfnSnv+dB7/nQAf496PT60HvQe9AAO1A7flR6/Wjp+dAAO35cUDt+VIeOvY0f40AKO35UDt+VH+NJ/jQAvp+VHpSf40f40AA7f0oHb+lHTH1o/TntQAen07UDnHfij0+tHp9aAExn34oxn8RS+n1pPTvzQAmM/lR/hS+lJ6flQApOR+Haq8hZM7Rk4qXPT16cU3GcfTHFIDOZXOc5yTk1sysXtFii25cY+bpUAjUjkdRin/Z5JIjsYooHY0mMrWYW2WZZhG+/jpn/Iqvpdgl49zfOAJXcqGI+6F44+uKkimZ2NqsKF+xI6U6SZ7a2MSIqOOq44J79KgoIPtEuYAEWMnaGYc/WojcNp2sJFK+FuEP3j8oZef1yKFZ7Zo8iTKclz0H0HtUGrpYXUYmeXdKcYbkbPf0/OmBJrsF1qLxrbLuG3OUOMfjVhL54NJMd7tWVeFOScjsScdaz9HF2mpzwMwZoV+UqflfI4I/CtCaRbZ9kwO5znb1zSAp+GYLW6kvZiPmd8kZ7Gpst/aXkRSMsZbBK9hVe98ywjku7a3SJwMnI/1g9/pV6KK5/s9DIih/vyFeME9h9KA8yDUtulkfOWTI57jp/+un38i3kEJsQHcnGVI5PSnxy/aYikMO6ToWzWWbP7HqMMiEwh2/eIDwDnqKGNGp5dukAyrLcBdrYbIP8AnFMjtJGCsIyyjuOtX5bJTEZGOT1+lZqXMvnGCNsE9KZIqsqY7dR71IhVwO/qKc1pJCX80hgy59wai8oAkfjjOKpMRZgmNsQEAwRWVrUc1/KXjmCsBt2OOMeuRWht7H1qvNEwJKtQ0CLOimSzttkskeD/AHece9Z2oK+p3gjQ5BO1Se3vSyXUqKUGc9MmpdPYR3Cu2Tj1FKwyOLSrS2cpcRGRtuScHJA6kDtVy2kt7NyLISMGGVGeD+dTaq5u4kaMquDwM/MaWyKW+lrDJs8xPRsnrx75pAVb1FupQzXPOMj0+lWUuzFZCMnIAxms8RO8hwQBu6nsPerMVt5iMRIoK/3jgYoBlCTLEk8bhnmhcY54yOnWrW3IBHPPUUwRsOgwAe1UBA6q3Veo6dqfFDHn7o55HpUgiYkYGBnHFTxQNx256CgRPb25mBWMlTwQRVe9V9OIdZByT1q9bS/Z8+4rJ1WG6v2EkRjfB4Rjg5wealjRZEF7qUHnLIPu8ZA59qzdTkubYSbJzE6hW8o8hgewB6VsaCZrS0dJl+RSAM9c471ShtRrWpzzyof3GEQEcE//AFuKTGhNKmiaweS7jXON27gfrSIkd4kbs21FbeCOvFWkf7PN9jFskrngZ4xTSZtNuIJZ1VQWMb85XB6N0p7AOM8Ed0UcMsWB9TTkcbyoSRR95N643L9az9f8+7u45oZEeEKMpuxzn6f5xWpcXh+x26lFEzny1xyenP4UXFYcrr+XNJcWqm2+1NMQVGQvamOiwKu8S7ccsFyv0ppureQJAmTEw53KR74/Gm2BV0u9udVaS1a48kAcEJgnHWpbuyVptjsDKgAZwMZ9/rTYAYp/Nit44DjCbeWx7+lSzo4DTOxG4YyOaSYDLieSKPLn5RwWH9aoyypMu11Rs0s8ku4jdnI9TWc8fzZXC554ptXGjsD3+lB6n6d6PX6Uev0qyAPf6Uev0oPf6Uev0oACOv0o9fTFB7/Sg9/pQAHvQe9B7/Sg96AA96Q9/rSnvQe9ACHv9aD3+tKe9IR1+tADT3+tGOT9aU9/rR3P1/GgB69/r1qZEEjYPTqfeoAev1qRHKMT60mBT1bZGRtGMelQ29sZ7Yu7gHk4JpusRLJhQ/zHr7UWMUc8IhRmMifeIPFZX1NLaEowEGTwB1phII6g81NPbGEKx4x61ELuPZsKgkggcZqrk2GgE+/PftUsacj696gSTL7dpUHlc08SEd+/erTEXIxjH41IvGO1VI5c49j3qdG6fXvTESjt2oHbtxQp6dqgubkW6jC5c9AKQE47fSgdvp2qrZSGc5ln2+wAFOmnS3mVBMJAeDnjFK4WJ/T6dqTsPp2pR2/pSen07VQDRz2xx2pM8enFL6fTtTfT6dqQDhyfwqW7URWwkyMrkAHkc1Cp6duKZckyFQwyvU5OBSY0R2Bnu4mAmAWNs4IzmoIbia3v7kMdkTsNijordx+NJEJLUTfZ4sRSH7x606xiacsrANk7mz69qgog1HTvtamWSfbyQq9CfepdHU6ajPJcF4iSzs3PNT3aG1kV3OTjqece1RSStcxfu4MMOSw9KAKPiXU1YrbwSZMgBkx0o8MaQssJuJTuwSIh/dHr/OsrVLIWtwHQho5lLLznb6itrw9qixWiwbGIU4DBSRnrQPpoXL2L7E27IPuajiFzcw+bECoHUKcZo1YNd4EThyeMdBU+nyy21kGaPCeuepoF0MW+u57O8RfMBVgWXcB9CDn61v28cmpWMErkKSuTg8VlX9r9qnWaTIUkbP3eQSfc1r2pbT7BEfd5a8BsZxn6UIGyil8bGYQ7A2Tge9SBLkSnzYNiPypUcA/0qreadd+es8ciujA/KzcitqS5BthvxvxyB61SEzOPQ9ev40xu/wBe3Wnt0NMbv+H1qiSSPJJ479KsoPpwaph8Ej6cVOs3Ue/TtTAtDtz3pR2+tRq+fzp4P8+tACjtSjtSf40f40AKO1IO1L/jSen1oAOuP60g7Uvp9aPT60AIO30o9PpR6fWgdqAE6/l2o/w7UDtSjtQAdvwoPf6UDt9KB0/DtQAh6Gg9D/Kl6/l2o6/l2oAQ96X1pOv4jtR1H4dqAJM9alifbuH4iq4/pTxz/wDWpAZWvJcTyLsjMo2bQoOBuI6np/kVZ02GbTrJd3KsMsoOcGrTKScnpU0KiRcHlalodzLaZJpgx8sBsjkZI5pbu0tUjLl0XPTBx+PpS66UhRdmFLcVW0a2jvkfzXbA6Lnn3NIZUmt3HRsrngjoRUItXH8ZHPOK17m0FpCI+SqnCtjt15rFvdTfTtYVXI8lowQgzz65/wA4pjLaRED/AFnOaspGeecc9alVnvkSeK22QYIyD1+gq1Z2yXMZyxKHqQaLiZUS380Hyzkg9uaie3YAnBHPalup2sLvyoH6njJq79juI2NzLMJAR8wA59jRcDPi86F8oPlzggjrU7SZy3lsSeKuFRyffNQXNwlvwV3NyQB/M+1MRFEzLMJWBznB4q1PLgk7VZWGOmaisWWf79wAc9MDH606SRY7ryXdGVuVK+voRSGMtRbrcOwgXJHb+dJeNIuR5e44BXJ6D1xVjy8H5cBe9W90KW5ZyvI5osFzOtWgK4uJWVsd8CqspR2lET5ZDnI6Ffp61nPcxNqqIz4DNyM4710d/Z24gEsahWC4Xb370h7FZbmYw7kXDBBvI7Dt+NMW7tpIDGiOZevDdap3T3r2cYs5QJGLLMrtgFR0x6GmaAt7FfGS5haMD5WL4Hb68/WgRfjdnRS6MjEn5SOvOKiu2njk/doyxLxyevuaW+d21ABCqgZLHHJ+YYz+v51prcK1rsKBjt5HrTArRSo6Dvu684wcVLfyxxWuXnUSEDZ9a5S7nuEupFVWTnqBwcdv1rpNFW1ex8+RMyY+fef6UgsS20gmhSQYw65qcdvpVfKRKEhUKiDGB0FIXYYzx6e9Xcks56fSjr+XaqyMzMAOtQ/amafylKqAcbj3ouFi/wBfyo6/lUMreTEsgmEvbZjk/TFPjdXVWU5BFCYWHnv9KQ96Aen9aT07cUwFPf6UHvSA9PpS+n0oAD3oPegf06UdfyoAD3o9aQkDqQOPWlyD0OeO1AAe/wDOg96Ov5UdfyoAD3oPejr+VHX8u9AAe/54oPcUfpx3pAQehHSgAPf86Q9/rS/4Uh/pQA0/1pOh+hpx5z7ikPf86AFXt9akMxEGwcH2qPpmmyyRpjecFjxjk/lUsCvHbi0ukufM3BuMHrUd88z3DSeW2PLOML9OatXAxBvaORD2Yjgf4VXiL3KsJZ9k0RwEPX/JFSUi5dSGaxMYjAJHc4ANZ+hQSQRXP2m2Rtp2kk5yPb2prySSTKAzCQfdRQDn0Jz0/WlltruOT99NNiYEGNQuW9gc9aBjElRL37VAv7vG0KTySD29h61djRb+TzZXiV+qgjOPauf1R4NO1eCY3KS5jcLGmDsOMKD6jI7+tV21ISXKGNXSNmwRnBX2osI1vEc001i0UQVjCQ0m1uQgPJHtWo94s2nlIXXdjoTimvpNuFjuYiScfPk5DKR6VxLXD27MhGUUlRzkgdqLDOy0eK5tWkZ0+UfKc8VDrNs+pTwG3kRJI3Dknnp24rP8N3Ul3qBjd2KbScMTjPv61qaso08BoWy2M4pB1Lcksn2cQTHDY5NZcccNvdZM7MynnAAH4VYhWW6s1vPtKsw6IeR7iqa2irI5MoBJzGnUnJ4yewoBGlJdm6AHSoienvxxT44tu1AmWY43LnHTNFzF5AjMh27zwM1SJImYgDB6joKgaVskevYVId2enfoKTyc9uh7UwGoxc8gHPPtVyJVfC4xn8qgSDGPY9qnhGZAqAsy9cUAJqKHTwsySZJ7AcVCfMuI0umkR9wwUzzReukpYTIzbTjHKmpbApNFHEIwoTocYJqCugWkvkyHcofcMFf8AE02eNTcJcSAeWDlkBzxVq+tEt4PMB5H86zrFZL+do2I2jkE+lAF+6S32/wCj4VW5+X1quAoJ6+vvT/szWsjIzBhnjntTfTj25q0SPBQfzx3p4Zf1zioATxnjtzSpngYxx0pgWWCupHvVdoNkm/JBHoalUnae3GaGkTJG4fgeKAKVzcCMMUBaQ9zTtEnKJMmSHzuGf4hU0qx4LPjBI704WioykcM33dpzUjGzrbwFZss87vkBm9OadqCm+tN7yRjGNoRuc/lVrbbNaOzbXbaeRyawdJlhudS8qbdtYY2k45pAVbqWdGVXVX+UFXU8EVY0sETJM4LBeh7D1q3q0EEMiWsfyru3gnsTxiptRtDZWon8zhMbYh/nmgdy9qVwJLXbGAWboGyAfxqnYGK5j2Fgsv3iikEKPwpNNeXUofMlnC+U/CetZ8ED2utST28bGBiVwSAMHrj8aTBG1e2whtw+ec1RtUe6kKBto96t3sjSxKhYqxHB7Vm28j6e+Hlywzycc0dQQ69g8oiN+WViAR3FVxbQR7PPMhZz8iJ29z7VW1HUPtmq2kcC4WBcytnrkgV00VvZvbeZMqvxklgPlPTrTAd6/Sj1+naj1+lHr9K0IA9/pQe/0o9fp2o9fpQAHv8ASg9/pR6/Sg9/pQAHv9KD3oPf6UHv9KAA9/pQe9B7/Sg96AA8bqQ96U96D3oAaf4qD3pSPvUEdaADufX9ala3EsLFmwvXHrUXTNSM2YWjPQ0mBn2E7XTywIke2Pksf6U6zljtdbmttuC0SyE++SCP5UWNvFYySPHu+cYOTxVWa5H26S4xk/KAcc8VNijV1WYeT06dqw7CUG6+fBGen41oPPFdQk7sjGCD2qJIIo2OyMbzgZPOB7ZpWBFi+ki8yFI42BkJ25HLY6n6VXyqS7JDtXPJPJP+FW7D9/qckjjiKMRxqew7/wAh+VZ/iS9bzFSNcbAc/pQBbuZrWLYY5PMB6jHIpTIY2wfqCabpGz+yV823O585dhjPpz1p9xiQIwTIAxx0J707isSRzA/nV37PE0RZ1ycdTWfDDvGQ8an6dKkkuhteNiykAcLzn3zQ2FjBuJW/tE24dVAfBJPAGa6F9KtpbPAHzEZD55rAn0aVb4yxTIVOCM9vr610EVwYrZY3YEgYzQhsahCfIT0GKTzAMc5+lQM2WLepqMnPvz0FUSWhKvHOfpQHU45z9KpE59+eg4xSZPb5sH6YouBeVxx/Spnjia0LSN26ZrOSQ/Xmn+b8pDcqaTGJYq147RtKVQfMB60yzuZbfWJ4Si+UcbHZu/eniRIgWXC54yBzVJmx8/ffv+hqbFF7VxNdR/u13gA9OPxxS6PJNFE0TR4OM7mI4FIs7SQ8jazfw9zUVwJIoXAVyzqQBSYeRBbWv9pA3bxhkyRDGw4x6mra7IyyuNp4xxx9K07HyorRUGFVFAA9sVh6jdI1yMK2MnkDiiwbskvI7aY4TeFPBI4x7in6LI8ck9pdMSsWFVj0IPOf0rQs4beayBVR061i3wEerRJ5hSOVWU+nGMH68mnYE+htXoSKwnG6TYi7xsOSR6Vk6dJd6pDLDHL5canGSpyeP8/rSzvevFHbRiM25BR2HLbCCOnHI470zw7ZXWmmV55BtbPyj1zx9KYi3cNMoj8zhyvzAetNTpyeaJpXkdt3I5xTFY8e470xEjY5PtTDySMdR0PWgtx1xkd6TPQdMjoaYgx1GO3SpUQnORjj8KI8dOnHSrSjj8O1MARSAakx1pgkDTeWgycZJzgClWQEkMCrdOaVwsP9aX1+tNd0U4ZgCeg7mlJGWXv6HrRcBfX60n+NB4z/ACoPemAf49aP8etB70etACf40Y5/GlPeg96AE/xo9Pr3oPU0HjP1oAB2oHaj/Gj/ABoAB2oHOKX/ABo9PrQAgHSlHaj/ABo/xoAQdvpSqf5UY6fWgDp9aAHA5/KnxNt/GowOlOHIGaQFDUrBLzcC5XuPTNRabZCwdXWQnA6Y4rQdc4qrLIUBwDmlYdxmozictFk52+v51najosOsPFPLcurKgXCgELUkjcZxknqTVcSyAjYT6UhmlAfsdkbK3cyhOjtlf5VJpsb2NrscIsZ+6ckY9f1zVyeOKGwDN1VeDVCwCXaOZJmDJyozSAj+wRXs3mtdjd2x/KrzSvJAIYiGI45HNVNKiR9UudrAKrZUDjB7kfl+tWtYlitYw6fLJ0G0UIGRuzxsVcEY4q+kUKxM789clh0qrDG0lqZXlyZEJKnnHFZ9rds0QgmDPIM7XzwR7+lFwsY97dYuSI2CDeQADzjtXRx6TbyWqTLK5fhg+cVWm0+xDbljLBBvbd6/XvVoOBatFbBg2RtXPC59fWgY/wA1X8zoBnBI4H1qt9puLdQpXdEc8nBzVu6tBDaGQvt24zxwfrVWGWe+UxpHGdhyTj+tAiqY7UyJIlspcc7ien0qzNOzQbAf/rVGY9rfMCpIzt9Pag4I9ARTSAqu4GQwyKct6kf8OWA6mldd34io/s+7HB5HpTC45Zd293bLN1x1+lTW86FvLc49DUK2bEDrgjvTxp5I57jOKLAaSbgCPMyp7YFFxKDGItwLHjoM1WS0Kq3zPgDJ56ULChyVcH3JoET3sEdhpZdnbES/Kuec/wBay9P1CXWdyLII/JKswMhORntxW4yhijHDHGCjHIJqGG28qVvlEeRu2pwAM9M1Ix1iYpZriNXGUfYcH2qDxAsUFurKAnPJ9KkFxFFO0Y3bz83Hf15qrdyWd84jn83BHI9PTNDAh0FI9S83z3LFD0z19a01tRZBk3EpnKknJxWdZWkWnsz26SNIpJcA9asfaTcfPyB1AJpoGWfMHr3o8xR+dVuWOP0ojHmkhPmxx6CqbFYsiReO3PU04OOO3NVJY5IWAf5SemelNWUg479yaLisXgenalZZXXbCBu9T2qqJQib2OB/P6VYtJJnBeJMj+6zYNJjM64uvsU/75d7Zx6irLpdXEC3cUcKj72F6kVW1CzS7M2XaGWMFiD0Jq3pFzKlisUyZbnbz971xUjJ1OdtLnp3quHkO8hSAD9cfiOKfbI87MuduBnNXcmw/zFBALDPpTlIIBByPWqFzK+l3CpEdxbqTUjJc2ySTTFWjYFht42n1qeYdi1PaPJEWyCAOhNZyTTTxlbePBjPXHJ/Go4NYnnMlpJDISpIZ14A+pNJa7bKRpJEdlbgg9CPWpbKSNGKfdbh2BU45B61HBM0smGPlDoMirOmrDNAsm08jcQTVDXmEMqeWQP8APNVfQVi2zrHMIjIrZGVI70oOcD8Kq6dZ/arPzhIDKpyMdAfSpXfbIVHQHvTTETopYgDuKrX1gbdDcmQl/allmaNVdOzc1HqMst7bhYXCMBjDfzoYIi0+6u9TV7dXUAdSaSSOayKLcKMAlWZeBIvbnrxmoNCsbvTrgySvEUJ7NknjpVvXLoTn7N8vTcGXnB7f0qRlLVTb2Vop3t9tBxl+GOTwR2q5pEI1SxNxNPICrEDHVSPeqyf6VFG17bo7YIj3ZBPv9KvwwppcAKQ7d33grZV/w9aAMjU7nSJdONjDZyPiXdgZUls9j15/rUtnY2cKBEsUgbcTteQu2ffI4qroci3GrxtLwFZmx/tf/rNb+spbwWxddokJyT/jQMZqInjtAkBVQ3G0Hjp29K5F7WWe48tOZGOAB1z6V0+kW8ep2zmWViV4GD096iuV8jVonkZSeFLevGMmgCvo+ni3uh/pH7wDDDgLn2POavaksE0xW5XeYkLfujlulVdbmMzCK0tpN0QJbYnB9Dn0q9bpZw6UlzLD5cqIdwkGCc9R9KAMq2vbaGCS2gjcGXC7nbJA6Eg1vf2VDPHvV2DcEEHpxXIpH5bll5GTj2rorC6mdFW5GExg54J/rSGylql41pMqeYtywDEEHO0DqP8APpWqmj+dCJJ53ZyuRwPlrKuNPsjKbuWVwsR4QSEA1bOsW9ranZIMkZI3FvyFFybDL55I/NEYUuoznGenen26ypZCSR45PmGGBIY5x7YqCESXbXNz5ZERwgUnkcckj6mpJyv2eGK3aMlTlhg8/wCFO4zQgKPMI24ycYIqvrKi1lt0t4XJlbb8jYwfemxedPLNdRJuAlJUD6YzQmoxtGkTzZDEs+U+YAf560CJBbpbwM0qyebwrb2HPPB4pjyfZG80fMgYBx6D1qOeWS7kycn0BOcVGoVpDG0hOeC3RT9D3pgT3c0V0mJmZD1Qg5A9/rVaxdLJmMVwzHGMkfjReab5CqIblQrfdDPkA/zrNWWZGMbJ5bKdrA9R7VIzXhuGvbwsufLGACep96t3du9tA87kFU5Cg4rOs5BEYyi9D17Vo6kz3enkeasRPQHvTArQzPfRN9jtVDrzkucU5Cd6qx8t+Nyk9D6UzSY30xgJHUs65KqciqF3crJqLXkZeVbcgHDcdecDpxnNFwsat1p83l/aN42ryF9BVaz1aSd/scCqzsOQRjHrnNXZ52nsgBMI9w2jI7+prMttJu7O4S/MymNTnA7/AFouIuJa3duzwTeWsLJ8jjkKc+lVLe8issi9jLPv+WaN8gfrkVrXl0tzbtHGEctjG0kn+VYw0K78xJi5yhyAE/Xr/SgET2VwLcsUlPlO7HeRkKT94KPb3qV7iNZPKtX3u/zJIVAwccjPuO9F6JLm2FvFsidCfvAgfmfxp2nSSjR41ktlRo+ACRuYn2/GkMyXZplZ5n+YjA3HkVZOoLLEqXMay5X+PIP4VLLbTWpLhGEX8bMBk854z0FPa7t7yHyLe2M0yHgHkfr2phcdpUtswNukCxFmJBByQPQGrF9bGyiNx5hLfXpWTHixlW5QOocH91IOUIOCPcVfuLldRhw6zR8cLkZJ9celICS2a61ODcrp8h5B9a5/xDvtb/y0BAf5hk4A9RW5ayLp8crvNJHhSzFuST2FMubF5QLqe2DsRuYsQQo9B/jQGxh6YsSQsByX++RyfpWpZ6g8URgmVZEwVPHr3qzutbqJo7ayV5ejEjp7juKo2+mO+qNCW3LHyG9fQUwOg9fp3oP9KP8ACl/w71oQJ+vFH49qP8O9HX8qAD/Cj1+lH+FH+HagA9fpQe/0o/wo9fpQAHv9O9B7/Sg9/pQf6UABzz6YoPf6Uf14o65/KgAPf6Up7/TvSev0oP8ASgAPf6UMeDQe/wBKQjr9KAIZo9ysAcfSs64sX+bbzj861mH3vpTGUfN+FAXMM2dyjEpkEY5BqQJqPK+ZgAjtitgry1Ls+99aVh3KmmRy21w7SHIcYJ96vFVaQlgp+ozShRk/XpT8Dnr1osFySJQ4EZ+4Owp7RQKoGxQOucVFCfLdskkH1pbpwIjjBLDBPpUsDn4mWW6ZIj/Fg4Pvj9K1p7L7PsdArL91sDqKzDbSC+kkjEijgYKgKMjsa1pLrNqASMgUkNmX5joSi54OKchJ5Y1GcjPHelBPJ6c9RVCLG7j8e1Rk59+eg60hPX6/jSZySDzz070AO6nHXnp0pwQt789KVCDkdeelWFA+vPSmBEIyevPzU4IBj6mp8ceuD0NRT208iMVyEA7d6G7AMMcbZBxkdRUltZq0wzzjsRUFvfon+jPbGQk46fr9KEe5imlgEbBsbwxPQex71NxlnUIVtUDqefX1qCA3WoQkowwvr60l+09xbxlJQzEHcOmKk0kyWqkSFcEdKQEMjzxSCZs7sAsp6Gq5aCaQF15+taEsyNOzYBB4qhNHCT8q7TnnFOwXLkM0dvFsj4XsKwNUee7vEkHAjG1SByfer4UdMk4PrTTEBj0z3pgQ2s8/y7+vTIq8kruo3N17VXRMY47nrVmGFsDIxz3p2EOHIFAHTn86nSA8dqkSADHHrRYRT29MZ/nTo4m46jjpV5IwMcflTgmMf0pgVoosAcdu1WUHAwOcdqUL0pyjpmgDL1wESFoo3TytoVhwGJ607SxDc3FxHHczqcYeM/L1HUf41oyAv1GfrTElEZGc5FTYdyrqNvDYxiSNiWA2gFv1yant42uraC7M7FhyV4xz24p1x5V0oDqrjOcMKaCETYmAPaiwXJTIOfejeOee3aq57f0pnXH9KoRb3A55zx2pc5z9KqqScd6mTJ9+KAJT3+lJ6/Sgf070D8uKAFPf6Uh70v6cUn+FAAe9B70h/pRnj8KAF9aD3+tJn+VLnr9KAF7n60ev1pM5z9KX1+lAC+v1oPGfrSZ6/Sgnr9KAF/xpc/zpp70HvQApP86iZQcZ9aeepo9aAKz2ytjI71ELJTjjHOKvEdfrSEYz9aQDCWMIRuccVVmlEUZCgBj+dWz39jTDGrHlc4NFhlLSBNBc+bIMI/BLHHNP1cwzTKZAdqcnaM5qS6wbgMo+Yj5iamkaFQrEAMBnrwagq/UzpNRkuVSKGEx5G046HtV37BJHGFiRSQPmY881WZPs00csoCxscqewrYS6Uw5TG7H50gZkSTmFgZv3j9s459qtTi8ubZZwix7DlUHU9qxLqxvbq7MwUfIeob+E1rSXv2bTAtxKgwOpPX0HvRcLFe7k+0zzWZcNHsDsW/hB68CjTGNq2y3fkjDPL3/AdKi8Lt9q81pQGBbaGPBIAq14gaCCHdEdkmecChA+xYu4ZBH50hEmOSwPQfSqmMAZ4HY9QRVbRGGrK0bXWWUZJU+9Xbi1ksrdhncsbZDE9j/9eqEMiUPJsUrvHUe1WDG0OA2D24NcxfGe3uI5NN3SJcAu6RksQ3cn+7mulsYoZbSF5lf7Sgy2W6dfwouFiSM5x+XFSrwB9MVApVffnpUiyoCNzYAOc1VySve2twVWQ52IC2PyxUNvq2H+zJzJ2Ts3twDWzdz/AOhSMFzwcD1rI09WiZsxkHgKSOi9/wAf8KkroPgkuY75wtuEjYkqUYEA91+tM1C51GE5iiS4jcZ3A8xn0rWfYsKsedvIB/rWDIskTSM8iqjSAjjO3nrSYIvXN+kGlRPKmJEUZUDknocfrVi1tSllvTaWZPm3DrxWNf24eQS/aBcRoMse/wD+qtHT9QR7IRzS7SPlOOpoHbQitrtpHe1SKNmb+Ij+dOaOWFf36gEHAI5yO1QW9s9tqHnJKu0nI7nHpU2q3PmyxYPHWhCLWnxpcRuDnGcEVU1TFlNmM4ziobK8a2uHTjbIcjvgii8gF7JkysD6Y6UwLdvbzahaea8uPTB60yRAJdpG1lUZz396lsg1nBsVywPBBqo/zyyycnd8vX0oA1BYJNEGcnAHyjHSsSS6lguhFEzLz1rcgkaWEBWKoRkt6VkS6UtxfhluyBzt5z+lJgi42nTxlJ97SsxxIueqntWVJCYLC6dFZniYMOvCcZH5VtNfPBp6GTYXB8v5ect2xVI2pR386VwJQN+37o4H50mNFLTdYe7nWC0kaNZDgFhV9ori3lCJMjASBlIHO0/e5qvJploJYljfzfLIePaOdw5wfXNWdLvkvdQdSiqsaARqPxzQAjTbp904aNM8Z5J/E07Up4Gs2hS4do2XaQcfL75pPEcoMQCDHGC1N0V7c6aY5Btb7p3jOaYhTLbRW6RASNOcBQq/ez3+lD3DKFjZt7Ac5+6D6D1otVjn1mYBwTEPKU44PGeKsatBbWtmXG0P2LHmgY+zU+VmOaIYH3DnH86hBgvy/wBoQHZ1Ktn6GsfRHjv79onkyqj7o/iOPWuil0qFJFuLbMTqDuA6OD60CKtkPsMbqsmVPb0qu7klmPOcnJp3Jb5qaw4FUIgmncKRgkEfWqTXLqcZNW5FwAO1Vii5GR+FAyaPUWWP5Fy3rioYllnkLbCylhuYdBUsFqsjouSMnHsPxrV1ERaZbrcq6qFHOeg/Ckx3J9QWL+zC6r820AEDPFZuiwxajFItxI5dD8mHIKn1qLT9XbUrhJbS2JjVz5jcALkcHFXZHZSSBhvpjFCEYesFodYeZCAvBJXjnof5CtJ7uG7gUz4kOOoqneWomdnbOWHeqX2ZkPyuwz2zxRYZu2c8FhCTCFVe+ec1m3LtLuZzznP0quiMcA7j9elWVhLrkg9OKANmztLhtNVw/Lrlhnt6UxJEu42thbmRwOQDxU0N28VpHHtI3DjPpTYljtc3SOobuAetIRnWlrBDq0aSZAZSyB+qH+uK0L4CznAiPUZrMvpZ7rVoZF2xsnCvnAZSOa08eaVSYhccbiOTSKItRsHuNPd5XUq43Zx909jmsTStK82NLy5JEZOEUH5vr7Vrat9pls3tbSRehxk4B9ce9S6VeRPoCxsRwmMn/PWgXQsRSw2NoLaJ1YSE4bPOSe9UrO8gt1mttyzTM20KB82fSrdjCHt2jjhWQNyWkxmoLTTVtddlupmYPKDgMBgE9SDTsBJpEs1rZ/ZZSrSlmLHdwMnOM4qH7KthctM26RtpDIpBG04yR78CpdelghjXyQoY+1Lp5t5LJJSWE6HnI/zkUC8xmnmKW4yMhSTjAweak1xoLa2jMIUMGxVQptk3F2R9+4KmBt+p/pWkIZ7mAAtHtGeOSSfWgCjoUdvqVvN9o2lhxgNnHXmkurdGulzyVAUn1x3pl1JPabvssSA4CyAKAV9G9xTLeN2jMk7s3QkjnJPbNAWNC0tFmZ41IBUZ3Y6Z/wD1UzzZLK6NuFV2bgZHWnadkyfLIYmPYDJx6VHqFujzc3IWf+GQ4wD7igCtrFhKLcPITHKh4ZG+8n938Kmt7aK0tFZFSRATkjkk981nyajcardnS8NGQSJc4JUDuP8APetJ7eSPJKkJwflHPTv70iugXclzJFI0KmIhd8asBgkDn36VNa2d3Pp0SyyKCwDv3A77R/WoTNAQItm6Rjhf3eDVi3vLnYsJUKB8pZu1AjDvtRl06Yxq2W68DAx0qxpWp32qyeRDKF45Pt6/59ao63ot7dXE7QSRPGgGSWwxHPFS6Dp76VKJp7qFZFGfLz82OlMRtS6RPHJHMbgzDlJUZeCp7/hxWClw8c33+Ec7eMZx3rdvNWaWFlRduR1B5rnJN6Entnt1pjR0FzqT3mm+TCF89l5DcZ+lVPDkd5YvJPdxiNHBGMjk9sCsj7QVwrDcB+lTjUVCbUQbvU0gsayEajr00SHcsCg7wONzckfhip9QgNhtdGLM3U4rN0YSWjGU/KZiGGRy3v8ASte6in1CAuEwBkfeyaQFaKG5vohOSvA6Y4qJrySC2mtTOFZQNq7dwIPrRHqD6bGIj80b52nPOfQjtWYRc3V9K8IAGMsW4AH1oGauiyR2U0hFyJUk6kxlTUQ1DZrn2nGI2HlduvUGks7FpsL5rsPVSF/nTb3THgO0bic/KrDqPqD1piNzp+VL/hSf4dqP04rQgP8ADvR/h3o/Tij0+lAB6fSj/Cgdvp3o/wAKAD/Cj/DtR+vFH+FAB/hRyCO31o/w7UE4xQAen1o/xo/xo/xoAMdT+FH+FLjP50H734UAJ/hR/hR/h2o9PpQAh7/SkI6/Sl/wpP8ACgAx96nevFNz1+lLnr9O1AD/AFpk84gGSM5PAzTxjn6dKsrDGY8uoPHekwRQtppZnzvXB7YBAp1wxWYRMV+bkFTWDqN95F+sVtKAp/h5GDk/nW42mRSwxTLM5cENuPepKGMrDIJ/GoJASMdhV5QvlYbkionSM5xVWEUWTr9aTZjcR+Y61baNDnmjyk5/yaBFVlOW9f1pNhORjv0/+vV0xLzjrkU/ywMj36UWC5Wjixke/SrCr29+lOK4zx36U4DGf5UwFVckD36Gpb6dktmWNcswI+lNH9elOcbh/tUmByGnyzx6lsCt5pJOBzk9vwrsJ3VrdXb7wXrjHNV9gBzjGO9RyyF+OiilYdyq4ZPuEYPtTQ0nfjtT3703BOaAEYnHtmo2BOfr+FTFetBTrTAjCHnjjP1FSCInt3qRE5P4VOq9frQIgjgwc/7VWUTGPrT1GPzpw/rTAQDGPr2pQOn1pf8AGj/GgAA6fWgdvrR/jR/jQAY6fWl9KTt+NH+NAC56UzA4yKd/jSf40AIqrxxRsU44/KlHb60vp9aAI/KXj+lIIl471IO3PelHb69qAGKgGO9Ko6d6UdvrQO3egBR2oHb+tHp35oHb696AAdu1A7duKB2+vegdqAE9O3FHp9KUDp2oHbtQAnp9KPT6Uo7dqB2/pQAg5x9KPT6UZwV/Lij0oATrj6UA8D6UAdO9A7UAKDkUo5/EU0Dp3oLBcZI/GkA7/Cjt+FN3Yxw31wcUoYEgZzQAdfypCM5+lOHOPyqC6leNMRIWcjqO3+NFwJSOv0p3rVS1ngKFbiWRX9SaW2u45ZmiyCyDP1Hrilcdh9/GhtWMa4fHLfX+tZ9hDLNgsjeWrYyc49a1X+cYz2pLMtFlXIK9RSaGmVJpGgkU3eVQDhQcYFJMyTMBAHRcYD44+lRa6JbqRPK2MBwOat203l6SY5Uw6AjHUVIzP0Xz5Jp2Vm2r8rDHJNTkpC5S6G4HqKg8L3bLJdpMcszll7fLRqrO16HCHYT1FA+oSkW8Tz2FqqyoMjd91x6Y9fQ0y0vLHU3SK4DxCUYyzYyxHQGreoaj/wAS9NiAO5ESKTyWPt6U210htPtibaNdzffkb7zfT0FAiG30uLTZ5XjmeMD7r7vlB7Z46Ut9dJfvbwW8jSbyC3Pfjg1Yt7tJphD5RkmHQlgB/KmX0CWUbXk4WKVGDkryJFHUfWgBklkbaIJapvQNuY/3j9as2dxbOqxNIYpc4YHOKuQXsU9kjxrvSRMgDk/iK5XUL9GfZGreZvAyqHgUxbnSzx21pCZZZSS/3SDxVESrPbeYAQVOx+eppfD1vuRxdjzCQABIOn4VPqIgt5gixbVkYA7BwW/pQA21uLg5eVgIPu5PU+wGOasSjEA3RspIJAHBb2qLUUFtZCUScgngcCq1kZdUtHd7rb5Zwox37GgB02ptdKsFoGfPUhST9KzbsTSxxwTStblHJG8fLIp7H36VckiZTL5cgt3Z1JkPTgZIA9+ala5Em1ZyyxgbSGGdw96QydAFtI7RF8xH6SAY4qhc6cIEElpKZOMlW5z9DV+a7to7bNvcEMvQEZFPtLuGSx2sOgwBTEYguZemOlLuZsk9cDnPNSPFlzgcHpmnoAF5UZI71QXM+ZWYtw3XPvU0E1yvX5gOmRzV4NGc5UcjvU6ojZ+UcjNOwXKvmzycHIHoKsCI+UXCqxBAVeec1ZEYOeB64qxabFnbdjOcj8qTQrmVysim5BYe/T8K0POsGtySdhA/hJB/CqniK4jAUBs46gfWsnw+Eu7jy3kwM8MO5qRmlFcxyz8yZeMl1JGdxA71a1C4a7sT5WzcOxODVi6sbe3K3MafOgxx1NZUSSPcFY8fvDyPSgEX9KCHTh5yKsi8hu+a5h5nh1SS4QnAlJyPrXRzr/Z8gMyh0bgKpPNVNQsPNjacweTnG0L3HvigY9L+K4j+fa+R3GcUnn21rCWIVF9B3NZLWYUkp8pIzxTTYO5PVuM881QixpV8RfShRtErbge+a2LmKK7bdMivxjDDOKyYtLf73A4yDiteBJQoEuGIH3hwTRYGU7bR4be486F3jb/ZraMxW2Cs2cDGe5qvyMfKfWo3y554HpTsIgOdxP40EZz+foalK8j6Um3p9KAIHTr+fvUJiwx47596uben0xSFM446iiwEcRVeOB9KdOtvfx+RexiRBzgkgH8qDCT044p6Q47UWAs21pEYdtsqwADadvQjtketQWkhnme2QRNgkF25Iqyg2xMmOGFVYraKG485Btb1zU2C5Fc27wsFcgsOpFUXiIOB2P41rTfvCSec1XeMHPHUUwuVYIF3Y9D2q/HEqjgColG3P0zUokx1FMC+zwR2Ryv8OM4rF0maN79hcfdxx6ZrQEy+WU4xVcPHA/mjCtnPGKloaIdTSGO7gCN+637T325yf8KkupnvIAXURuvykevvUVlAbm7cycjO7B/Srt9AbIK6nJPc1NiiO4ubWDSS2AHiQnGOc9qm0ixgfSYFwMY3D2Pr+tQeTNfQ+cY43UfKVI+8O+RVGK+nsbl7eGPzkVtoiz/CenJ7CgQ69uH0+5KRSFRnqTx+FXorO4urf7Q8m5iPlTPX8azJdMa6DNNLNGc8fxKvPbHpWpphkt7MobsSyq2Nh+Unj8xTuIxdZ1OTT7hIE2xxugcqVyA1Gh61cX1+Le78sQvlgAhXc3GBmtO4ib7QZxEwcjBdhk/QZ6Dip47m0WAiRpBIP9o0DLM+mxrAXH3uprnlv5UuVijLDJxkHg+2a1jqDTIySN+6QZkZc7tvrxXOYh/tALBNvhLdQ3IOcjIoBHTy6W0KC4d9zBTu9Bn+dV/Dt3BdLOhUhYpMEPxk464qW/v5orAxwRPL8uN4w3H581zUc0ti63EL/vAMSL/eGc8+4NAGzrTxQzkwnAHp61dsdMgvLEO8rM+McEYB61S0+5tNTuN9xAjEjceePqavW0uN0UBCJ25oBmJfXH9n+JYG2qDL8pYj0xXQ6ld+ZZjyV3FhwPWsHXdEeZvPW4zMcFA2CM+nqKp6NqEnnLaTbzKG2iMjkH0NINzd0qBoHEkhYtnIBGOKt6zKqWckg+ViOcd/Sqs1yTcnaDHGPlzjqfb2pdR+ySWmftDM3Ta1MXU52OQSYOGDH15NW4FyQWbOehNTCOCKFrob5YQMpsXJPrn6Va0+/tLiHyoYhI8g4A6imMhABx9KVrJpGGCu5hx6ipxF5FzbpONnmNjaex9Kv6nFHBbh0+9nPFFxGBdabJA2JEyPUdTUVtaJJLGrKQDjPGP/ANdb9pbm6hE0krFhyUPp/wDqqoYwI3MHykMdmaNxmpJYQ+S0rnnHGTwB2FYttNNLe/ZQ5Xf78Y/yammvY9T05rdjs3/Iyk96r2mlGwuopDclgoxtVcbe1K4FzUNOFnbSszl1YAkHoCD1p+l2K3FqvAwxyx9fSq3iK8a5tfsyrkSEKT2PerPh+dYLRbVODFlee4B/woDWwl7A9rcIsK43kKMHpz/KnLaz30XLsrL8wJPFO1KOa5Xf2yBgHBq3pcpEX7xdhA5BoEAGPy7UDt9KB2+naj0+natCQHbtxQO3bigdvpQO3bigAHb6d6PT6d6B27cd6B2+negAHOPpR6d+KPT6d6B2+lAB6fTtR6fTtQO30oHb6UAIPX3pf8aM8enNB/r1oACePxoBy1Ie/wBaF6mgBR278UDt9O1A7UDt3oAQdvpR/hSjt9O1AHT6UANIz+VAHJ+lOx0+nejH8qAHL/TtT3bMJjbkVGPr27U7II9eKQGVJpFpLcCZw7MOxatHIjiREGNowPeldByR6VCytn14osAuCeBzUUjYYc59SeKuWcYdzu54qHWDDBDwVVscVLGiJ42RC5dSPY803d3B4IqLSYVvWbzJD8vYd6tPbCAeXngE4PtTQMRW4P8AKpvX+VRDAyPan7hzzjiqESHuP0pcdR+lN3DnntT8jBxQA4DqKdkYNMzyaCev9aAEkVWzUTQjnBqU96D3+negCs0Gc80hg6/T8asnv9KD3+lAFcwdc07yRz6/rUxHX6UHv9KAGbAM07GM0pHX6Up70AJ60vr9elIe9Ke9AB6/Wg9/rSHvQe9ACnv9aD3+vWk9aU96AA9/r1oPf69aQ96UjqaAE9fr1oPf69aPWlP8XP40AH+PWj/HrR60evP40AHT86P8aQ9zS+v160AH+NH+NHr9aPX60AH+NH+NHr9aD3oAP8elH+NHrQe9AB/jR/jR6/Wj1+tAB+nPWk9PrSnv9aQ9/rQAen1pP8aD3+tB7/WgBACOpzzTv8aT1qnLfDzvLjxjPLNSbsFrli6t7ll3pIqRjnA6++azDqDW8pRVXf3J4rYkeQ2jN50bjbyMYrnTptsky3TyykOc7d2Vb1HtUMpG5ZS3d6hJnSMf7I5p/kSs5825JML4UsAMgj/6/wClRmJmjVrGMICucZqpFfrbyMs6LI5Pc80AaKsMDmrBljjtWdsHjt3rLM7vcYEDiOThCTwCB2qJ7x4hswGXuDTuKxn28rXGs5kUldwyO2PSuluoIlK3CIodAQCB2NVIGIsVEMWyRzuG0dB60y2kjB23Uz56deBSQ2T5Awc0FlPB+marSzxpMUSTeh6E9v8AGgtkbh061VxWI5kYNkYbng1SvLhzHswdp6+9XpFIHzMFzyAep+gpsto5QNtODzkjFAzCinNtIrjkfdI9qvjUbeUD51HsTinNZAseOAelA0qE9U6GiwXKNxqUTXtsU+dI5ASe3pXTXLyy2pTftyOD2rKGkw/3P4vWtGFGjhEeSwXgZ60WBsy9PsprS9MwKMM54q/qpfUne1HEcfEjAZHI6D3p0j+Tk7GP0FWtNkRbUO64Z8kj3zUtBczbKzhtF3xSOGH9+TGfwA/Wkt3Avov9HUSP8wc4Ixmk8zOqqHTMPc1Kk2NZgVFxGIjkHu24f0pDJ70T+eZgGWMnHBxSfbrWW2ZI1YyY52nP/wCurOq3Q+wyKiFmK9AM1heG7pUvDHLHgucgkZ28dKYuhoxXSzW4MirJF91kbjHH/wBeqsctpp5PlR7yV28mtPWIo1tpWjwrONpI/SuWeNg3VifemCOyht7QwpIQCOCCxzXO+JbobiLZlwBzjvUunaj5UflTA8VYlhsrqTe6KT1wRRYCHwuLeaAGUBpWYjax5AHcj3rRu4IYNyxLtDNuwDx0xUUC29v/AKtVX/dGKWRjISxp2EVmQDHbnHtTNuMdufrVhgRn+nWoyD83r1460AJHGAR+I4qzEFGPy4quR19eDgcGpEzkj3pgXI8cY/SlKfMrA9OtRKSMfWp0OfzoEVryyguW3MuG9QcVGbeCxWMWcKq/VnHJz71fKjBIpZ3ihsyGXkj061LQ7ldplngJe5AbHQjArOjPlyJKjEqDgn0NQ6ZLBNqW12yueh4x7Vs3lpGgfywAHwSB60lqPYg1GNLxRmVlI+6w+nenvO7WaxSNvbGC2MZ/Cqyps+XJ+lSAfzqrCK3l8j8uKWMbdv5elTtHnPfml8rOQT0PSmAkb8jv2qwh4X8qYsYXP1qQDH4GmIcDwPyoAHHA9KT1+vWndM/WgBNo44703YvHHftTz3+tB70AMCDj69qAgGPrTz3pGGT+OaAECDjjvilCgY/KlPeg9/rQADt+VNKg4yPanev1pMdfrQAzygcUzyeRzU57/XNBHX60AVvJ6Unk9PyqyR1+tIR/OgCr5Q49xUb26ORkc4q6V/Q00oB+BoAhsohbyhl5BHejUl+0AqZCox+FS7cfgailQkYB5zipaHcjt7g2Ni4D7hjqeMVFodo09lPeTqDNKS3HOVHQfp+tVrpLhgUx8mecVpaTNssPIIKsmR6H2qbFdBbacXEKpbvtZsjYDxjODn6VU1CP+zrq0mfdI6vsJHdT0z+NEdlHbz743lkdG3Aluntn09qreIdRMmxOhBDE+3Y0gW50VxcQpZSFhkAY6dTXIQSbtSVjHIwD/OT93AwMGug06T7VaoJlZWx91gd31xUN0bW0iQzwmQsxADJjHp+NMRo6msQgWU4AAx6cEc1heG9Iil0zz0Zd7HPmEZbHYfSquo6jc3kbW9tFI8jKfkQbtq+pqfQZ57LTxHdwyIp+XkYpDNG1uJZWNrEIyfVhWb4hsZII1uJvmdmKuw/i9Klt57OLUEZLhgTzvI4HtSazNPqcwht03LH8zEnAHagCTwpaRy2jyN953IP4Va1lorNhs4qPRbW50+EmcxCMndkOfT6UXaQTyK9xJtD/AHCrZ5HrQHUs2Nml7beY0hLdMelZclstv4nhlZVyw2lunI4z+VX7K7t7OEhHK4B4HIrDv7ibULxXjUswYBQvUn2oBbnRa5cQDTnCDLAdVHIrJ8LSwTXUomIc4+Uv0zjmtHTxK8EtvKRJI/VD0Xj1qrcNbaS8cgtIdynD4657ZpiJ76a20+4WO2t/MZ33BV6EHGQB+FU9K037Pfy3UYlRy24IMbV5zir+i273kUt3O+JJWI4/hXPAHpUdzNLplyYYWySeM9KB+RS1maW9uBIYzCYcmFz3YGrdpfPNa+bewkFgQqsOvv8ASn3um3PlTPMyOsidAOVb1qa2NodMXzOTtwhYcnAoAcIn+zMsLquR1HSsa4MloTGWVmGSWHfvV3Rmkkumikz5J6etJ4hhjgVVTJdnyuT0B6/hQJEOj2f2q5e46HoPT61evomtJOG3HqSax9D1T7FetFKfkkGAfRq0tXdpwrjkE4xnmkx9R0az3IMmEYDggrkEVlzNNb3hSEMX4woGSa2olC2yiGXLfxAZ5qu6SwvveNkXvjg/ietAFB728hbNwkkY/wBpCv8AOrUV+xjwzYXsKvTXFn5AVAwl6jHWsx40ZDKoVQG2lRxyeenpTC5u/rxR6fTtR+vFHXHfjtWhADt9O1A7fSgdR9O1A7fTtQADt24oHGPpQO3bigdu3FAAO3070Dt9O9A7duKB2+negAHb6UDkigdv60DtQAp/rSH+tJ2/GlPf69aAE9frS4waBycGgdugoAB/D/WgdqB2oHagAHagdu1A7d6Aen9KAFHGPpR6fTvSDtSjtQAnp9KM/wAu1Ljp9KTGcfSgBAc/l2pyjPbt2pAOn0p6jp34oAep2fMB27VSvbdJ3LMATjrVxecd+KayBvypWApWcAtXLxkjJz1qSaQySFu3anvGeg5FR+W3oeneiwEJbnr2703cfU9KmEDHt2py2/rjpTAijLdvTsasx5xz1x3pVhAx9O9SAY/KgBf8KPX6UD+naj/DtQAH+lHb8KPT6dqQf07UAH+FH+FA7fTtQO307UAH+FH+FA7fTtQO307UAH+Haj/DtQO30o/XjtQAf4Uev0o9PpR/h2oAD3+lKe/0pP8ADtR/hQAp7/SkPf6Ufh2ox/KgA9fpSnv9KOvbtR/hQAhxz9KD3+lL/hR1/KgBPXjtSnv9KOT+VH68UAJ60E9aP8KD3+lAAe9BPWj1+lIe/wBO9ACk9aU96b6/TvRn37UAP9fpQe9RvKsa5c4yOnrVd7gvwxCJ+tJuwJErTF5NkIB9Segp05a3QNIQwJxwOlVo5mZhFapn3Iq2mnFhuuZmY+g4FTcYvXJFIe/86b8iZVTwOBmkaReec8VdxDyev86PX09ai81TnnPHWnhwffigCeOMOSPUVT1mOC2tQY1Cv2A4qdpGCZQ/X1qhqFoLuM75XTcvVfWpaGijoKDU5JUnmbC/wjvV+4sY7JRAuTEzbwSensfzqvpOmpYOHimlYg854FT6ncs7qgPAGTk0rDLdlciKB0RQSrEAdOK5m/WWK+DzxFY2YsXI4wff61ft7v7O5O3IbrmtCGaC6DR+X5gI5B6Ckxmh9pi+xq8oC/KDt9KwWkDEsfunnFTyRCWJlaQoQOAT2qBrd9+GO1NgO4cgj296EwsdJAVWIAYAUetc7q8nlagzLGwB79RmrKXMkSqmWiiUckryc9OT/SrINs8SyRTjcpz+8PFAth/l2501JAoyoDZHBJqrZKZwQnOc4NRXNy8tszRfdJwQOgNS6SyWsgRmzlQB9eaAGXlq1n++Zx7knrT7S+uL+Jo4CpwOpXt7VZ1eJ7u2dQVQjpuOM8VS0KC408kSoBC3Qhs/5NADoI7hJJYrlQWTB3AHnNWNo5+masXkqN93BJ4zVTcRirRJKQOfpmlYfe/Oq4kPGacJTx27UwJGHX86aUwrKOB1xSLJnH5U9Wz+WOKQFRz5IJcMcDPArMM8v25bgLyvQe1bxXcPqKZ9mRsEqOR6UrDuPjljuEEidf1BoWJULMOM8miO2RSCuQcdqeYgQBk9PWnYRWu2Mo2joKz5bbr9M1q+QTjHpUbW5OOO3aiwGO1rnPPGM1LFEVJG84x61f8Asu7GQDxSpa/dzzx3osO5FHzwDnIqdVJ/KpY4Au3+tTKmAPypiKxhJ/Kl+z+vpVkDp/SlA6flQBWEAwfpUgjHPHapQOn5Ug7flQAwrwcU71/OnAdKAOn0xzQAvrSTfMgDDIFKO30pRjj6UgKcVtCkrOsKKTzkdjUsjbxjPFSFQcdqZsPFFguVyvX3pP6ipSh47U3YePegBhP8ulG4/mOlLsPHUUBDx2pgKHJGPapQev07VGqYx24qRR07cUAO9fpS/wCFIO30pR2z9OKAF69PSjP8qT0pB270AO/woz+opoPTvSg9O9AC9c/Sj1+lAOcVBdRzOBs4QdTSbAmyOefwpc9fpVKO7txGYzEGbsRwafaTu2YpQQ6jv3FJMdi0f6dKD/TpSbsAH270xJd/+rVm+gp3FYk6/lSHnP0pEdW4BwRwQeoqG5WYANg+UPQ9aLhYnPf6Uh7/AEqqLhJIh9mjcyAdj1qeKQOikjbkdDRcLCsOv0zTGGc/nULXB3jcCkf971pbm6todrpKXU/e46UrjsSbASfzqxa26OxZhnjp61CCMK3YjtUa3MkcgCt5a+uOtDYEOoyvp1w5hlVFXDBSeoJAx+p/Klv7TZCk8pEqqRIpJxt9aXUPs86fvHEu4Y5UHB7Gs+J5rq6SwnUJGBhyTkPx2+tQykiS7+1JcMbZJXP32ljcYbPQEk/pU11bM+ntK9473DqCyBhhWzwce3SrEunG2hDKqhFxhQPu1HFdyT/uFiVu2cc0ATLpQt7NTFhdo3Nk5Ln1JqCGWfUkMcaRloh940+W4mt7Z0vCRGnDqRklfY1lRavYafIGAuCpADcj5vyouBBc2Ei6ji1XaHXeV7RnuPYVt6ZHCtm6Sxs7MxYsvJ/On6PAl/Zi5ZjmUliP5D8KgnZ4brykbAJxxQHkNt5B9seC5d0i6xsvQn0NULi2NzqErI6x24bJkwSPfA9at61ZeRYPLK+UOGz0wfWreiwW97pkRblNu7PTcfWgCrZWUE0hXAMZ6ebyT+Gati0stOuo5MpzwTu6D6Vl6nKltfCGGRRz1JwAK3Y9Lg+xSeawkd0ILSAEKfpTC5nau4tpYJLaE+Ux2nirF/aWsGmvKuVLxEMrH72e59xVO6ea5eeSOTfHGUjCr0DcdfzqyzQXNuYWjluJlGCvr6jI6UAZuh6o9o0kTD5GGQAeQaW+KXVwZhdMOpwUz+VZl7Yy2swMbPg/MoPJA9PwpyR36sN0Ew4zymOKAN671YixjVGYnGCWHX8Kp6QJ2VmXcY4j067ie30qkBIx/eAk8gg9BW9oEqRKVckbuTmgBiXQjnL324MTz2xUGoyWl3Ku1ZWTBXeDypPfP+NHiNZp2V0hf5gCMDPGetW9GuY/7GAeAhBlSxHX6+9AjnPsSQSu94G8tJAuEzjPqT2FboFrLFsVJPMGNojPFJcxiQzGSPdHOArKM8H1471Z0+xhtUWW1aOIoPu84P5mluO5UsI30/UzHPJmOWPfECeSM8g+9aOsXSCxKoM89R2rA195Hu4bxCv7vqFyNhz+oNWtKvXly8u37OOWLDOD6Y70bBuJ4eljbUXjlG7PK7h3ra1OCBYnkKANgYwOhFRWYE07SxRRKp/hPBqrfTSHzImPzjt6CmLqaH68UfrxQPz4o9O/FaEijt9O1IO307Uo7fTtQO307UAIO307UDt24oHb6dqB27UAA7duKB27fWgdu1A4x2oAB2/rQO3egdv60Dt/WgA9O9HXHegdu9IO1AAO39KB2oHagcY7UAA7UDtQO31oHbvzQAo7d6B2/pQO31oHb60AA/hpR27Ug7Uo7UAIOMUo7f1oHalHb+tAAO30pRzj6UDt/Wgds/rQAoPT6Uuen0po7c/nSjtQAf4UY6cdqB2+lKO1ACf4Unp9KUdqB2+lACDt9O1A7fTtSjt9KTrigAHb6UnXH0pfTvSelAAO30pBzjvS+nek9O9AAOcd6Bzik9O9APSgBR270A9P6Ug7f0oB6UAOHb+lA7f0poPT+lKD0oAX0/pR6Z44pQOn9KhnillG2Pp396TAcJkLbRliPQUqurNt6EDoeDWfFdfY2+fgA96lvb9bmMbIzleQw6ipuOxeGePp2oHOPp2qvZT/AGiFXxg9COnNWBjiqEA7d+KBzjvxTXdI1DOQBUK3BkYCNM+54ouFiwO3figdu/FRkyoFLpkE4GKcrBgpHINFwFB6d+KAenfijPSkB6d6YCjHH070cHH0700uF27j14ApQ/yhiCFPcjilcBJH2Juxnioo5DICS6IcdGFaKmNITvxgDnNYodTdJHhip6nsP88VLY0i3HKshIBGV4ODmnjqPpRNBFbFZIlUbuCB/OgMoxk4qkAy6hQeXIwLgHDYH3QQf/rVl28T3V81qHAC8gqe3vVu7uWRijEeW1V7AxQXUlwkilmUDIJ/Hj8KlrUa2N1BDZxhFHPt1NVpbtmJx17CqrzFz1OD370g6jHr2piHnt3NR5yR3+lP6nb1P+zzTCuCAR3oAaOSO9KpORzmlCEkcZ5qVI+meeaYiSFiSO9Px0FIgxj608dvrTAryMyjCjrWbKhLZOcn2rZIzj61GyLgZwOe9JgmYBQkjA68Vr6EEjSUsvOe/pTvKjJX7vU1JHHtHy8Z4NKxVyhdZn1VFI2xOcEjtWxa20Xl7Ww654B6elUZIvm3bc89qvWsuLYEjp1pJA3cw9SZ7bUSYRvEZz5bcL90jPT3qLTovOuVhDbVORg4J6nGfwq1qkNxdu/lNEB2JYg/Q1Vs9OuLaRJfMjDnGQidCO/XmkBoGwWykmCSNtlGAOxP+f5USW9xEMqo2FgF7E596c0srXVqHOTGG5PO4mtWa5jWFmI3Y4A96AMpLqGMODHvlPQDrU55jCONpOBtIxzWbpUls2rRAMC7hiQexHGPrzWnc21yJmCJ5kbY2vkZX/GmBEOg5FNPHfvSravaqyEkoGyueuDSNz27/hTJGdMc45pBx7c04qRnjHNKFAz9aYDRx+fapowePr2pVUc/WpQo/WgAQdPrTgOn1qKS4SNwnVjyBUjGSNA0qAIT1Bzii4WHDt9aUdvrSAgjIOR1oPGaYC9hSen1pSev1pPWgAx0+tIBjH1pT3pGIGcnFACjt9aXp+BpCetB7/nigBf8aTP6GkJ60E9aAFz/ADo/xppPWjPX+VADgf50Z6fWm/rS+tADhzgAd6bkDHI56c1nTi4ZhJIrCMdug/Gp4LywMW1owD6gVNx2LYPT60Fgq5PGDVC2vA1yYcPhvmTeeSPQetaCsvmAPyCe4ouKxnTyFpMtny88A+lWxLaPbM20AqOSDjFR6/PBDaksyqRyaydDliub0RyH93jOG7ntSKNO0uBKxQ9RyD7VawBjtzRJZQWsjSRLjd1FMMo5qkSOHGO3NA7duajMvX86PMHP1zTAkz07c0enbmmbxz/Ol3A5/PNADu3pzSZ6fWgnrz70Hv8AnmgBM9PrSg+vrSHofzzS46/nQA9e2fWpbmfy7cqqE8YqIYweKWSTYuW5x0HrSYGTYWk8WpKzw/L33cVd1S6WOWF1Xhm28DmopbmE3m+YyKAe5/limzzWrXEbBnMbH733sGoKNFLQTQkyDcT2z0rNa4eylKo2T0xWhBf/ACtGFGVBIPQGsS6iuri5V0g+U5JJIHPagEX3gumIuWIHmf4cU1pLiS2WGGaMnO10YdPfNWLq7MNmiM4djhdoGDWY0bWxPBeRuW/urn+dA0WdLYWErGWRdrZBweM1B9uZtcBUg2rNhjj+LBwM1bszaOhSXIJqnKlu0slrBjeWDI/Tn/PegC/rUqvbBY0Dc46+vFLosIgtXS7RVbOMtjpWTa3E0l2kb5DFsH0/zxWncpOJftM0e6PIwooAktRJ9tcSIBAeUbPX2pdaAaNVj5PotRx6jbzAxIheTsBVee7eOKXEbq6ryrKcEd6BE2iLBcW8iToPMU4Oe1ZOrz/YtUgccoHAJ9B2NRwapJFlbdMuxzxySaoXlveuJHnhlZiMkj5sflS3K2Opn1Fry0UQck9cDP4VVsPPtbws0ZXnnmsrw2bmaVgFO2PDNg9fTHvW+ZIjOzXisrN29KBMqeI9SVoJYfl5+XI5rAsNJFzGtzeSMsX8CjrJz+g960NT0xJI5LiHf5ac4Pf3rqLC2gS2jChcKoUY9KA6FDSlRI/LikECjoq8/wA6ZeCEXWxpVYno47N71S1WVYJn8kn5Dj0FXrHTEv8ATxLJNJmQdFPQimLzMjX9Uaax+wMhEg+Rs/59Kl8Pm8toDCSscIJ2bupU9MAc0Saakur20R+cKnlyZ5LYxg1qXtsdPVZlbmkMiu7S2kdne1diyn5QCD+Hf3qKfUJJI0s7AmeQ/MQBwg9CTViKS81SDagCqvPI/Kq8lpMqOIT9nmmOXYKDll7UAiGwtryxEhmQhDIWV0bIyRjn8zUtk7adeySyzxHcnQmodFnuLq4e2vy0aqDyvAOO9RXumJqWqM0Mh8mNQJCBnc3t+HWgDTstuq3t1IjhkRtiPjrxycfU0r3H2C5+ymMSKxxuzilso4rFMwudwAHljr/KqF9dWEd0ouXkSc/Mcds9KALt7a+XkyoBISNjK3X1BFS21iUUuScjngdDVGe+nvbqAJFKlrE4dpHUjfjgAVvSTRCzO3ncvAHWncRQl8pmffKQw5B3HdWcbi5glhKH/Q5Zf3iHGVbn17GnWYH9pBp4mC57in+LRG9l5dtnzXIChO5H0o3HsbElvbfZ3chBxng1zto5m1BYjIDAWwSMdKc6QXujSvqduttJtUIzMAQQMZHf8Kz9O0caLf20t7egQSDcYsEnp+lAjo9Q0yK2jeSIDy5E8uRDyTkjmotCsraayTJZgpPJbq2eeKg1DVxMDFbsGU/dbrmq+kC6gDFuLXdncw6/SjqPoLqTva3xjtpFVCcZ3citIaVEsEd150pk74bAIPUEf56U7bFeFGRI4xnHzdR9fWi9byx9nMqMHGFIH3D9M0CLX68Ug5x9KX9eKPT6dq0JEHbvx2oHb6dqUdvpSDt9O1AAO39KB2/pQO1A7dqAAdu1Hp2oHbtQO1AAO1A7f1oHb+tIO3egBRzjvSDtRnp3oH8P9KAAdqB2+tA4x2oHb60AA7fXvQO3fmgdvrSjt35oAB2780en17UoHTPrQO31oAB2pR2oHb60en1oAB2oHaj/ABo9PrQADtSjtSDt9aB2+tACjt9aB2pB2+tH+NADh2pR2po7fWl9KAD0oHagUDt9aAAdqT0pR2+tIO31oAPT+tJ6fWl/xpO340AJ6fWj0+tH+NH+NACen1o9PrR/j0ox/OgBPT60men17Up/rSY/nQAA9PrSg9OO/akx/OnAfzoAeufTv2q4NqJ6Cqij+dSO26Mo1JgctrFyguSe245rb8P+VJab8Av3yKpXOjwXDkksM9ec1esrdLHaI2YjHJJ61NimPmRbW42pgKx3Y9KTzlyBnNVbybzZiR0H61X38nknHYUxGylos8YZ2YemKzb4NZFmU4H+elaVnOfsQIIJHFZl/FPcyjCFiQRz0BpMaH2LXN8p29MZ3O2efSpLdZIN0c5GQ3p2o06K4soSpCswHOD15qWUPNqG3jbtA5/vHJ/LigBGnQOE3ZfrtHJp+7aVDhlJ6bhVHVhFpmx95Bbvnqaktnu9VtSUlQKOhPPPai4rGkbaHyzI4yw6H0rFtJbi7vLjT2l8ox9uvHHT8CKtyGRY0Fy7eYwyQOgYVmPEkd4t68zCSJdvBxuHv60DLXlXJvBGX3Yj/ekevbHvVh3CzqJvkUAAY7CptGuEnSadhhpJC30HAFZfiC9RbjpgcDJBqR9S9PMjOoEjOOvToagldlz2OetX9JEEun7cAk/eNUr1R5h2nIHeqRJRklJyGAIz3pYmRTwgHPXvTJIiS3fofenRwHJ59/emMuKS2fTP41ctrfztwJwPUVXiQLnnP86tRyeTLwcBhQIpXkp0ybbGw56Cp5I7r5Lh8YcYYe3UVS1C1+0XHmrMRz361aZ/9AMHmmR8gKxH3RmpGPnuI4IwzEbj91fU+lVLi9a1RXvEkEb91UhR+NSXltc+d5pT9zH0A61cZo721MIYMrKVZD3yKd7gVLTUVmybdHMa48x1cHbV5gVg86EllHJVj/I1Whtltolt4I1ggBywVcBvxp2oXflQKkKiU5zsDgUCJ0cOgYdzxmobuN0XzJM7ewGOP8azI9QljW1kEbfvJPmDduTz/OtnVLgfZH+XIHcc0XuOxSW9SVTAIcSEcMBg/hVpCwVN6sGLYIx096o6FcRPhZkO/dujOPbk1rXJCpvH8TZoQMix1+tOAAzgYqNpV5pPPGCfx5qiSGeF1JKnI96gMvlffIA9utW5Jhg+/rVaURybsgc80DKbTvLKH7r90elaSSiWHBAKuPmHvVb7KhzgkcVNFbGJiVbIIGQaVguZ0mjxpdJcQStFKhJGRkdc10EE8ssJ3yKrKOoHWoNvHI7VG8u0YUcnvRYBxMsyswRnftjpVaKRYJj9qUu3+1zWpbSJFFz6Zrmdfv1a4yqnnj2/Gkxo1Li6gaRfIQ7T970pkmUc5PUZzV3RxDNpYVlXphqquQ1+kKkHBO0n2A60XsARPvYheT3A61KZSik7GOPvcdPrWBp181uXMchz5j8k57//AF66FbQ6hAkl1O7QyrzGh2g+mSKLhaxJfG0FocNGXxlT1rL0U/2g8kcsxKqTjaagt0t7BZ4GZrtt2EZl+52IBq7p0dpuLwZjlB4GfvGkMvJEbZPLY5x0PqKC6881C0nnz7d5DHqGGMfj3qKZTFIUJBYDOAR09apMmxaMinPPanbwcn9aqxwSSQeaoyB29KbHIHYBCxYHn0o5gsXGDup8oZYjg1S84WU/79MnPPc1ZsL+I3M9tuBkgOH9BkZFZOvLeTS+akOV/hOcUmxpF9rkicOkDrA/BPbP9KuZz+VRWt0Dp0a3CmP1+gqO2mWbYMlQenFCYrDLq8MTbEHI6kjIqe08qaMl7g7j9MVavbaE2spCgPsJDDrXIx3e+7WLzMqfl3DjkdaLjR0KTqZmh3q7Y4K9xUp7/So7jTLeCKO4iJVo+cnuKVZPNXdGvUZxnpTuKxJ654GKkjZQxLEYxVBztcmbOKJLqJF3W+5X/Q/WlzBYvapIJLFlQbyewPNcZpV3H/aypKhC+Zhw3410dvPIFDjbgH16GhjG0xkMUZc99ozQtR7GtcxRNAGAA2j5SKzXm+VDnBXmnmZnXbniqrqcjnHbinYQ262XYInVJFb65xRZ2NlBIJY4gHHAOeaYEOR+tSxcAZ5NMC7LL5p9hULfzFCt0pdpOKBEZOce46dqbnp7j8KlEZ4+v0o8k8fX6UARgk4+nbpT0YnHHbtTxCeM9jT1iA5PrTAFycd+KeOfxFKFAx9e9LjGPrQA3H8qUZz68UuP0NJj+dADgc/lU0XUnAbHODUA4xT1OOlIDB8QPJJPtjt3PqAM1q6S0L6UqSxshHXcOfrmpJOp4qCWYKhUDk0rDK05Od6YBBOB681EL9tuCozSSE0R2/mAu3CL1x1/CkULbt5t0jPgknp2FdC4gWN2cD5upx1rHs7aBxuaQIynOCasvPFcgxbn8oHDMSMD0xQJnPXt2i6l5QHy9Se/Suo+w2klrHJFGqlRvRh1BrIl0m0ecS/MSvGQ3X3q1LexWlgYo5Dv6Bev40AZZlW31MSEkAEZJ7Zrdv7zfZuI42cY64rAS1uLjcTjAPzOw4B+taMdvf21oCjxyxHqoBBFIZl6ERFqgbyGUAnovHPeui1qWIW2T1IIJ9BiqMN9DJMbaW3eKQ4CpjkH1ouLUahMUacxsD9wj5eP50AMsNMEtgsiMvdie56gA8dPaltLqa9MljCI8BchyMAUkUo0+3ktp5gUyF81F+76A0umWkFo73MMzvIo3FT3WgB0Cf2Xeo8gjjM3yvz8pb1qC/8AM1G6LxtH5YIGFY5yDzz/AEqxf2R1hgfOMeBkAgYNYF2t5pzCRnJRmKCQHjI7EdqQI6bWJQ2ntbqHMxXbsQckf4VFpck0drHHcR8INhLSDp2PWl0ezNxYLNNITI+SzE5P0pFklW5+yKQQxxzQHkVr3SUvZBI04t4w3PGQfxq3ZXUOnwLD5m8k9ulUdWV7WFEkOCpwducEduKy41nnJEKlVHBduFFMCY36x60s6KdoJUkH1ravZv7QgxHMueynisuLRN4IE4I/vJEeT+dRvZ3duxRg0gX+JQc4+lAGvpNtc6bCzvIroTg4OR9abqEM2oyjy5VVV+Y7FJ5/SnaIv2i3dNxIIwN3b1qS7V9NGVclT29PegXUw9U07U4Id9vKzdtoPNP8KXyWQuYZgxdjuJYYOe9bNubrVbVuVjQHH1rC1C2EfiO33t/rCpk56nPP50DNmMrb3IueHZxkL6A0klms15/aTopdE2AcHb7/AFrWubeEwMzAcDIIrFs/9JvPJL4Q+hoAT7eYrqO081EEw3LIw9P61O0s0c3MxdSAdxHOfUegrN8V2S2lirbtwSQOPXGQCK2LXyJNKEjlQ4XPB7Hp+lIBnlSOhlMqnHJBPJp9mFbzbiaaMPJ907cKqjsP61n2LJcXmxnynt6VY1/bp2ntJEBlBuQdqYDIbs3V1JYwTxFHyCcA5FZutxTW1wvm7ZGK7SUXGQO5qjpt02panG9pEYro/PLKp4PsF7VuXMMcsrfbAzPjGcmkBk6Z5TTiGVCULgq8ePlPufT2rr7ixiuoSZNwHXGeK5uS3Fi0V0Npj6HH3hj2rat7iO9ULHPk7cqU6kU7gzn9VuxbXkcSSDyxgZ6t/nFdDaaVZzWCvnzGdQwkz36isu30GN7hri4djGrnocn0yf0q1/aMFlbNAszbF4DDkkUxGh/h2pfT6U0H+VL+nFWSA7fTtQO39KB27cUenbigAHbtQOMdqB/D24oHbtQADt/Wgdv60Dt/WkHbvQAA9KB270Dt3pB2oAUdqB27Ug7dqUDp2oAQfw0oHT696UDpSjt9aAEA6fWl9PrR0x9aPT60AL6fWgf1pOnPv2oB/nQAv+NH+NH+NHf8aAD/ABo/xo/xo/xoAP8AGj/Gj/Gj/GgA/wAaP8aMfzo/xoAUf1oH9aT/ABpen50AKP60en1oH9aP8aAD/Gk/xpf8aP8AGgBP8aT/ABpfX60h7/WgBD3+tHr9aD3oPegAPf60nr9elKe9B70AJ6/Wgjr9aU96D3oATHX60uOv1pfWlPf/ACaAFHenHBGPemZxn/JpxPWgBjJ1NV5nYAqBirRPWmOM5zQBmMpOeM/zqGUY3ZH4VqtCOf5VFJbA5pWHcpWd29u5BGUPUVpR3MT8hwO/pUBs1BNTw2wWRfYilYLjr2U28RkOA54G6ltziMz70buQf8asX8iQ2kjtztH9K5nQ5Ir2+MTyFkHQA85pATazpj67byyQzSQmNTt3EFXI6CpvDFvcaXp4juZY5GPOFJO32Jq/JZrZ5SDPlyMDtJzionQpxQkFyjq8zPcblY4A7VjTM7EliSB2rclhD5zzxVSS0U547U7DuRafem2kIY/I2M+1abPDcD51Rs8gkZrLa164HbNSxwlehOMetKwXNWNxAhCYGewqGQ5yT1IqNI2OCB2qXy3x07d+tMREQDnPde/WlC89Oo6d6XypOOMDHfrT0hfj6d+tMCZLeUwGRF4x3ppniaBlDMZuuMVd85orMKq9sfSs3TzLFdPKyphv85qRj9pcZIJOO3ekIbftC4Cnoeuas2yPdTTgNhEfarYxkeo/Gqlxctpl35aHczHvRcDXikzbEODyODjg1zWpTJYuzxv8u47iTyOOOv0rWlguw2+aQeWQWwp4zUZuFcfvYoidu3OzNIDnbfWpJ5xGZG2k4Kknn6du4rqNJ06HyI5ndpH6nPAz9KyRBZJMrx2EAKHg7etXFu3ChUwg9BwKYD9VWIyBFXAAPT1zVNLp1G3ecdwaWU7yCxyTUSRqSuc0WGaEM0ce0xom/wDvCpt7SAbulRWEAlkCryB1p00pspvKkXzC3QA9KNhbiHkimHnjsRjmpZElDnzIfL9BnIpoQnHHfvTEQ4zj3FIo6Z4yMVKpXfs6kd+2alaAwxh3I2+1FwGxcAdv1qdTwOMcUJGNqkcU8LjH1qhAOcfSjYGxkdqCVVC5YbVOCadGyuBtOfpSAUL+52H8CO1Up4RJ/rYo5DkHJHWr49/Wo5FB9jmiwFdJDDHwFQY4CDFVBIPPV3JHYkdhU00bE+vNVZI2Pr1pWKJItLs/tgl8rchO7C9CfpVqVmV9gXZFnhRwBUWmqRcAMxKj1rSv2jNqemccYpMCmVhYYdVz9KrwCG2vFlCdB0Hf3x61BaS7rsRyEqmf881q31tDHE0gbB2nJJzSDYxvF11LHZLJBbHex5brtXHWoNNs0URtcxXFvc7Dslkk3B1I5z1HfjvVeSe3uFCXq+aUORn610ujXBvrfMxBCtwuKBsjsBKlv5e87XyfmHJ5P5dKN4syzIwLHK7e5OM4+tM1O2klYtaN5LAdF43j3PanWlrbz2wmd2+0I+4lj91xwcD9KBHO4e7uGubbKXDufbK+h/KuhgL+SkDOrYGCzDgH2rNtxG2ozK/ykvuPPQdenerLrJ5rbiqIOh7t9BSGye5hVofKafnOcKaQxCBFcTJtTBODyBVu3VFiGLN2Pqcc1Hcy2/2eUCJRIc8EYamIhubtJYDFM6SRyr8rp021mRaTYiVZmuJA+RlSfvdaps+35UHA6CrNl50itIi/JHyxboD/AFoGaeoXBaxeJC5XG0EDnmrHh6NobIJMwZ8nk/WqyQSzqCuTz0CYFOHmQONrKQf7p6H0Io8w8hdduFUgKMH3o0Dyp9xYhjjgHmlPl3chWTjI6mm2qJAv7kfMp6gUuodCzewRwyNswNxzgVWGATx3p0jmRtxb86jI5PHb86tEkmevPekYdfrTckceo6UZ/UdulMQhiznnoakSHr9aaDn8R26VKhz+VMCVYgM/WnhAPz6U0HP5U/1oAMdfrSEdfr0pT3oPegAHGfrS46/nSev0pe/1FABjr+dB70Dt9O9L6f1oAPX86MdfzoHb+tHp+XNAAR1/OjPX86PT8uaae30xQAj85B571BJCGJ5xUxGce4xQFzj6Y5oAqm1znB7Vo2caRQnIBxyeKiA6Z9KkViBx3FIDnLy4H9sJ8p8kt06ZFbt3FbxW5eEKocLwBwf/AK9NkjBbJA46Gq9y5bAHIHOfelYdyldqVPyy4HpVAHD/ADcntVqfdkccdM1V2uMcYH50DOmtEg/stTJyoGf61laVKl5eywSySeSPugHANGn35hi8iX7meD6VeS4iiQMrKoGfu0rARPBHa6xbsAGVVIDZ5x/Wn6rBLcSp9lh2qBl2Jxisy4klmullQEBD8taE9xMvlwleSAzcHH0oAlvILb+zX8pVWV4ym1Tyx/8A11W8Mwukc63SMGbHDDqKmW4QRNGh27+oJxjP1qW5ltIom8mQeYBnjP60gKOryPDeIQJPJyFBUfpVi9sonjeKONoxIAXyMnr1HvVW7lYRxypKUjc5AY8Ajt71p6VerOp805cn064oAhsE+xoI8yQozEBepP5+9R3hiF4CS7MACD0OfTIp9/qVrHvE8rKM52j0HcfXP1qxbC2u18xWDRsA4y3PtxQBz8l5/aVztKGJFfayt61tHTJZ4xEjCOKP7i9ifWsa+hM99O8CiOMuDvPCg8d/wrobO8LRYCmQgdY/un8+aBsyxqL2MzRfKdh2nNTXIvrxEuEhKDAKlRk4/Om3enQXMx3SSRyseAa0LK4aztzBeSK0kXGV7igRkT3r2Pk3IURbgQ4zwffHb/8AVUd1qH9rKrQpMYc43FTg8VVvdQF7rMdoQCpznAyAD2rcurc2EaOjDAHA7CkMhtbqDSISrzn5wSARwfpXO6jdvd3P2tRt5+T1GK6F7Y6vaGV0SSE9QvH4jFZ2lWIm1VoG2EQ5K5XIz24oA1bK9e+0sSzgxjbxnjJqrbJDFcqEnUSbSxycbcetPluZ9NvTAmyVjjc7AADPFU/EWmyrbi5vGRjEwdXjXHy5yVPqKGA7VYp9bh2tIIIyeMrksPXHYVXt7S+0k+U0wuLdx82B8wA/OtyW8tp9NWSMDcAM4HQ4qvapm1WWRH3H7jikMppqGnxybolwo/jSsjxDrJvVMMZIDdvatGLRLRp23lzuYk5bC/QY5pdR8MWke14Jdm89mLfz5FUhMz/BYmtb43BhbyXQoHI4zntXQ6mJjcCVY2A+9jaealvYbW20/wA1H2NCoCrnhaqWrXWp2Dzpe7Gg+ZeMggc4PselAXHanOnlq1zhoUK7mi6H057VHY3sUMICQssb8qI8KW98gZ5qlZSqzPaS2qqW3Tsskg+UlSB8v05/Gt2x06Ge2j28R/3SBke1FguVRK08QiDO0S5O3OWx9az9V0a4eATQMWTujAZ/Mcfyq3qtqNNDurt224IGfUn6Y/WqGm3Vxe3aWnmlI5vveo4yDQI6YH+VKD0+lJ6fSgf0rQkcO3bigdu3FIvb6Uo7Y9KAAdvp3oHb+tA7d+KB278UAIO3egdu9A7d6UDpQAg7f0oA+7SgdP6UDt/SgAAxilHGKQdv6UDt/SgBR2/pR6fWgdvrSen1oAX/ABoz/Ok/xo/xoAX/ABo/xpM/zpM9vfpQA7/Gl9frTc5z9amiiEoYN93uKGBAsqu2I8vz/DzTgQSR3B5HcVj6tfppdyTC+xFHQdzUnnPbXCTS3AuGmHKIuAvpzU3HY1f8aPX61VS/il+4HIOT0qZJQ6g4IDcgnjNO4rEvr9aguLgRZCjc38qnXBPNSXFvCIGYgBsZ3UmMrW4knXd5iL7YoSUGRozjep7Hisa2uHudSESSgRnqfQ1rvpy2sqyxyMQeG3GkmFif1+vWl9frTNwCkk496YtwjkhNzc9QKq4ib1+tB70wOrbtrU4n71MAPekPegnrQe9ACHvQe9B7/Sj1+nagAP8AF9KPX6Uf4Uf4UAB7/Sg9/pR/hR+nFAB6/Sg9/pR+nFH+FACnv9KM9e3FJ+nFH6cUAKep+lGOv0o/wpR/SgAI6/SmSssalmBxUo/pTvsqzAGTOByPrSYFSKR5pCqoFPuamL+TJtnwmRww5BrH1K4NldKkb456k9qtC0uL21FwJcnGVBqblWNC4kBQNgMPTqDWMIYP7QNysZWQnOQe/T+ValozNGqyAZKA/j3oeJQflAzTtcWxGJmkYFu1I77jzSEEY4phzkcZwaAEPOPpUZXdjvxing5I71bsoFlVtwyDxzQBnxRCSTYCScY49af5BhcLINrY6Gm6uBZSjyTtHXg9Kmjs57i3S687LdQvUUkxj40HH071KEHH070qryOMfWlHb+tWSNCDj6UoUDHHbvTs4xSZxj60ABGUA6Cq7KU6DrVj0+tAHT60gEsnKxPgYfr9aovpguZ2mlmcMTxj0rSVeh6UuNoJFJoZFdCZIxFDmRCMZPNV43g+7dscgY47VoxXEQUgOufc1g3EMwvvPMe6FSCcc8etSMcWieRlhB+TnJ7g0KjMDjGEBY89q079ofswdEG4rxgY4qtpPlmWRZMdBwaYFa2dJWVZVES+uOT+dWb6OziXfv3MewwPxGKoeJZ40lBiOAOCRVnRbe21G1Yzku3T8KQE1pmFt0bq6kZBFRTmO5uAzLI0voOn1qdY1tWW3ydqKMZPPWp4LdJ3ZgML0JHen0Ahe4kuXUBRx1wKdAP35STI28nPaq145s5sRevSp/sksqC4aTAPYHtSTCwmtCK2txInB9qraQg1JX82U7V6AHr71G7xSxGCVQyoSM55NJatBZ5aHepwcZagZprmAbHPK8Zx1qK7lYx7IgSz9CBVNZ5JC0jnJbvW1YvGYUY43Y7VXQkxxG7W/DsjFgS7jKgZ5xV6ceQsiF0b5CVI+Vh+VUNV1A2EziB2ZWGfLC5yfrU+hyx3oZ51AdG3BccDI/U1IyayuxcQbuc+9TseDVdpIzfSwwDBX5mGOlHm7ZcT5iTP41VxWJWHX65ppQc8d81GZ42uTHFJuVhxkU9JNxA9aLgI7JDliQCOaal00qEQxnJ6kmp59Pa7GSwAUYUY71lyTPYT+USdw5x2pMaLotZI9xaLIIwdqgms3U559jKMsnqBgD61ojWxLFtRTu9RVKV5VuUdoHEchG7evGPekCMi3tHnb5cKFGWJPAFb2lAWxKA4yc7pOT+Xal0V7WOaVPl+bn14FVvEVxHDMhhO08ZwM5oGad3JlvJeRXDAn5W2/nisibVdkRhjthHjA47YrUsIopLFXljZJ3wzZGDms66tBNfM0M2Oc4Ayc0CRBp1i1xIblssB/CO59/pVtpGgZmmGGHc1paaosIBFPuH+0VwKyPEcrCZZUTdF0LqehoHe7LltqFzcfuoUBPqKVtOvRdRytNuGckYqv4caWMB5Rgtnite9uH8n90DuPA5xQJnNywI94UU9Wx+tbcmlboR5TbUQcJ6+9Yi27QnJjYbWJI9TnJro0uzPat5R+f3oGzDj1eWzkESjPOACOtXnt7v7RHcXEYaN+HHcVz95Z6imqbxA8gDcn1/GuwtLh3slM67ZAORTsJmNPM8EE1xA3zxrkDbkkZ+b8cUzStYW42ww4kMn3ecc+9TmXbcSYPDqUP49azNO0SCyvRcQXEgwchSOn+NFgubf2e4iLi42k54K9MUwjpmrU9wZsY6Cqrevv1qhDO69u2KApO3j8qCcc8jmno2O3ftQIEjJxnn6VOidO9CfTvUgHb0PSmAiinDt7il/xo/pQADt24oHbtR0/Cj+lAB6dqB0HGMUHv8AzoPf+dAB/jR0/Og96D3oAP8AGl/xo9aOuaAD+ho/xo9aOufpQAn+NKBj86D3pD3+lACnj86AcfnSHv8ASkPf6UAKxBH0NQvCrZ+tSnnPuKQ859x3oAqPaA55PXrTGsl55xznirx5z7ikIz+I70AUPsMfOR0IqUWqAEbe9WSuc8dR3pHIRCTgcd6AIRaJnO3kYrVjij8vLAEkcmsqG5Ekv7xvKXOQOpx71Ynu0iaNFdJQTgdjUXHY5zWJo4JtsTMG3n51bK7a2fDv2e4tXmZfmPBz06U0NGZtk1ojbzsdSoO7mpN0cExijjMcYOAAdv4Uhle/MUcogRT5SgsAemc1VZmdgkCk87toOMe+atXtuRJvMu9n98/hViwtIpbFkL7JM/Pnj8KYyjLayuu+a1SfaPvK4/nUMOpSNELPyBDhse4yat2OoGa6bTkkxuztbggY/wD1U3V447SS3faTOuQSON+OlSBpHSknSMbisSKAqn19azbuebSJfKibI5PPOB/k1qWN+lxb+bv2JjODwR7VlX+lvq825LkB+oJGCv8AjTEPSW/1S282IKdhIHOD+dYmuQz3Fq9580U0RCzA8bh0BHrXRaTbS6dIUefPbYef8mmeIbgS2EyeQXBUg7eT+lAHH6VaXTTwXEMZ2pJkuxxuP9a6jVrmR41E52cZLEHFZd2xtBbz2b702AEKOB7VrWq/bdPE08uVA2lG6YpblbEumTKmmhrOYyr/ABhexNJYtClyZpCsMh6soGT9TUHgx7ZbaeFCvyTOBk8nnj9KZrZa51JYrZTuJxgd6BdSa9NnNdsTELmYKTE3Q564zSGSPWbNBKJGhcHCucE4ODkD0NaMMVmLGNJY9ksfOT94MPeqMNllCYnkLBy6unG31HvTaFcjS1tUg8q2Ro36EIOPxqbRnuFvZrO8YHywGjOMZU98fhUlmfsjPKSXxw6lcGqn2W6uNfF7DNHFGI/LKnLHH6UhmhrawQW4ZMKQO1QaFDDe2z+aMspI4JBxUesXNsbY/apsIvBIHU9hn3pNNksoohNp8u/ePmBJO0/WncXQra5LJbNFYW6LKbljC5b0NXIrJtMhEaBlt+hwetZ0thqcmtW9+6RPEj8BCQT+YHNdBqE5lszCq5ZhjHXFAGZe2emX7JIImDKctLGMMp9cjr+NFjqQsL17G9uTJJwYpscOuOM+9X9Ghe1SSO4QKeOOtcp4xSQ6is6QuqIuwvtO3OT3oA2tesbm/AMcqyYzwvpmqnhyzuLe7EktsyIpweRx6CmeEUuwZLws4g5GCM7j7e1brIs0cm+QqzdlOCPpQBN6fSj0+lGOR9KMYx24rQkB2+nenDt34poHTA7d6UdR34oAOTjvxSgdO/FKOcd+KQdu/FAAO3figdqUdu9A7d6AAdqB2oHbvQO3egAHagdqAelHp3oAPT60n+PSl/xo/wAelACf40Hv9aP8elB7/WgAPf60h7/XpSnv9aCOtACev1qaOQpn0qIjrS564/WgDOvNKtr1z5hcAHOFPvmtlraGWPG1SSu0H0FVWA5IGDUls7RsQTlaVgMnV4o9LVXjkO5jwuf85qeziu9RtI7rzl3dFB+6MHHQUur6fFfn5yyn2p+lxjTrXyFclM56dKmw7iXlw8Lfu12vGAT3Ge9OfddQbo5SQelZ8108ksjueOg+lT2BlKEgExDoB1oHYoW+jyWl/mSQDnIx3rS1C9cQQYfzJJH2hR6etNdhLNmRtpHYmq0cCRTtc53JEc47AdyKgo12s3kgBBwMZwe9UUv/ALFL5ZAbPQVrC8jeBTD85YYGK5S+WYXLbkYHOelUSjUnupDOtwY9qkYOPSrTyFe/BFWrSSG704ZCgFcEVUudoIVewqkIBL+GaeJM5+naqZOD6UqyYx9OlUIvBs/l2pf8O1VUm6f0qVJM4+nagCUdvp2pfT6dqYjdPp2pwOcf0oAUdvp2oHb6dqAen9KB2/pQADt9KPT+lA7f0oB6f0oAPSgdvpQO39KUdqAAdvpSjtSDt/SoblplXEKnjktjpSYFle2KklkIiIUsG2nGB0rLtbmDdi4J3HuTzUhvTcXTQxuCpXo3BNS2Oxh3NhfXcjSKu5jgAM3HbnH4V0OkCazshDcDlDjA5NVY2uFnTB3dAPYVYvkkdvOAYIox9aQ3qI85EzlR0yAOlNNwTj1pkV7aeWUaMGQf3ev51XUmVGJzuXkg9xTuKxoRwvcwnaQp9T2qhDeSec1ktuJJMbsscD2Oat2zSpFIUDFfbNJBEqxu8TIox9zJ4FAC7CiR7yC5HzDsDUkc/kkZJwxwMVW4bYTgLjrnPer1zaxi3eQ8kDjtRcChfQRX537JVUHHOQTjrwRyKswSizt/JD71H3T7VBbXJu3W1iYxyLnc/H0wKcbV7VCkj+YAfkOOcUIbF81gM5xk5qNpiP4sc9TSOevH41E5xk4/GqJJDcEZOcc9aX7RjJzxnrVYn72B+NKAxJIHbr3oGXElz19amVv51VRGyT/+urKKef8AJoESg45qvdQTuGc/6sdh3qwTtGe2aku7tEtj1ywwOKTGihbahFCNkiLjpxUUt2qXQ8tdscuAcg4rHQ+felCcKpz+o4/WusMdvNZKuF2gDGOxqRsxLkyNIVLZAPbvRbzrBcb2HGMY7jNTTKrtIxYDnis+cYyA2OKYFu6+yXRxNyfX14q1by28Mccdsnl7BjcO9YQGWGTwea0tOj3XEa5JGc460wHSzIkzPIzM7n7vTHpzWjaCSNNwaNVIzg9D+NOudPt/muZQWbqc4wazNPv/ALZ51vj51OSFOBjp/PFSBZkRJ3bzuTjcpU9fpQbox2/lLyvvSy2U0C+cir8vuSQPQVBJFlzgHGTx6U7AZ8oZs+vaoUU5HOeKumIccZ47UxI1yvy54xxTC46I/Kpzk46g9KmiujDgbshh1piKPlwNx6Z6Uqw+Zjj1oAtBlmxvjVh271Mpjt4yEAQNyQBjNVobfaBzTngbY3lqXlH3Qe3vQItWBRZmdl+ZumeOKra2k126Lbp5nOPlapLK4jtYFW4bbIx5LDORT7YPcXMruQqD7oKncAR0pDJQ8UNlGsqKHUDis8SHAYfXiiVVbDBtyknBB9DTRHnLOSI1PJUZoA2oJ/8ARw2Oo4FYfiCK9mYNHAgKocMDnn/Oant7pkOwsY4+2PSpLyeCOHctwWJ6hjnNIDG8OyzRah5NzDl1HKnkjPeuruZITAwJHHOKxPtMkUySw/vEI+U4xitJ7fz4PP37jjNFwZitDPG73ESgEArj1X0/U1EblZ9sdyquFI2lxyMVpQSS3JaBAuO+aralZhIg7kCSPC/UUh3NW3Y6jCGb5cnAIHQVT1O0XTohNEzbR703Sb0JC8e7a0Z4z3FM1yC4vEEaXGeM4Axj/GmIZY393qimDevTn6VFfwyppsiXEe2WJ8g5zu4/WqmhCexvl+SbGQG3IR19q2fEcmIldSBhSDkdc0AUdMt7mS1WUyFs5wgGNo/+vV2BlglPnruqzoU0ZsVxy4GWx/SsLXbxjfMqptGe9A+pr3N3GcPbRkHGCccEVWLi28tsja4ypH8qv6JJFcWW1gh78dxUWoQqFCKOB0pokiNyWOc5J70GZypGT9KhChc/KORT8k+2R3qgIXjIz1HNOQYJz2p7DOecZFCxknr27dKAJQ3B/wAig9/509Ivft2qQRD68UCIApOT+tSrH1NShB9cinYH6d6YCBcZp2Ooox+o70vp24oAD3/lQe9A7fSgdv6UAH+FHX8u1Hp/SgdvyoAOv5Udffij070enegAHOO/FA7d6B/Wj/GgAHalHb8qT/Gj/GgAHb+tHp/Wl/xo6fnQAnpR6f1pf8aT1+tAB6f1o9KPX60etACen5Ug7flS9M/WkPf86AE6AflzQO1KR1/Okx1/OgBV7f1qxAikEv0HUGoB3/OpVbaT6HrSAxfEUsaSL5RIJ4JHSrukWtvd6dmVdzHqSelJJbQPKWkiR8jA3dvepQyW8R8pBGfUVNiiukoW9SErz5n3j6YqfV0iSFfLGG68VSO55PNchQrAlicY7VeCtdxkRxgj1c/ypAVtKt4bm1ZpWyw6ZPSql3JLHfMlvGJVdMMG5C+9Wo1W382MxhXJCjH8J9asvp/l2+9XBAHTsfekMw45IdPbzJdNkAzkyxDp+Pb8a1ms3u0juWiV32cbjnAPOB70kFy92fJijXegzuHpT7q4ureLYQwQqQdqbjn/AAoAiMwlAitY/L/hkwgqLTGvZJpmuBxCdiKON5/wqC31GKylZroSqHXOGXGD6itXRbyK5txIowCdxz1yaAKEwltLgy3SglznrxVhtTtJ4CiRZfpleCKPENzFsEZx0JyeOP8AJrK8LTqL0hgpRuAc85piGXRkNtNdWyFZ4sNJEwx5i+vPepTfW9vIkcy+WZFBGfug+ldJqSRCCRnwCyEE1x92YtT0vZbI7zI2AccAfWkxpmuJoxEfJGX6jC5qlPqV5p+qWkXkRt9pICu4xjJ5qPSEudMVjPtMZXByelPlvrW98QxQQSCRIELb/fGP6/pQM3L8STrlF4A+ZwKoW1/OZvs9sM5GN2Mg1sXNwsVoUjGcjB+nrXMaUXj1DeQQMjIU8etMlGzJY3NvdJcea0iP8sijjGazEsDZ6jbL5ziCVyCpfJyBn9a6a7uoktHcsAMd65nTLU6hfT3gLSIWwnPAA4z+ODQwRo6/Hbrod0kiqI9hC+oPUUaLFZ/2BAEcBUjB698ck07zIo28tkZm64weKydUjnsoXvbVAhjx5iYwGGev1GaARoWcn22Z4JJyqDoBWde2s/8Ab9rbwyyIjJvmAJ5APB/HgVHpl3dXSG4EMMccp2Bye464HU1oW2m31rqzX81wswljCjd8u3BzjqaQy1dieCT7TMo56DsKjkuTfwj7NaB+ct6H61NrH2m9tglsAVPfqCe4qPw601rDIk6ER9c+lMQ/TJ1tI/s8MOI1BZI2IBA6kZ/OqVvfCbVFH2eTaW6HvVLxNqcf2mI2jEBcliBjNZsWvXJMaRTPwQOnSkM7bp7cUf4UuP5UDt9K1IEHb6Uo7d+KB2+lA7f1oAUdvpQO3ekHb+tKO39aAD0oHagdqPSgA9KB2o9PrR6fWgAHak9O/NL/AI0n+NAC/wCNH+PSkP8AWl9frQAHv9aQ9xSnvQe9ACHvQe9Ke9B70AIe9IR1/rTvWg9/pQA0jrUwXg8U31NIW6/1oASUZz7VSuN4BC9O9XHOc9+KjYbt3figDHZDkj/Iro7NUhs0+UAbAc+vFUWjUknGeKm81liCZ4AwPpUtDuZV0XnvwsSE5OePrVm4jiMJBjK/wsM9akt1AugyYznrV2Sy89i5OPQVNirmdYE28aRWyYCdC5yasSxyIwmmUEZ+YgVVnl+xzFR27Ufbpp18tc4bpxQImaXyhtjACHpt6VGcscnqaIFcI0bjlD8ufSkzwO5qkIjJwR9O9NBxt7ZpSSSO596YueMce5pgPU42549hUiN0789qjSNjjgqM1YjiwBn17UxEkZ6d/pUqnp/Sqk1wINg2ZJ6dqtpG/keZvj9cdKVwsOXt/Slzio4pFkUFTnntU0SeaMo5B6e2KLgQNOqsAQc+lOEq5UHgk8A8VTv5JLSQCRg4U/LjjrVlrae4gSfcuV5CipuOxLnAHfntUckrowUqB3Gay5dQmS/ESL80QLgE43VMNVt76PJfY2OUbOQaTlcdi/DOHkMZGGHPtVp7qOOBuCe2BVBfs6wKwJMh9qbJvct9mkKuQMgL3p3Cxzkk0i6oGeF1G7BDDiuxke3FrHOiLtxnjjtWeXkCuJ1Uk9T1qC5uy8flA8HrQg6lyC4TZHnvU2pXqrZMoXJYY46ViNcFQMcY6Zq3Fch1wOvUigLGZodwI9X/AHq4BHQ9jW/rbCNA8S7m6kDuAKgiCeYX2AN6kVXv7rzZNgPyr19zRYOpqaVOhs0ByHI3Een41mhUOqp5ofyZhjjpuH+RSWF0kamPftbtz1HpVolCySMwJj+6fSiwCXgjjUxQE8ngHqDT0nYRLHKu5wMdePxpLTFxdszHPfNT6oI4YQQQDSArLAlvIs21V56p/WpriczdO1Q6dEt6r+ZIfl6AGnyReUdvXHFNCZExOD/Oo2zz9OtSMMn14phAP5d+tMRH3z14696lRx+JH400LnHHbvUiRH5eO3emhkqHP5d6nX+neo40xj6d6lUYx9KYh5AIwfTvTJFBXGOPQ04dvpS9cZ9KQGc9jCzg7BVnKww7RxntUjJ0xxUDRvkE0AVX49s1SkQ5GcjIxWmUPGBiojB07c9RQMzFjwQcYBGM1cs3MLqcbeal8ggdMHPUU0wuDwoHPaiw7mlqEbXdrtilKbh9RXM22hX9lfRzxTRttIY84retmlRdrjI7VOStFhFoXRMHzqN2OcHis1mYtn1PapHctx0FRt/WgRCV5Hse3WmYx6HB6CpWHUe/SmMByM556Uhke/B7HB+lSxy4OD2NRlM7gfyNPWLk9expgW42J9OtW7V9s7AjkjOaqxJjNWV4JIoEYusLJNqUZW2faSBkcAe+RWhpNtG9t+9aTefvfMRxnjnvViVSwPamyTYQAtkgYpWHcrSQwWzeVCPlGSeeck1csUQjLDjrjHeqLDq7EKPUmrVjPtUja7D1C0gMvxLeJC6qnUjrjFTeHFt7iORnw78HBqS+gtr6bF0jcdyMflUFp9jsHbyUZmIwGJ/WkPoS6jZpAoijJCEkhe1V4ruQ2yRRvsDEh93SkvLh7hwdxIUd6qiCd2UKMBucNwDQxo0rGCWK5zHOjfMRnPBp+oS/a1YNwAccDk/T2qp9ivVQBVGGOBhjmuighSO3RdvRcHilYGYsOmxG1aZZCZB6MKkinkjCrJtOBwSO1VbOJZ9Ylh+ZoFYjIPFXNStfL2BZGK54BOSPaqQmRGbad2c+tY+sX7XLLEh+Vepq28JcKCzHtiqjWa7l455FMRHpV8bX5Hb5W71slkuADgEdjWSlgPl474q/bWpiAxkc+tFh3NKARwDKqqj2qOZzK2496asZwOM896eIz6d6diStjGOfalAA29u3rU5jb070nlN2GOe1MCHH3fy4pycbfy4qYQn9e1OEOPz6UAEeTjv2qZe2fpQFx+dLjH4GgAHb8uaUdqPX60Hv9aAAdvrQO31o9aD3oAOmPrR/jQe9B70AH+NHr9aQ96PX6UAL6/XpSHvQe/0o9fcUABPWjpmk/TIo/TigBT3pe5pmen07UoPT+lADuuaXH8qaD0py9vyoAguZ/K4UAsfXpT4A0qnfKqtjpjirbW0JjJdQWx1NcsZ3N+UYEgn5dr8AepqLjNxJ1aRo2K7h3HSpf8Ka2nQxRrLFneOSxP3hTgcgVSEH+FJ1/KkLAYyaNw45pgL1/Kjr+VJuH60Z/Q0AL6fSgE469qTI/Wj/ABoAUjdj1qvIob+MY71JNFPIhEGR6kVUhv0sj5dwgb68mpuM0IrCKa3TeBwdwI65rCnv5LTUPJjkxk4zmrkmovHOrRxOsUjBcDJGT0OKz7uKO51YbYVEkOS5zgP757VLY0as+nTRnzxdbi6kFSOD6VnRa0Vh8iWZwwJUjbwR2rRNzLJD5D4VCMfhWTfaSJMJbTbWwNo6gn3pDRradCjW6ywSN5pPNNuElhl3TDJPPzHineHZoo7cWxIEsXEgPBB71Z1ieMRdQW6c0+gnuUrh7e6g8towX67RyD7YNZ+EsZB5EbRwPwqkk7W7jn9Kt6E6PdYYjPVav67ZxzWr7jtDYOfQjvQPqZJ1JbqKSKaONlByCxpjDT7KWKTywHOWwp7/AEqGK5iWX7LPEjBfu7UAz/j+NVNfsits9xbp5TKBuQn7w9R70hlq51ZtT1OCytXJWQbZSfTqcV0FzZJZ2ymBVjjTogHArivDtjex3SXSxqi4OC5wW+grtLmZpbdY5twJ7gHFMRDG82orhFQhOuRwa5LWLCTSdeifS4nzMu4RdcHPI+neujtporC5Ki6wjcMMVLpOzUry5njb5AxjjY8kKMZH4nP5UgJtOup2jKzbXlZcFYxwPxoufNtbJ0WIbs7iAwyfcUzWEGn7ZIjyaWztJNTtVuGnZWx8uB0NMRyWr+IpZ4Ps0R2jGC3eui8F3if2MI1AEgYjnisa98OrNrjYKpCY/MdV4w3QgfjXQ2fk2I8gWnk/7EQwCf8AGgCO3E82pSSbQGL4A5wffn6VP4guY5dMdAMyMpXaOSfYVm6q9xFbSzQrJH5XzE5yGU+/Xiruh2Ms1jHdSsxkm5yeyntS1HpuXNPhsotNigZY1OwKQRyKq2UBneWC8lYL1jJGAfcVqSN5Z+VQT0xj+lZzmRSzshRWOEYDKg89qdhXMjU57w6kbWx8xgoBIQ4A9T7VXlj1RIDLMkjIeD84/lV2C5S2sw90xZQCZmUc789T7Vasbw6kGgFwqxjkEikMzNG0wak7T3CCQRjCoTwx9/YV0CJDaRbGiVQg4KDA+lQ2zNp92zhV8qUfNt5yw9u1PntXvZPtIJGDnGRnFMRb/wAKB2+lHp9KB2+laEgO30oHagdqB2oAB2pR2oHaj0oAB2oHb60en1oAyPpQAf8A66PT86On5Uf4UAIOfzo/xp3+FIevpxQAh70etB9+poPegAPelPekPU+mKU/0oAQ9/pS+v0o/wo/woAPX6Uvr9KT/AAoz/KgBT/SkPf6Uv+FJ/hQAhHX6UhHr6d6d/hRj+VADD1/Cl6j8KXHT6UgHT6UAESKsobFaHmALkVRHb6U7JC+opAYetzMZWcRsQPwrQ8PvG0PzAb+xIqWRVbIYZHoajijjgOUXbx2pWHcv3yIq7zgGsg8471YnmMxAJyKgZeKAISc4/iwe/FNWUDH1709149RnvUbIfqM9+lMCeOdRjgjnrV6ydWlXPFZIXbk9Oepq1bv5cgOMcjr3oA0tXWMWEjyBcoMgnjBrntFdtRu2jeUqmDwvfFbtwYJ2WScZVecetVLSCPzi0UKLjkY4qOo+g+5tP7Pw0RJjZgcHr0qGw1RbdZI3IEgkIKkdPfNJqk011LFbqGHzjcxxgetOlt4ElMjqrb/vMRnNIaKN7HJe3JcNvGc5HQCtZbiSz05WfBBOFA6k+lU2tYWJSxYqWBIx0z6VBoUst1qTJd7gIQQEY8Zzg0agRT6b9pvPMnmPmntGcAD0zUsuiNbBXjmXDcAua0Ne8m3tg0YVX7YNQaNbnULMyTysXB+UelFgv1JdDVrqKT7Rw0bbSnTFN1CQWdxtiJA46VGzNZ6o292IkTscYI6f59qVxFcyb5N24CmBbFtKYxOziQMOR7VmyxfM+OnYGtOO4Mdv5fbtVN1yx65IqiSg8JyecdOtOSzfcWVip68GrRTBOB1FOViOMdR2phcabaVlIMzYx0zUTWDLnBzxVtJCT06jtU6kt27dqYrmM9g+TkHp2qSO0cEZBPFa4XJHHanCPpx2pWHcrWaNHICR1HWpLyHzRyenSrCp06dKRow2O1FhXKWnQSWzh2lyQMAAYAFTyuZHJ7UrI3GOlM2nAosBGc5H9ab3Gf1p5U8f1pNp4+tADQxG3t9alR8Y7UwRnsMc1IkWPbmgCVHzipQelRomPzp4GPzpgKO1HTFHT86P8aAD0oA6fWj/ABpf8aAE2j9aQovp3px70HvQA3YvPHek2L6d6ee9Ic84oAQqoHTv3oIHPHeg5GaPWgBpjU5yKa0KndxUp7/SkPf6UARNCOaQwDmpv8KPx7UAReSBn6U8Rjn6U4f0pR2+nagBrMqAluOKak6sflDHjsKmFp5q5Y1lzzNaT4RuM96hsaRoiVWYqeGx0NNaMHn27VWMV1MBcZyMfpVhJcw7udyHBp3Cwy5sXmPmgALjAUdqoR6kbFxGfm578VryalFHbq0h2lxhfc+1cjfyM90NyFCSBkipGjamvJ7sCSKP5k5BHaozEHbcVwzAMfxrW0lohbbAAD396p38qifbGANvGaYEFpbia4RD0zz9KsatbraqswdsE/Nk8/hVaG4aCQSAZweal1UDULUYkcHuoGf070ARQqtzGJEeZxnqeB79KvSXbW8Me59wdwi5Oc8H/wCtWHoNvqa3KySIIrZPvAt8z546fka6Sa3hg8uZ8v5QPXkknvQBnqZlcyERxA8gdNx/nU8t3FcERRofPPGMZGf896zNTvLh9zJGpU8c5DD2Famj2oKwXZDbzCEcv1OOnH5/nQBUeJ0ADrg56elRsnXjv0rVvoI1Yygne+Acn0qgy5zz+FUIrgMM44wfwq1Hk/nSBF5qYFecelMQ9B1+tS460wMpz9KfkH8qAFI60hHWlz/LvR/UUAIR1/Og9/zpfT6UDt/SgBCOtLjrSDt9KX070AHXP0pO5+lA7Uo7UAJ/hR/hR6f1o9P60AH+FHp9KKQdvrQAenagdu1H+NHT86AAdu3ak9O1HT86On50AA4x2pPT60ev160vr9etADf05oHH50p78fjS46nH40AA/r2p6jHSmgdadnaCTwOuaAJJmWSPYxwDWFeaMn2gzxzYUMG2kDJ4IrUjnE7FUX6EnFRzxhW2zAbuwB61DGMuLuaDTwwbzCCAFUcn1p2yY2qFAckZPtTEwZEXACg8VqvcLHHjaTgYwKLAZUM8EZKyRhj3phm/ffKjCJjx7Vlz3Df2hkjADcV04eGSxU4XpwB60kNmaZGBI6n0pRPnjv8ApUFxzISD7YHemjgjnHbFVcReWTP+eKk34Dc9Bmq8MMrwkxqC3QegpkVxHC/lzxhiD1PU0Ngkasd2iwEgHIGdvc1xt7L9s1hYrhkt1Yncxb7o65z0J9q3XnYyAIWjhbgZ5x/hVB7+Se8jD2yM6NsCqBk9v1qRo6CwkSSw2uVYJlAR3A6Vzay51mWJuEADE/3uelannpETbvBgA527tuPbiiLSUnUSoke4dCCeKNwWgusvGu3y/l+gqTToYZbMuT8w75qqQ+6RXTzDH1BOSBVGTUYoIXigP76XCRDPG4nGTSGZF5ezWPiiS4iDymQYZVGcmuhju472GLMbpL0dJBtIq3Dpa2ECOm0yHl3PVj6k0skJvlH7sHjBcHBFFguQ2FnaRXTsX8tgP8in3syybkkkkIXgAdD+Nc3HDc2/iBLOd5GAcEMTyVPIzXcTWkLwFnAzt60xGWunQXsn2j92ki85BP681Su4Z7rUo/MkR7WNv3igZIx0+oqq9yY9SWAvsjZgCQc1szadHbukiTH5+HyeMetAyW8hjEZmjmBkHPWoLQ3OooY/N2hO+OagkkU2hWYBQcFFHBJz1z2FXNNUqS0GxM9jzQI5vxfFJayQyb/mmBEgHqO/4/0qLwxqxsm+ztGWUnjB55rZ1yxe9l+d0Eiqdqnox9j2NJ4e0VTbSyvhZidoJGSgFAF3UoFu44yZCkhHIJ6A020mi0mNofPLAc4xxmkhuJLa8NhEqtk4yR+tVde066S0eZ5QfLx8wHVc8g0AVP7WQ6pLIBhSuzI55Jya1JC04ExuI8McAEdeOtcjFGZJowWwD3A/Wu7ls7ZLFZM42IAvNFhkWpJPc6Q8EUWAybCz+lS6RNIlrHbSxkSxINy/196zdOuvtNyYJpysPYZ6+1SXsBEkYhlKhMgyE8gdhQLyL07+bI37vI6DPrTjeIloySj51zxVC3Ecsm0yOo/vOxJPvUGqW7bXjtpFZiOx6+31oAwxqIF1coSpglYHaenStKw1C2tMQ28UamUhT3Jyetc1LbsxGVYe5qfTbG4a7RoVwIzuZ2PyiiyHc9D+xwNBuPXb61hxyu98LdZNqE4zWjazs4CIokHZn4H5U2a1SBt8ybQx4dT900CLI5x9KB2oH9KB2rQkB2oHagdqB2+tAAO1A7fWj0+tH+NAC/40o6Gm8frQTgGgBT/Sl/wpPX6Uev0oAP8ACj/Cj/CgcflQAY5H070ev0o6DPtSf4UAH+FH+FH+Haj0+lAg9PpQO1A7fSgDpQMB2oHagdqPSgBR2oHakHaj0oAUdqB2pB2pfT60AKO1A7Un+NGf50AKO1KO1Jn+dGf50AIQpAqJos9D+dS/40f40AVvJP60hjbHTvVk9/rSEdfrQBTaNv1ppjIzx3q4R1+tIV4P1pAVPL+9x39KPKJJ7cirJXrTgo5osBbjtU8j5uuKw5JT9rMUTYGetbDy7oducHpWMdP/ANJ80Sd84xU2KRfn0+SJdwkzvHJ9DWLfW83lRzQOTIXIdR7d63Li6K2wXrgYrGlne3ZtuGB5JFKwI1tOlSPTgske1wc89SfWuZF+8GtSTIcDcc1Ze9nlUg/LxxVRLUNJnue/WmM6KKS2v2j8yMORzg9KsW86CRktkIGeNuOag0WwVrY8kZ4JHpUOpyHTZv3J/HNAhNTgllug+GDBc4xyKjiWQfeOeKtPDe3Fsl6JMsoyE9RSmJg/4UILiJ2z6U4jp9KTAjXc7bQB3ot2Nw5WNQBjqTTuITaePp2oWNjj6dqsSxNahWlUbCcZU1KirhSP0poRWSE5XP6VPHH071KFHHFKAOPrTAaq9O9KO1L6d+aPT60AA7UZ6Unp9aX/ABoAQdqMcD60v+NH+NADdo4470m0enen/wCNIe/1oAbtx+dLj+dKe9B70AB7/Wj1+tB70HvQAHvQe9B7/Sj1+lAAe9B70Hv9KP8ACgAPeg9/pRn+VA7fSgA/wo/woHagdu30oAP6ik/woHaj0/pQAZ/lQO30pPT+lGen9KAAHp9O1ID0/pQO31pR/WgAzjFMSYMMhGIHcCrDWxkgPIHfHrWXDPOkwgQrubqR0qGxpGu1yqx/KQcjg5rmb+OaS46EnP654rUubKSBWJOeMhveqovRH/rchhzxSKRpWUzwaeQ6EFBls9hVS3maSKWV1/dynKYPUVQub97v/RUZgkpCvjrjNdHHaQ/ZwNmMDAxQLYy4rNLhQjYwpyuckqfanPAsc2ySON+Djd0Jqpd3LwXGwfTIq41m0lr55l+Y8jmgCFNQdC0axoO2cYIoMLeV57IWLdPQfWo7iICUzZVVPU+prU0+T9wUjXjHBc80wKFnd2W3ZLJl+wGKqTKwR3jLDYclSuPl7GopdEktL37bCRM8cvmeURjcM8gdv/1VvanLGbYtjllwfX6UBcw47hicDcD65q+yO8PkSOybiCecduOapQFFdSRx15rW1WVZNOYQR7z1wKGBT+wrb6hbD7UGiY/Ojc/Tmtu4nWFAFx7YrM0uOObTx9oi2yju1LISWz1HamkJjpZGlOW/KoCP5dqfu4H9KaT0+vamIjHb+lKCeO9GM4789qcsZPXnmgBUY8c57c1PGTx/WmpEP171MFA/OmAq9qcOMdqQDH50vTP1oABxij0o9frR60AH+NJ/Q0p70h70AH+NH+NB70etAB/jR6/Wj1o9fpQAetB70dT+FJ1/KgA9f50HvR1/KjqfXigAPfFIe9KOcd+KPTvxQAh79+KTr75FKBkjPpSDt3oAM5/KlByfwpvp3oHb8qAJAelTQxrICG5XvVde3fFTRvsBpMDL1gi1nHlELkZ9watW1gLm1Scyt5hGc1De2kVxJufIPqDUsbC0tzHE7FMdWOTU2KDKytngtkjj2oWXcSshEbf3iDmotFQxXczMzMrjcAf4aj1R2kulKKQucE0gsNkaNQ7Nsbac7sdqSG8+1FLaBApJwXq5K1udODGMBtpUg1g2cxtp1kC5CsDgUDRvNa+RjcmB+eaa0Cy/MmEH9anurlpFUqqlcZxmoLa7K2cnmom4HoDkkUxE2l3kL27bDu2kqcdiOorJuBNcTs6xNs3dabaTC2nYqAI5TuIHr61qTSTC1Maghc5LY/SkPYtbk+wfMg3AdMd6yNMEdzqBYKFkAJJ/SrMFza7Nk2Sx7ZOTUUUiwXDOkDRyEfLgYDD3H9aBIm1DTlhiMwdiw5YnqayLS9uJ7g28Lc5we2K2Lm7jvIWjMpRv7vTJrJs9KuFvZb1Z0j24Gwc//roGaUujzQusqy7xn5gR+dcjrdt9i1pmhzsVg4Gc4z1x+Oa717wG3xkbiOTmuX1GzFxOXbPPHNMRoR3ktzZwoJPmHIbqKl0+eWz3rK8ZQLxzWDDDPbgCN/lz0Paorp7yaPYGCqeDiiwFLUdUd9akukbJDjB+ldnHdpd2gAfKMOoNcC9k6fwnGcZ7VbsL24sTtCs0ZPTPT6U7CN2fRVe4Ei3DDHTCZNa7Mpt7a1Od2RvcjkgVkQayCuTHJnpjbSRahNNexsU2qDtAzxzRYZ1A06B1LNyexrm769a0vDHEwAzjj1rdE7+SQDhu1czf6XczTtKiq5OerfypWA3YtMku7RZvN+ZhuH1qO5kmtXik3/MRtdB7VPpE81tYiKdMNnj2qnFjVrpw6Mpj4xgjcc0AhiRxNfy3qmRWlA2hTwuMdPyp2t3k88QieNo1Pr0NT3oOnskjqojUYxkkUguJdUh3W1sMIeSR+lIDm/KCEEDkHFdJZXTrBG8ys2RgKeh96o3dvs2yBSiOeU9D3FbBvbQaWXmwmRtzjvjimAxo1ji879zyQwx1BqSwZTNK12qiV23A9iOgx+VZWiSR3d2yT5YHOMn0q5qIjsbiKSDkpng84FKwFTxHcxpcqsBIJGTheK09Ogt7nTI2QZfgk5wc1SjuoJgQ8SEn1ANLLMsUJjhQRpyAopgZ93bCW5kYcEvnitqz0sG0SIfIoO5sDqazEUcZ6nnnrW3a3hNqxG1Sn40AY1/KdNl8tZDuH61as47jVrUuZdq8jOe9Z2o2N7qF0ziMlQpORitXQI7ixg8qVAwPQKe9AFv0+lA/hoHOO9IO1WSA7UZ6fWgdqPT60AKO31pP8aP8aX/GgA/xo/xo/wAaPX60ABOSc0v+FJ6/WlPegQf4UdMfSg96D3oGJ6/Sjv8AhSnv9KO/4UAIO307Uen07Uvp9O1Hp/SgBB2/pQO39KUdv6Ug7UAHpQO1KO1IO31oAPT60f40f40f40AH+NH+NHr9aP8AGgA/xpf8aQ9/r1oPf60AL6/Wj1+tJ60etAB60HvQe9B70AB70HvQe9B5zQAHvSEdaU9/pQe/0oACOtIR1p3+FIf6UANcZJqF1Ze2an/wpMZ/KkBmzb2PzenAqlMjE8enet7ywcZHamG3Q4+UdKLDuc6sTFh6471LHF8wOe1bX2RDj5RSC0XjiiwXJ9HlC2zKeorI1nSZry4EscwDAggN0/GtSKLYcrmnsD1xRYLjLESw2jx3LiTuNoximK5ZhzyeOaSWVj8oXA9TTY8hlJ45pWA0VsY5ArSfMAOnY1iatcppt5sgJXP5CuiaTbBlMZx0rjNehvbmYkBmQHcAozk9MUrDRt2ltc6laedNJgOPlBJ49+KsxRS28SrMysy8ZXvTdBklXT0juFCFBx7fWnXc2JMAnBHfrTQiQN0+tLuAHJHWq0Tl3CDqailS4SQvOpEQ6AH9abYrF0OrD5WB5p3+NQiLdGr29zlMYKMeB70wyhLn7OJVdsZ680JjsWD/AFpfX61F5nWnb85piHnuaD3pu7OaXPXvQAp70h70HvS/4UAB7/Sk9fpR/hR6duKAD/Cj/Cj07cUDtQAfpxR6fSgdqB2oAB2+lA7UDtQO1AAO1A7f0o9PrR/jQADt/Sj/AB7Uf40etACf40f40vrSHvQAn+NNP9ace9BHWgBv+NOA60EdRR0zQBNLKTBhTg4rFW2lF35wkA71puMg9qrOrJzjJqbDTJL27Z0RO5xmqF3Oj7gYwSfaiTeWJJ5NQNGWPPfsaRRAm4zAxJl8jAH1roIr0NH5bKxk9jxVXSLUNIxOemPpVnUbdLSASQghh70hNlC60yOSXfcb0DcFgTgVYg8q3tPIJy+QAfaooNRa5Iim+UdOnU+9T3FtF5JaPO9MEE96ALf9nQSw/OW6YJzWA9+tnqX2UONuSMZ5BrZjkkuLRlEgV17etc3d+GrqW6NytwgyfUg0wOqW3dolcEnIByaoX0bGXZ261oWEpjtVjlOWUYyO9VLlxJKWpkmZ5ZUg/wBKkSaTbtHTpUsg64Heo8ck475pjLUcjbcE/WnqahRsZ49/epww5/lQIQjjp3ppQ/rVkY5pSBzimBAsfXipguM0/HXHpRjP5dqAEx1pfWjr78Uo5x34oAPWj1+lA7fSgdv60AHrR+nFA7UenagA/wAKT/Cgdu1A7UAH+Haj0+lHp/SgdqAAdvp2oHb+lH+NH+NACelHp+VH+NL/AI0AJ6Uen1oP9aD3oAPT2NH+NB70HvQAdvxo/wAaD3oPf6UAIR/PpS46/wAqD3+lH+FAC46/ypfUU39MijP4ZFADZF61TnWVjjHFXM9PcUm0HH0xQBRileCTdjgjBFTPKkg+9ipJUYKDHHvb0psEsGAty21wMfSpGUbtmlXy0zgjlqpC2kDgLknHataBoZpGUD7p64xkVct7JJo2XoM8kd/akO5mWyXRhAVlk9sHj9KiuGmUbXUKp9KszSy2N35UTdTjmrTWEobzpm8xXHzAdqQzKtk3XEZPIzj610c84itm+UnC1nJCoAIHOabJcPG4WXODzxTFuZmnXKvqoWTJVsAd+TXT3DxsgI5demO1Ui0PnR+UF8wj5+en1qPUzMsQRSWB4AHSgNzFuHfziV65xnFbGjWZlhklkOXPy59BWEzsGOT0rY0q/KRMme+eKBsfJM9pefZ4yrbzgf8A16dcWUsalptrEnOR/KqrxRyXQna4cyK2AuB0rVuJxIm0Ekds0ITMh4OuB3qM2/3uPfir7ABSx6Y5NJBE1wCUA6Y5NO4jOe1DMfl96T7By3Ax15rRwocj0O3kU5e2R2xTQFWK02ZAHv6GpxapzlR61YUdM/SngDj8uaYhAMDBqPaFNTY6HHtmo2UMBke1FgK9xdpEu1Tlz0FTaMRh2zlwcnNVJLFGIIGOcVLbRvbPuTpnBFKwyt4j+13sYRI9yA8gHrzU3hea4ijmS4Qhc5BIxn8KvMd3NRPIEB9fSiwXINZnEpCfdHbFULa6jClJF3D0IqxcqWySec5qk8IyeMUho0YrqCNW8tApbrhcGqd5M1y4POO1NVecDr1xVyztPPm2sCV68daAM5IXYAgNgHrV+x0+WfcxByo4B7mryW7xT4mUbSMgfw/lVhJGjZnjUDOBgDrSC5VjS3Zijr+8TOUzio0L2zFMsAeVPX86rus0erC6WRNm394GHJOeQKsfaVndiiHAoQALy4ErJEmWfsBk0tvc3BLKmwfKcEgk5/Cp1tZJ4v3Z2luWPtVJ7iTSpmVgAueKQGoO3ekHalHakHatCQHalHr70np9aX0+tACen1oz/Oj/ABo/xoAX/Gj1+tJ/jS+vPegA9R70Hv8Ayo9aD3oAU96Q9/pQe9L6/SgA/wAKB2+lH+FA7fTtQAen07UDt/Sgdv6UDtQAelHp9aPT60enfmgA/wAaP8aP8aT/ABoAP8aP8aP8aPX60AHr9aPX60HvR60AB7/Wg96Q96D3oAU96Q96D3pT3oAD3oPf+dIe9Ke9AAe9B7/Sg96X1+lAB6/Sj/Cj9OKPTtxQAd/wo9Pp3o9O3FA7dqAADp9KQDp3pR2oHb+tAAO1A7UelHp9aAAdqPSj/Gl/xoAaOMUnp9afj+dGP50AR7AcZ9aUQj9akAx+dL6/WgBwJC4qBl5qfsfrTHGQcUgIpJFijJJxxWa8xclznJxzmrVxbs+ec49agNs4z8uaLDJLJs3C5Py561qapII7J8qWJGABWNsdH3AcjvWms/nRgHrjkGlYDltKninv/J8yRFztO717iuoOn2cKxzRqCUyQ2c5zTRFGrbgig5zkCmySbgEXhR2osFyFm5PvSeYf07UN+VRenbPaqETibP5dqmSTd71RHbP5CpYieP6UAXA2ffinDnH0qKPt3qRe1ACjtQO3agdqB2+tAAO3aj07UdPzo/x60AA7fWj/ABo9frR6/WgA/wAaP8aPWg96AD1+tB70HvQe9AAe9B70ev0o/wAKAEPeg9/pS/4Ug7fSgA9fpR/hR6duKBxigA/wpp/pTvSm+lACZ/Dik4JH0o54/KgD7tAAlt5uABzioZFigl2TJk9sVft3CZrMvkmluhIpUgHvUMaHm4axiV0hf74yPUetLfiS8hOxwT2ParNxcK8aBgMjGaotJ5ZJT7voaLDuZemRzWt2wuFUDcduVJ/EH8MV1KLHcwbwu0+h4IrMSfPVTmp2unKnHU9SadhFIuYZGXHAPap0ujtwRmoXQEse5pcYz9KYE/mMw9BSN0NMB/lTsbvy7UCI3BOcfnTCuc+461ZEW7HfinLADjvxTArAfqO/WpUUnHbip1hXjj86eqAY4xQA1F4+oqQDp9O1AHSlHagAHb6UnpS/40f40AJ6UDt/Wj/Gj1+tAC+lJ/jR60HvQAf40f40HvQe9AB/jR/jQe9B70AH+NHr9aD3+lJ1/KgBT3pPWg/0o6/lQAHvSnvSf4d6B2+lAAe/0pT/AEpM9KB2oAO/1FH9RQO1L6UAJ6dqPTtR6UfpzQAen5UDjFHb8aP8aAE9OMU3PTtzTyOtNI6/zoATPT605c8fWkx1pw70AWo3EcBYDJ9K5ecTHVlCwt5e/I4+9XREnBwaryICpDVLQ0yS6aJVQIApBwcD9KjtJmSSVQ2FJzVeTkYHQdKqlnU5XINAD76xSWcyi4YMp4HrV03rfYyjc44yR1qqjyuhcxjA4yTSFJXwxII9AelIY/7QVXGe1OgnW4mVX571SlR0I3ArmmQu0UqOBgA0wsbV1b2sLqyqN5PJHWgWq3kTxuxXHII6g9jVe8/0lo5VAYA59x9KnnlMHMAO0gbs80hGPqFt/pTE8kjkgdapxo6MpGc+tbFwYDH5iuWbuMdPeqbxlW455yD7UDEtYpJJBySSegrRjdex3EHGO9JDYTtD+4IVj1JP6VXFydOcLIMt3zQG5ZlUygRCTy1JBcgkECqE9vLBqPk2UklxCgBm5yyD1z3+lXJZ576MSwxHC85FT6esFnuliVg0oywJzzRa4bE0tlFEgkiY4Yc5Oc+9QBMfnTmlLgqOF7VET/LrVIkmGBnnvS5A/PNVt3SgOeOevHNMC1nr7c0EdfzqBHPGRUynkflQAu3r+dO2jn+tAPT+tA7flQAEAg+4qJ4lbPuKl9PypAOn5UAVXtgw6nkd6rtZZP3uo71pY6fXFN2/oaAKC2XABPGOlaGnxiFuvJHekAx+dPHGOMYNAFTWZbtmjaBAShzgHrVmynUW4eVWV8c02XJ5qncSlUKoDnpmpsMqXrRzTtJuIyfuikik4CgDA44qJo3bpzjnHelVGUnkHvRYo6WxlAtwVXNYeuQXV5Mu2ParcgEjJq3am5FufLHB5GBmmrMgkb7Vlnz1NSxIvelA7UDtQO31rQkPT60f40f40f40AHr9aPX60ev1o9frQAp7/Wg96Q96D3oAU96PWg96PWgA9fpR/h2o/wAKP8KAAdvp2oHb+lA7fSgdqAFHaj0+tJ6fWj/GgA/xpf8AGk/xpfX60AH+PSg9/rR6/WkPegAPeg96D3oPegAPekPf+dKe9B7/AEoAT1oPf6Uvr9KP8KAEPf6Up70f4Uf4UAHr9KX19xQO30oHagA/woH9KB2o9KAFHakHaj0o/wAaAAdqB2o/xpD3+tACjtQO31pKM/zoAX/Gj/Gk/wAaX/GgA/xpf8aT1+tL60AHr9aX1+tIe9Ke9AAe9HrQe9B70AKe9Ie9B79uKO5+lACEZzQVHOfSl/wpf8KAG+Wp6jtRsX07U4dqT0+lADTGpx9KZ5PT6d6lHagdqAK5hPFR+QeO1XPSk9PrQBUWA8dvpUqRYxx+VTen1o/xoAaFxinDt35o/wAaP8aAD/HpR/jR2P1oPf8AlQAHv9aPWg96D3oAD3o9aD3+lHr9KAA96D3+lHX8qP8ACgAP9KP8KB2+negdqAD07cUDt2oHagdu1AAO3akHal9PrSf40AA7dqPT60f40vr9aAE9PrRj+dB70HvQAmP50Yx+dKe9B70AJ60ySPOTTz3ppOSfpQBWkRsGoGXrnPSr55z7jvTSAe3bvQFyoBz35FSqpbj1FTBBxwOR3qREHHA6UAU5BHGRvOCRwO5qrcTTwNKDaSFYo95ZSMY/GtWXTWuCrlwu3kcVnX0osmCXT54wB2IqGykWrZPPhEsY3rt7DH/66lhCOoK+naqNhcT37NDbN5cZ+97Vdt7JrB3QyGRD8ykjkdsU0JkwX7tA7f1pC6+vek8xfXvVCH+n1oA/nTN455pd3WgB3+NH+NJnrSnvQAHvR60etH+FACetHrS9ffik9KADrR1/Kj0o9KAD/Cjr+VHpR6UAH+FHXH0o9KT0+tAAO30o9P60en1o/wAaAAdqB2/rR/jR/jQADtQO31o9aD3oAP8AGj/Gg96D3oAP8aWkPel65+lACHvQe9L/AIUfrxQAhHX+dHHNA5x34oHagA6/lScH8RSg9O9ID0/KgBRz+VKD0puSMfWkyfyNAEgbp9O9Q3E6wxF2XdjjHSnrn9aZcIrREuMhTkikwIAd1urhd57+1OSFH2nt0qS2mW4bZDHsA7USwypvWNf3gwygnhsdRU3GOfT3dfMDAAcgVUh1COOTyniDNVmPVvtFtm2Xdxz7ViyWV79oWbywELcE96RVu5oTNOWExhbyvfkAVKIEC5IAHr7Vb+3xpb7Ztu4Lzg5BrnbC/a+1U2TgrEzbg397HYe1F7Ctc11eIZCNnn+EVYuruM2TJHhjj1qnqCfZZ8QHHrVPVrLy9Oa4aQ5IBDDjbRdjsjQ0u2ltozNIgkEg6DqKW9geNkkdECsQDzkiltLg2lrbhjldignGRz6+9RarOsVsQdrJncrDvR0F1NFJvslsHYho/bqKwdbV52EyFSQc7SRkD3qfR4X1ON/OdvJQ4CnvVLWw8cvlhdwCBGI68UAjZsboWdmkTMsgxwydKF3zncI+OwzU2lwwy6dBvAyqYA9BWXPK0VyUR9ql9me2fSgC0G9uRxj0ppP4896nbT3iAk37s9RUDDqP0qkIT/HvQo/n3pD35/wpy5yfpTESouPzqUDA/Go16kfr2qUc/lTAX1pT3/Ok/qKXrj6UABHX86PX86PT6UelACHv+dHr70vp+VJ6flQAHvSE/wCNL6flzTfT8qAEc9f61EyKxOR1HepcdPypMYx+VAEBto2P3eo70C1TgY4xVgcYpQCPTrQBatWSGECsK8Vp9QDRrlc5PFabA8jOBTYeHIXJOME1DQ0yT0o9PrS0n+NWIP8AGj/Gj/Gg96AD1oPeg96U96AEPelPek9aX1oAD3+lH+FH+FH+FAB3/Cj0o9PpR6UAHpQO1HpR6fWgA/xo/wAaP8aPWgA9frS+tJ60HvQAHvQe9HrQe/0oAD3oPf6Uev0o/wAKADufpR3/AAo/wo9PpQAf4Uen0oHagdqAD0+lA7Uo7UDtQADtR6UDt9aP8aAD0o/xo/xo/wAaAD/Gj1o9aX1oAQ96D3oPej/CgBD3+lIe/wBKX/Cj0+lACev0paPT6UDtQAf4Uuc/iKB2o9KADNLmk9KT0oAd/hR/hSelHpQA7/Cj0+lNz0oB6UAOHb6UDt/SkHaj0oAUdv6UDtSf40Z/nQAo7fWj/Gk/xo9frQAf40f40etB70AB/rR6/Wg96D3oAQ96D3oPej/CgAPel9fpSf4Ud/woAWj9OKQdvpSjt2oAP8KPT6UDtQO1AAO30oHbvQO1Hp9aAAdqPSjt+NH+NAAP60dPzoPf60HvQAnr9aPX60p70HvQAh70HvSnv9KTr+VAAe9Ke/0o6/lSdcfSgA65+lHX8qX078Ug7UAJjP5d6MdPpS+n9aMdKAG46f1puDx+VPx/OjA/WgBqjGO1SKOnbmkA/nThx+dAFmOQBMdxWBq0V9cXSyJHBIg/hfpWx601kHNKwJmbo1tLYyEttweuD1rQup/MOF6DrTHyuQKjosBGx6/yphY8/TpT2zn0qPB47UAKHP6fhT0kJx34qIKeP6VKkZJGeaYE6tn34qQf0qNF6VIO1ACjtQO39KKP8aAD0pP8aP8AGg96AD/Gj/Gg96D3oAD/AFpPX60p7/Sk/wAKAA96D3pf8KT/AAoAD3oJ60f4Un9RQAvrSetH6cUDt2yKAFPf6Uf4UnpQO1AC9fyoFNBxj8qAenNADvSl9KaD0+valB/nQAo7UDtR/jUNw0gGIxn3xSbAl9Oe9H681Xi3NGCWDHuO9OuSLVA7OuD/AA96Vx2JvX60h7/XpTUdZFyOQRTiRz7iqEBHWgjrRnJx7U9VLYAHJoATAGeads3/AC8YIqpdhrIiSUhwfWnjzzC8scSorjKnPSpuOwy+C6SizpukY8bM4BqvFJd6oHdGRPK44ORRdva6iqpN5m9RnI7Gi0eHTIS1skrLglyeQfSpGZN5bTQ6gqWUp82QfMB8oPP/ANat6ORxZqjLJiLGWPG4+3tWRpd6JtZNxJj5s8Gt7Vp1FuFiGWbHQdhQhsqX8ENxancBnHVetYc0DRXNlJaA5jO0AcZB7/nW3oFx5m9LgMHB+UsOvrURdDr6IEbCpu3eh44oYIfKzDAZQWz8zYzVg28F5atAQ0oI5U/dNW9SaGOzbeQOOPWsPw/I013Ij9CflINFhGnbXSQRC3ljKleChGf1rF8UxXdw6CIxlSOACOP/AK9b19bpDG8gJO5dpB/pWFHaPK3myOdo6cdaARe8PRTabB5U7RkYzuU89uKzdaula8fa3J6nNa3kEWjMHG4D1rnbmzfzSx+Zm5zTBGvpN8RbeWO4wTU5jVkckKJM5DY9fT9KwIfOiYbAea0IJJWYZ4+tAG8lwwtRG7ZIHX1qox/WmREgDcacT/OqJG9x+VCtjH5cUHP057UhB5+vagCRZMY79uKlWTOO/aq2Cc/yqVVPNMCwrdO9Oz+hqMCn460AO/xo9aTr+NH9RQAp70h7/nR198ijrigAPf8AOkPf86XrjvSdcUAIR1x9aT1/Onen5Unp+VACev55ozS+nftTfT8qAHBs5qa327warj+RqRCRz6UAL6fWk/xpR0H1o/xoAPWkPelHQ0Ho1ACHvQe/0pT0P0o7H6UAJ/hS/wCFA6Uf4UAHcfSgdqB2+lC9qAD0o9KB2o9PrQAf40f40f40HoaAA96D3oP3TR60AB70ev0oPf6UD+lAB/hR/hQP6UdvwoAP8KPSigdqAAdqPSlHagdqAE9KPSlH9aTv+NAB/jR/jSjr+NH+NAB/jR60dzRQAHvR60HvR3oAD3o/woP3vwoPUfSgAz/KgdvpQO30oXqKAEPakHalPUUelACDtSjtQO1A7fWgBR2o9PrSL/WnDr+NACf40f40f40dvxoAP8aT1+tL2NB6GgBP8aPWl9aQ96AF9aKT1o9aAFPej1pD1NB7/SgBSetB70ev0pKAHHvR6/Sk70CgBfX6Un+FH+FA/pQAfpxQP6Uq/wBKF6D6UAIO3bigdqVe1IvUUAKO3agdqB2+tA6/jQADt9aP8aP8aP8AGgA/xo/xoPeg9D9aAD1+tB7/AMqD3pD1NACnvQe9J3P0o7n6UAL/AIUf4UL0/Chf6UAHXH0pB278Uo7fSkHagAHbvR6d6B2+tL6fWgBPSj0+tL2H1pP4fxoAP8aX/Gjt+NHY0AB70Y60djQe9AC+tHrSev0oPX8KAHZ69+KN2R+FNPb6UdhQAp579qbsBx9O9KP4aX0oAi8peO1IIV4qUdRR6fWgCMRqMcd6cFA/Ol/xo7fjQAdPzpen50djQe/1oAT1pT3oPU0HrQAHvSf4UdvwpR1/CgBP8KPT6dqB2oHagA9KT0pR2pB/WgAHb+lA7Uo/rSf40AHpSDtSjr+NJ3/GgAHb60g7fWl7/jSHr+NAB0H40h4/OlPU/Wg9T9aAEzj86TPX60rdTSN1NABnrS560h6n6Uv8X4UAPB61cRkSLJ6VUXr+FT/8u5pMEc5q9wEumEThS3A7CtGwhim0wySpvcZBJORWNrP+tX/PpW3o/wDyB2/GoLZDFI8USpGuWPCg0+2IaT/SSd3cdMUP/rI/pUN7/wAfz/UfyoQjQu40SLdDJtb0JyDUNreZyP4l6YqpP/qRVax/4/k/GmCNHUSLyFgz7WH3T2qNZWGnw24m3ybgoHQVWuurVBZf8fcX1oBGpcWk6KZAoWMdQOp+tMS+W4hMEMG98Y4Fa13/AMeD/wC7WJ4b/wCP2f8AGgCjqNq0Cw3iQCFlJWQA9fetnS2meETyfdI+QGm+Iv8AU/lV60/5B8P/AFzFAdCCU+RbsWkUHOcGsCV5bXUxI7g7uQy8gg1sX/8Ax9xf7orL1f7kP0NDBGm7xXca7jk+ueKitbSK3nEiZGOmT61mad/qhV8dKaEx2r3jyvHCrYOdxx6VrW8US6cm4A5Tr+Fck/8Ax8N9a6a0/wCPKH/gNIb2KFgVnvzG5OzJwKtalaRxD5BxnpWfYf8AH2n1/rWrqXQUIGYrR7QeOhpyA8/X8Kc/RvwpF+8aoRajTr+dThOvNV4/vH6VYHb6UxC+UvPNL5S8/SnfxD6U/uPpQBH5Y5+lOCj8xTu4+lKO1ADQBx2zSjtQvVaUdvrQAg4x+VHpS/40f40AJ6exo/xo/vUvrQAnr7Gj+hoPejsaAD/GkI60p70dmoAQg80EdfzpfX6UDv8ASgBpHJ/OlHf6dqB1H0po6j6UAf/Z"/>
          <p:cNvSpPr>
            <a:spLocks noChangeAspect="1" noChangeArrowheads="1"/>
          </p:cNvSpPr>
          <p:nvPr/>
        </p:nvSpPr>
        <p:spPr bwMode="auto">
          <a:xfrm>
            <a:off x="129646" y="355865"/>
            <a:ext cx="254000" cy="254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6200" tIns="38100" rIns="76200" bIns="38100" numCol="1" anchor="t" anchorCtr="0" compatLnSpc="1">
            <a:prstTxWarp prst="textNoShape">
              <a:avLst/>
            </a:prstTxWarp>
          </a:bodyPr>
          <a:lstStyle/>
          <a:p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3566757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0" y="0"/>
            <a:ext cx="7620000" cy="5715000"/>
          </a:xfrm>
          <a:prstGeom prst="rect">
            <a:avLst/>
          </a:prstGeom>
          <a:solidFill>
            <a:srgbClr val="393C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6680" tIns="53340" rIns="106680" bIns="53340" rtlCol="0" anchor="ctr"/>
          <a:lstStyle/>
          <a:p>
            <a:pPr algn="ctr"/>
            <a:endParaRPr lang="en-US" sz="15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3C29A-AB14-4F68-8B99-EA9D1256101C}" type="slidenum">
              <a:rPr lang="en-US" smtClean="0"/>
              <a:pPr/>
              <a:t>28</a:t>
            </a:fld>
            <a:endParaRPr lang="en-US" dirty="0"/>
          </a:p>
        </p:txBody>
      </p:sp>
      <p:grpSp>
        <p:nvGrpSpPr>
          <p:cNvPr id="5" name="Group 4"/>
          <p:cNvGrpSpPr/>
          <p:nvPr/>
        </p:nvGrpSpPr>
        <p:grpSpPr>
          <a:xfrm>
            <a:off x="190500" y="4651452"/>
            <a:ext cx="7429500" cy="586092"/>
            <a:chOff x="228600" y="5010243"/>
            <a:chExt cx="8915400" cy="703310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0745" y="5010243"/>
              <a:ext cx="803255" cy="703310"/>
            </a:xfrm>
            <a:prstGeom prst="rect">
              <a:avLst/>
            </a:prstGeom>
          </p:spPr>
        </p:pic>
        <p:cxnSp>
          <p:nvCxnSpPr>
            <p:cNvPr id="8" name="Straight Connector 7"/>
            <p:cNvCxnSpPr/>
            <p:nvPr/>
          </p:nvCxnSpPr>
          <p:spPr>
            <a:xfrm>
              <a:off x="228600" y="5295900"/>
              <a:ext cx="8686800" cy="0"/>
            </a:xfrm>
            <a:prstGeom prst="line">
              <a:avLst/>
            </a:prstGeom>
            <a:ln>
              <a:solidFill>
                <a:srgbClr val="CFA04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>
            <a:off x="2730500" y="889000"/>
            <a:ext cx="2452423" cy="3476943"/>
            <a:chOff x="3276600" y="342900"/>
            <a:chExt cx="2942908" cy="4172331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2800" y="342900"/>
              <a:ext cx="2667000" cy="3484242"/>
            </a:xfrm>
            <a:prstGeom prst="rect">
              <a:avLst/>
            </a:prstGeom>
          </p:spPr>
        </p:pic>
        <p:sp>
          <p:nvSpPr>
            <p:cNvPr id="17" name="Text Box 3"/>
            <p:cNvSpPr txBox="1">
              <a:spLocks noChangeArrowheads="1"/>
            </p:cNvSpPr>
            <p:nvPr/>
          </p:nvSpPr>
          <p:spPr bwMode="auto">
            <a:xfrm>
              <a:off x="3276600" y="3924299"/>
              <a:ext cx="2942908" cy="5909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106680" tIns="53340" rIns="106680" bIns="5334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sz="2500" dirty="0">
                  <a:solidFill>
                    <a:srgbClr val="CFA04F"/>
                  </a:solidFill>
                  <a:latin typeface="FritzQuadrata" pitchFamily="2" charset="0"/>
                  <a:cs typeface="ＭＳ Ｐゴシック" pitchFamily="-112" charset="-128"/>
                </a:rPr>
                <a:t>THANK YOU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80254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1798</Words>
  <Application>Microsoft Office PowerPoint</Application>
  <PresentationFormat>Custom</PresentationFormat>
  <Paragraphs>914</Paragraphs>
  <Slides>28</Slides>
  <Notes>28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42" baseType="lpstr">
      <vt:lpstr>MS PGothic</vt:lpstr>
      <vt:lpstr>Arial</vt:lpstr>
      <vt:lpstr>Calibri</vt:lpstr>
      <vt:lpstr>Calibri Light</vt:lpstr>
      <vt:lpstr>Comic Sans MS</vt:lpstr>
      <vt:lpstr>FritzQuadrata</vt:lpstr>
      <vt:lpstr>Mangal</vt:lpstr>
      <vt:lpstr>Palatino Linotype</vt:lpstr>
      <vt:lpstr>TheSans B6 SemiBold</vt:lpstr>
      <vt:lpstr>Times New Roman</vt:lpstr>
      <vt:lpstr>Wingdings</vt:lpstr>
      <vt:lpstr>Office Theme</vt:lpstr>
      <vt:lpstr>1_Office Theme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2016-08-11T12:20:46Z</dcterms:created>
  <dcterms:modified xsi:type="dcterms:W3CDTF">2017-08-12T07:01:21Z</dcterms:modified>
</cp:coreProperties>
</file>