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tiff" ContentType="image/tif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9" r:id="rId4"/>
    <p:sldId id="267" r:id="rId5"/>
    <p:sldId id="260" r:id="rId6"/>
    <p:sldId id="261" r:id="rId7"/>
    <p:sldId id="263" r:id="rId8"/>
    <p:sldId id="262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tif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tiff"/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2960" y="758952"/>
            <a:ext cx="75438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5038" y="4455621"/>
            <a:ext cx="75438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64753-1DE5-46D4-9A7D-2384FC06F1EB}" type="datetimeFigureOut">
              <a:rPr lang="en-GB" smtClean="0"/>
              <a:t>10/08/2017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B80F79-0AB3-4CD7-BF15-6ED59CC8DEFA}" type="slidenum">
              <a:rPr lang="en-GB" smtClean="0"/>
              <a:t>‹#›</a:t>
            </a:fld>
            <a:endParaRPr lang="en-GB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00811" y="68263"/>
            <a:ext cx="963550" cy="914400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1156" y="68264"/>
            <a:ext cx="1143852" cy="8588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646468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64753-1DE5-46D4-9A7D-2384FC06F1EB}" type="datetimeFigureOut">
              <a:rPr lang="en-GB" smtClean="0"/>
              <a:t>10/08/2017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B80F79-0AB3-4CD7-BF15-6ED59CC8DE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827266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414779"/>
            <a:ext cx="1971675" cy="575742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414779"/>
            <a:ext cx="5800725" cy="5757420"/>
          </a:xfrm>
        </p:spPr>
        <p:txBody>
          <a:bodyPr vert="eaVert" lIns="45720" tIns="0" rIns="45720" bIns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64753-1DE5-46D4-9A7D-2384FC06F1EB}" type="datetimeFigureOut">
              <a:rPr lang="en-GB" smtClean="0"/>
              <a:t>10/08/2017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B80F79-0AB3-4CD7-BF15-6ED59CC8DE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759344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1091036"/>
            <a:ext cx="7543800" cy="482319"/>
          </a:xfrm>
        </p:spPr>
        <p:txBody>
          <a:bodyPr>
            <a:normAutofit/>
          </a:bodyPr>
          <a:lstStyle>
            <a:lvl1pPr>
              <a:defRPr sz="35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64753-1DE5-46D4-9A7D-2384FC06F1EB}" type="datetimeFigureOut">
              <a:rPr lang="en-GB" smtClean="0"/>
              <a:t>10/08/2017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B80F79-0AB3-4CD7-BF15-6ED59CC8DEFA}" type="slidenum">
              <a:rPr lang="en-GB" smtClean="0"/>
              <a:t>‹#›</a:t>
            </a:fld>
            <a:endParaRPr lang="en-GB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1156" y="68264"/>
            <a:ext cx="1143852" cy="85883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00811" y="68263"/>
            <a:ext cx="96355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587606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758952"/>
            <a:ext cx="75438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4453128"/>
            <a:ext cx="75438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64753-1DE5-46D4-9A7D-2384FC06F1EB}" type="datetimeFigureOut">
              <a:rPr lang="en-GB" smtClean="0"/>
              <a:t>10/08/2017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B80F79-0AB3-4CD7-BF15-6ED59CC8DEFA}" type="slidenum">
              <a:rPr lang="en-GB" smtClean="0"/>
              <a:t>‹#›</a:t>
            </a:fld>
            <a:endParaRPr lang="en-GB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1187128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845734"/>
            <a:ext cx="3703320" cy="402336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440" y="1845736"/>
            <a:ext cx="3703320" cy="4023359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64753-1DE5-46D4-9A7D-2384FC06F1EB}" type="datetimeFigureOut">
              <a:rPr lang="en-GB" smtClean="0"/>
              <a:t>10/08/2017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B80F79-0AB3-4CD7-BF15-6ED59CC8DE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153375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2960" y="2582334"/>
            <a:ext cx="3703320" cy="328676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44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2582334"/>
            <a:ext cx="3703320" cy="328676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64753-1DE5-46D4-9A7D-2384FC06F1EB}" type="datetimeFigureOut">
              <a:rPr lang="en-GB" smtClean="0"/>
              <a:t>10/08/2017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B80F79-0AB3-4CD7-BF15-6ED59CC8DE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285518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64753-1DE5-46D4-9A7D-2384FC06F1EB}" type="datetimeFigureOut">
              <a:rPr lang="en-GB" smtClean="0"/>
              <a:t>10/08/2017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B80F79-0AB3-4CD7-BF15-6ED59CC8DE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751680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64753-1DE5-46D4-9A7D-2384FC06F1EB}" type="datetimeFigureOut">
              <a:rPr lang="en-GB" smtClean="0"/>
              <a:t>10/08/2017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B80F79-0AB3-4CD7-BF15-6ED59CC8DE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486104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3" y="0"/>
            <a:ext cx="3038093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3030053" y="0"/>
            <a:ext cx="48006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594359"/>
            <a:ext cx="24003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60237" y="731520"/>
            <a:ext cx="5009393" cy="525780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926080"/>
            <a:ext cx="24003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49134" y="6459786"/>
            <a:ext cx="1963883" cy="365125"/>
          </a:xfrm>
        </p:spPr>
        <p:txBody>
          <a:bodyPr/>
          <a:lstStyle>
            <a:lvl1pPr algn="l">
              <a:defRPr/>
            </a:lvl1pPr>
          </a:lstStyle>
          <a:p>
            <a:fld id="{C5E64753-1DE5-46D4-9A7D-2384FC06F1EB}" type="datetimeFigureOut">
              <a:rPr lang="en-GB" smtClean="0"/>
              <a:t>10/08/2017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600450" y="6459786"/>
            <a:ext cx="348615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EB80F79-0AB3-4CD7-BF15-6ED59CC8DE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518971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9141619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2" y="491507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5074920"/>
            <a:ext cx="7589520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" y="0"/>
            <a:ext cx="9143989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2959" y="5907024"/>
            <a:ext cx="7589520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64753-1DE5-46D4-9A7D-2384FC06F1EB}" type="datetimeFigureOut">
              <a:rPr lang="en-GB" smtClean="0"/>
              <a:t>10/08/2017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B80F79-0AB3-4CD7-BF15-6ED59CC8DE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318632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6400800"/>
            <a:ext cx="9144001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5"/>
            <a:ext cx="9144001" cy="6599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59" y="1845734"/>
            <a:ext cx="7543801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2961" y="6459786"/>
            <a:ext cx="18542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C5E64753-1DE5-46D4-9A7D-2384FC06F1EB}" type="datetimeFigureOut">
              <a:rPr lang="en-GB" smtClean="0"/>
              <a:t>10/08/2017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64639" y="6459786"/>
            <a:ext cx="36171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425344" y="6459786"/>
            <a:ext cx="98401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EEB80F79-0AB3-4CD7-BF15-6ED59CC8DEFA}" type="slidenum">
              <a:rPr lang="en-GB" smtClean="0"/>
              <a:t>‹#›</a:t>
            </a:fld>
            <a:endParaRPr lang="en-GB"/>
          </a:p>
        </p:txBody>
      </p:sp>
      <p:cxnSp>
        <p:nvCxnSpPr>
          <p:cNvPr id="10" name="Straight Connector 9"/>
          <p:cNvCxnSpPr/>
          <p:nvPr/>
        </p:nvCxnSpPr>
        <p:spPr>
          <a:xfrm>
            <a:off x="895149" y="1737845"/>
            <a:ext cx="74752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582003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4766" y="2408164"/>
            <a:ext cx="7419519" cy="1552375"/>
          </a:xfrm>
        </p:spPr>
        <p:txBody>
          <a:bodyPr>
            <a:normAutofit fontScale="90000"/>
          </a:bodyPr>
          <a:lstStyle/>
          <a:p>
            <a:pPr algn="ctr"/>
            <a:r>
              <a:rPr lang="en-GB" sz="4000" b="1" dirty="0">
                <a:latin typeface="Cambria" panose="02040503050406030204" pitchFamily="18" charset="0"/>
              </a:rPr>
              <a:t>Building a Sustainable </a:t>
            </a:r>
            <a:r>
              <a:rPr lang="en-GB" sz="4000" b="1" dirty="0">
                <a:latin typeface="Cambria" panose="02040503050406030204" pitchFamily="18" charset="0"/>
              </a:rPr>
              <a:t>and </a:t>
            </a:r>
            <a:r>
              <a:rPr lang="en-GB" sz="4000" b="1" dirty="0">
                <a:latin typeface="Cambria" panose="02040503050406030204" pitchFamily="18" charset="0"/>
              </a:rPr>
              <a:t>Growth-oriented Jewellery Sector</a:t>
            </a:r>
            <a:endParaRPr lang="en-GB" sz="4000" dirty="0">
              <a:latin typeface="Cambria" panose="020405030504060302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5070231"/>
            <a:ext cx="9144000" cy="544959"/>
          </a:xfrm>
        </p:spPr>
        <p:txBody>
          <a:bodyPr/>
          <a:lstStyle/>
          <a:p>
            <a:pPr algn="ctr"/>
            <a:r>
              <a:rPr lang="en-US" dirty="0" smtClean="0"/>
              <a:t>12</a:t>
            </a:r>
            <a:r>
              <a:rPr lang="en-US" baseline="30000" dirty="0" smtClean="0"/>
              <a:t>th</a:t>
            </a:r>
            <a:r>
              <a:rPr lang="en-US" dirty="0" smtClean="0"/>
              <a:t> August, 2017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172254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1326166"/>
            <a:ext cx="7543800" cy="482319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latin typeface="Cambria" panose="02040503050406030204" pitchFamily="18" charset="0"/>
              </a:rPr>
              <a:t>GST</a:t>
            </a:r>
            <a:endParaRPr lang="en-GB" dirty="0">
              <a:latin typeface="Cambria" panose="020405030504060302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sz="2500" dirty="0">
                <a:latin typeface="Cambria" panose="02040503050406030204" pitchFamily="18" charset="0"/>
              </a:rPr>
              <a:t>How is the growth in jewellery business as compared to the previous tax regime?</a:t>
            </a:r>
            <a:endParaRPr lang="en-GB" sz="2500" dirty="0">
              <a:latin typeface="Cambria" panose="02040503050406030204" pitchFamily="18" charset="0"/>
            </a:endParaRPr>
          </a:p>
          <a:p>
            <a:pPr algn="just"/>
            <a:r>
              <a:rPr lang="en-GB" sz="2500" dirty="0">
                <a:latin typeface="Cambria" panose="02040503050406030204" pitchFamily="18" charset="0"/>
              </a:rPr>
              <a:t>Post-GST</a:t>
            </a:r>
            <a:r>
              <a:rPr lang="en-GB" sz="2500" dirty="0">
                <a:latin typeface="Cambria" panose="02040503050406030204" pitchFamily="18" charset="0"/>
              </a:rPr>
              <a:t>, do we see a huge increase in voluntary compliance? </a:t>
            </a:r>
            <a:endParaRPr lang="en-GB" sz="2500" dirty="0">
              <a:latin typeface="Cambria" panose="02040503050406030204" pitchFamily="18" charset="0"/>
            </a:endParaRPr>
          </a:p>
          <a:p>
            <a:pPr algn="just"/>
            <a:r>
              <a:rPr lang="en-US" sz="2500" dirty="0">
                <a:latin typeface="Cambria" panose="02040503050406030204" pitchFamily="18" charset="0"/>
              </a:rPr>
              <a:t>How equipped is the Gems &amp; Jewellery industry with the GST regime?</a:t>
            </a:r>
            <a:endParaRPr lang="en-GB" sz="2500" dirty="0"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10925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61082" y="3405499"/>
            <a:ext cx="3758055" cy="683176"/>
          </a:xfrm>
        </p:spPr>
        <p:txBody>
          <a:bodyPr/>
          <a:lstStyle/>
          <a:p>
            <a:pPr algn="ctr"/>
            <a:r>
              <a:rPr lang="en-US" dirty="0" smtClean="0">
                <a:latin typeface="Cambria" panose="02040503050406030204" pitchFamily="18" charset="0"/>
              </a:rPr>
              <a:t>Thank you</a:t>
            </a:r>
            <a:endParaRPr lang="en-GB" dirty="0"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100247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2490" y="1071155"/>
            <a:ext cx="4555533" cy="657435"/>
          </a:xfrm>
        </p:spPr>
        <p:txBody>
          <a:bodyPr/>
          <a:lstStyle/>
          <a:p>
            <a:r>
              <a:rPr lang="en-US" dirty="0" smtClean="0">
                <a:latin typeface="Cambria" panose="02040503050406030204" pitchFamily="18" charset="0"/>
              </a:rPr>
              <a:t>Panelists</a:t>
            </a:r>
            <a:endParaRPr lang="en-GB" dirty="0">
              <a:latin typeface="Cambria" panose="020405030504060302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52490" y="2018672"/>
            <a:ext cx="6266768" cy="2879899"/>
          </a:xfrm>
        </p:spPr>
        <p:txBody>
          <a:bodyPr/>
          <a:lstStyle/>
          <a:p>
            <a:r>
              <a:rPr lang="en-GB" dirty="0" err="1" smtClean="0">
                <a:latin typeface="Cambria" panose="02040503050406030204" pitchFamily="18" charset="0"/>
              </a:rPr>
              <a:t>Mr</a:t>
            </a:r>
            <a:r>
              <a:rPr lang="en-GB" dirty="0" err="1">
                <a:latin typeface="Cambria" panose="02040503050406030204" pitchFamily="18" charset="0"/>
              </a:rPr>
              <a:t>.</a:t>
            </a:r>
            <a:r>
              <a:rPr lang="en-GB" dirty="0">
                <a:latin typeface="Cambria" panose="02040503050406030204" pitchFamily="18" charset="0"/>
              </a:rPr>
              <a:t> Sandeep </a:t>
            </a:r>
            <a:r>
              <a:rPr lang="en-GB" dirty="0" err="1">
                <a:latin typeface="Cambria" panose="02040503050406030204" pitchFamily="18" charset="0"/>
              </a:rPr>
              <a:t>Kulhalli</a:t>
            </a:r>
            <a:r>
              <a:rPr lang="en-GB" dirty="0">
                <a:latin typeface="Cambria" panose="02040503050406030204" pitchFamily="18" charset="0"/>
              </a:rPr>
              <a:t>, Tanishq</a:t>
            </a:r>
          </a:p>
          <a:p>
            <a:r>
              <a:rPr lang="en-GB" dirty="0" err="1" smtClean="0">
                <a:latin typeface="Cambria" panose="02040503050406030204" pitchFamily="18" charset="0"/>
              </a:rPr>
              <a:t>Mr</a:t>
            </a:r>
            <a:r>
              <a:rPr lang="en-GB" dirty="0" err="1">
                <a:latin typeface="Cambria" panose="02040503050406030204" pitchFamily="18" charset="0"/>
              </a:rPr>
              <a:t>.</a:t>
            </a:r>
            <a:r>
              <a:rPr lang="en-GB" dirty="0">
                <a:latin typeface="Cambria" panose="02040503050406030204" pitchFamily="18" charset="0"/>
              </a:rPr>
              <a:t> Ashish Pethe, WHP Jewellers</a:t>
            </a:r>
          </a:p>
          <a:p>
            <a:r>
              <a:rPr lang="en-GB" dirty="0" err="1" smtClean="0">
                <a:latin typeface="Cambria" panose="02040503050406030204" pitchFamily="18" charset="0"/>
              </a:rPr>
              <a:t>Mr</a:t>
            </a:r>
            <a:r>
              <a:rPr lang="en-GB" dirty="0" err="1">
                <a:latin typeface="Cambria" panose="02040503050406030204" pitchFamily="18" charset="0"/>
              </a:rPr>
              <a:t>.</a:t>
            </a:r>
            <a:r>
              <a:rPr lang="en-GB" dirty="0">
                <a:latin typeface="Cambria" panose="02040503050406030204" pitchFamily="18" charset="0"/>
              </a:rPr>
              <a:t> Kinjal Shah, RJC</a:t>
            </a:r>
          </a:p>
          <a:p>
            <a:r>
              <a:rPr lang="en-GB" dirty="0" err="1" smtClean="0">
                <a:latin typeface="Cambria" panose="02040503050406030204" pitchFamily="18" charset="0"/>
              </a:rPr>
              <a:t>Mr</a:t>
            </a:r>
            <a:r>
              <a:rPr lang="en-GB" dirty="0" err="1">
                <a:latin typeface="Cambria" panose="02040503050406030204" pitchFamily="18" charset="0"/>
              </a:rPr>
              <a:t>.</a:t>
            </a:r>
            <a:r>
              <a:rPr lang="en-GB" dirty="0">
                <a:latin typeface="Cambria" panose="02040503050406030204" pitchFamily="18" charset="0"/>
              </a:rPr>
              <a:t> </a:t>
            </a:r>
            <a:r>
              <a:rPr lang="en-GB" dirty="0" err="1">
                <a:latin typeface="Cambria" panose="02040503050406030204" pitchFamily="18" charset="0"/>
              </a:rPr>
              <a:t>Shailesh</a:t>
            </a:r>
            <a:r>
              <a:rPr lang="en-GB" dirty="0">
                <a:latin typeface="Cambria" panose="02040503050406030204" pitchFamily="18" charset="0"/>
              </a:rPr>
              <a:t> </a:t>
            </a:r>
            <a:r>
              <a:rPr lang="en-GB" dirty="0" err="1">
                <a:latin typeface="Cambria" panose="02040503050406030204" pitchFamily="18" charset="0"/>
              </a:rPr>
              <a:t>Sangani</a:t>
            </a:r>
            <a:r>
              <a:rPr lang="en-GB" dirty="0">
                <a:latin typeface="Cambria" panose="02040503050406030204" pitchFamily="18" charset="0"/>
              </a:rPr>
              <a:t>, Priority Jewels</a:t>
            </a:r>
          </a:p>
          <a:p>
            <a:r>
              <a:rPr lang="en-GB" dirty="0" err="1" smtClean="0">
                <a:latin typeface="Cambria" panose="02040503050406030204" pitchFamily="18" charset="0"/>
              </a:rPr>
              <a:t>Mr</a:t>
            </a:r>
            <a:r>
              <a:rPr lang="en-GB" dirty="0" err="1">
                <a:latin typeface="Cambria" panose="02040503050406030204" pitchFamily="18" charset="0"/>
              </a:rPr>
              <a:t>.</a:t>
            </a:r>
            <a:r>
              <a:rPr lang="en-GB" dirty="0">
                <a:latin typeface="Cambria" panose="02040503050406030204" pitchFamily="18" charset="0"/>
              </a:rPr>
              <a:t> R Satish, Manoj </a:t>
            </a:r>
            <a:r>
              <a:rPr lang="en-GB" dirty="0" err="1">
                <a:latin typeface="Cambria" panose="02040503050406030204" pitchFamily="18" charset="0"/>
              </a:rPr>
              <a:t>Vibhav</a:t>
            </a:r>
            <a:r>
              <a:rPr lang="en-GB" dirty="0">
                <a:latin typeface="Cambria" panose="02040503050406030204" pitchFamily="18" charset="0"/>
              </a:rPr>
              <a:t> Gems and Jewellers P Ltd</a:t>
            </a:r>
          </a:p>
          <a:p>
            <a:r>
              <a:rPr lang="en-GB" dirty="0" err="1" smtClean="0">
                <a:latin typeface="Cambria" panose="02040503050406030204" pitchFamily="18" charset="0"/>
              </a:rPr>
              <a:t>Mr</a:t>
            </a:r>
            <a:r>
              <a:rPr lang="en-GB" dirty="0" err="1">
                <a:latin typeface="Cambria" panose="02040503050406030204" pitchFamily="18" charset="0"/>
              </a:rPr>
              <a:t>.</a:t>
            </a:r>
            <a:r>
              <a:rPr lang="en-GB" dirty="0">
                <a:latin typeface="Cambria" panose="02040503050406030204" pitchFamily="18" charset="0"/>
              </a:rPr>
              <a:t> </a:t>
            </a:r>
            <a:r>
              <a:rPr lang="en-GB" dirty="0" err="1">
                <a:latin typeface="Cambria" panose="02040503050406030204" pitchFamily="18" charset="0"/>
              </a:rPr>
              <a:t>Sharad</a:t>
            </a:r>
            <a:r>
              <a:rPr lang="en-GB" dirty="0">
                <a:latin typeface="Cambria" panose="02040503050406030204" pitchFamily="18" charset="0"/>
              </a:rPr>
              <a:t> </a:t>
            </a:r>
            <a:r>
              <a:rPr lang="en-GB" dirty="0" err="1">
                <a:latin typeface="Cambria" panose="02040503050406030204" pitchFamily="18" charset="0"/>
              </a:rPr>
              <a:t>Jobanputra</a:t>
            </a:r>
            <a:r>
              <a:rPr lang="en-GB" dirty="0">
                <a:latin typeface="Cambria" panose="02040503050406030204" pitchFamily="18" charset="0"/>
              </a:rPr>
              <a:t>, Sequel Global Critical Logistics</a:t>
            </a:r>
          </a:p>
          <a:p>
            <a:endParaRPr lang="en-GB" dirty="0"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768362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9897" y="455278"/>
            <a:ext cx="9238844" cy="1325563"/>
          </a:xfrm>
        </p:spPr>
        <p:txBody>
          <a:bodyPr/>
          <a:lstStyle/>
          <a:p>
            <a:r>
              <a:rPr lang="en-US" dirty="0" smtClean="0">
                <a:latin typeface="Cambria" panose="02040503050406030204" pitchFamily="18" charset="0"/>
              </a:rPr>
              <a:t>Millennial</a:t>
            </a:r>
            <a:endParaRPr lang="en-GB" dirty="0">
              <a:latin typeface="Cambria" panose="020405030504060302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09897" y="1906073"/>
            <a:ext cx="7589520" cy="3910281"/>
          </a:xfrm>
        </p:spPr>
        <p:txBody>
          <a:bodyPr>
            <a:noAutofit/>
          </a:bodyPr>
          <a:lstStyle/>
          <a:p>
            <a:pPr algn="just"/>
            <a:r>
              <a:rPr lang="en-GB" sz="2500" dirty="0">
                <a:latin typeface="Cambria" panose="02040503050406030204" pitchFamily="18" charset="0"/>
              </a:rPr>
              <a:t>With 65% of population under 35 years, is the industry doing enough in India to make jewellery as appealing as other competing items? </a:t>
            </a:r>
            <a:endParaRPr lang="en-GB" sz="2500" dirty="0">
              <a:latin typeface="Cambria" panose="02040503050406030204" pitchFamily="18" charset="0"/>
            </a:endParaRPr>
          </a:p>
          <a:p>
            <a:pPr algn="just"/>
            <a:r>
              <a:rPr lang="en-GB" sz="2500" dirty="0">
                <a:latin typeface="Cambria" panose="02040503050406030204" pitchFamily="18" charset="0"/>
              </a:rPr>
              <a:t>Is </a:t>
            </a:r>
            <a:r>
              <a:rPr lang="en-GB" sz="2500" dirty="0">
                <a:latin typeface="Cambria" panose="02040503050406030204" pitchFamily="18" charset="0"/>
              </a:rPr>
              <a:t>jewellery still the first choice for the new age consumer? </a:t>
            </a:r>
            <a:endParaRPr lang="en-GB" sz="2500" dirty="0">
              <a:latin typeface="Cambria" panose="02040503050406030204" pitchFamily="18" charset="0"/>
            </a:endParaRPr>
          </a:p>
          <a:p>
            <a:pPr algn="just"/>
            <a:endParaRPr lang="en-GB" sz="2500" dirty="0"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968291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1260855"/>
            <a:ext cx="7543800" cy="482319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latin typeface="Cambria" panose="02040503050406030204" pitchFamily="18" charset="0"/>
              </a:rPr>
              <a:t>Digitalization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GB" sz="2500" dirty="0">
                <a:latin typeface="Cambria" panose="02040503050406030204" pitchFamily="18" charset="0"/>
              </a:rPr>
              <a:t>Is 'digital' going to the new 'game changer' for the industry especially the millennial (those who are born after 2000)?</a:t>
            </a:r>
            <a:endParaRPr lang="en-US" sz="2500" dirty="0">
              <a:latin typeface="Cambria" panose="02040503050406030204" pitchFamily="18" charset="0"/>
            </a:endParaRPr>
          </a:p>
          <a:p>
            <a:pPr algn="just"/>
            <a:r>
              <a:rPr lang="en-GB" sz="2500" dirty="0">
                <a:latin typeface="Cambria" panose="02040503050406030204" pitchFamily="18" charset="0"/>
              </a:rPr>
              <a:t>What are the various initiatives by Tanishq &amp; WHP on digitalisation?</a:t>
            </a:r>
          </a:p>
          <a:p>
            <a:endParaRPr lang="en-GB" sz="2500" dirty="0"/>
          </a:p>
        </p:txBody>
      </p:sp>
    </p:spTree>
    <p:extLst>
      <p:ext uri="{BB962C8B-B14F-4D97-AF65-F5344CB8AC3E}">
        <p14:creationId xmlns:p14="http://schemas.microsoft.com/office/powerpoint/2010/main" val="6100903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428" y="455278"/>
            <a:ext cx="4346528" cy="1325563"/>
          </a:xfrm>
        </p:spPr>
        <p:txBody>
          <a:bodyPr/>
          <a:lstStyle/>
          <a:p>
            <a:r>
              <a:rPr lang="en-US" dirty="0" smtClean="0">
                <a:latin typeface="Cambria" panose="02040503050406030204" pitchFamily="18" charset="0"/>
              </a:rPr>
              <a:t>Sustainability</a:t>
            </a:r>
            <a:endParaRPr lang="en-GB" dirty="0">
              <a:latin typeface="Cambria" panose="020405030504060302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9428" y="2060620"/>
            <a:ext cx="7612241" cy="3910281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GB" sz="2500" dirty="0">
                <a:latin typeface="Cambria" panose="02040503050406030204" pitchFamily="18" charset="0"/>
              </a:rPr>
              <a:t>In </a:t>
            </a:r>
            <a:r>
              <a:rPr lang="en-GB" sz="2500" dirty="0">
                <a:latin typeface="Cambria" panose="02040503050406030204" pitchFamily="18" charset="0"/>
              </a:rPr>
              <a:t>overseas markets, is India able to define its competitive space as distinctly as possible? </a:t>
            </a:r>
          </a:p>
          <a:p>
            <a:pPr marL="0" indent="0" algn="just">
              <a:buNone/>
            </a:pPr>
            <a:r>
              <a:rPr lang="en-GB" sz="2500" dirty="0">
                <a:latin typeface="Cambria" panose="02040503050406030204" pitchFamily="18" charset="0"/>
              </a:rPr>
              <a:t>Where </a:t>
            </a:r>
            <a:r>
              <a:rPr lang="en-GB" sz="2500" dirty="0">
                <a:latin typeface="Cambria" panose="02040503050406030204" pitchFamily="18" charset="0"/>
              </a:rPr>
              <a:t>have we succeeded? What is the learning? </a:t>
            </a:r>
          </a:p>
          <a:p>
            <a:pPr marL="0" indent="0" algn="just">
              <a:buNone/>
            </a:pPr>
            <a:r>
              <a:rPr lang="en-GB" sz="2500" dirty="0">
                <a:latin typeface="Cambria" panose="02040503050406030204" pitchFamily="18" charset="0"/>
              </a:rPr>
              <a:t>What </a:t>
            </a:r>
            <a:r>
              <a:rPr lang="en-GB" sz="2500" dirty="0">
                <a:latin typeface="Cambria" panose="02040503050406030204" pitchFamily="18" charset="0"/>
              </a:rPr>
              <a:t>further needs to be </a:t>
            </a:r>
            <a:r>
              <a:rPr lang="en-GB" sz="2500" dirty="0">
                <a:latin typeface="Cambria" panose="02040503050406030204" pitchFamily="18" charset="0"/>
              </a:rPr>
              <a:t>done for sustainability?</a:t>
            </a:r>
            <a:endParaRPr lang="en-GB" sz="2500" dirty="0"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495912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latin typeface="Cambria" panose="02040503050406030204" pitchFamily="18" charset="0"/>
              </a:rPr>
              <a:t>Growth Strategies</a:t>
            </a:r>
            <a:endParaRPr lang="en-GB" dirty="0">
              <a:latin typeface="Cambria" panose="020405030504060302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GB" sz="2500" dirty="0">
                <a:latin typeface="Cambria" panose="02040503050406030204" pitchFamily="18" charset="0"/>
              </a:rPr>
              <a:t>How do we blend our manufacturing strengths with the </a:t>
            </a:r>
            <a:r>
              <a:rPr lang="en-GB" sz="2500" dirty="0">
                <a:latin typeface="Cambria" panose="02040503050406030204" pitchFamily="18" charset="0"/>
              </a:rPr>
              <a:t>craftsmanship </a:t>
            </a:r>
            <a:r>
              <a:rPr lang="en-GB" sz="2500" dirty="0">
                <a:latin typeface="Cambria" panose="02040503050406030204" pitchFamily="18" charset="0"/>
              </a:rPr>
              <a:t>and create new opportunities in the global market? </a:t>
            </a:r>
            <a:endParaRPr lang="en-GB" sz="2500" dirty="0">
              <a:latin typeface="Cambria" panose="02040503050406030204" pitchFamily="18" charset="0"/>
            </a:endParaRPr>
          </a:p>
          <a:p>
            <a:pPr algn="just"/>
            <a:r>
              <a:rPr lang="en-GB" sz="2500" dirty="0">
                <a:latin typeface="Cambria" panose="02040503050406030204" pitchFamily="18" charset="0"/>
              </a:rPr>
              <a:t>Are </a:t>
            </a:r>
            <a:r>
              <a:rPr lang="en-GB" sz="2500" dirty="0">
                <a:latin typeface="Cambria" panose="02040503050406030204" pitchFamily="18" charset="0"/>
              </a:rPr>
              <a:t>we able to recruit and retain the best of talents? </a:t>
            </a:r>
            <a:endParaRPr lang="en-GB" sz="2500" dirty="0">
              <a:latin typeface="Cambria" panose="02040503050406030204" pitchFamily="18" charset="0"/>
            </a:endParaRPr>
          </a:p>
          <a:p>
            <a:pPr algn="just"/>
            <a:r>
              <a:rPr lang="en-US" sz="2500" dirty="0">
                <a:latin typeface="Cambria" panose="02040503050406030204" pitchFamily="18" charset="0"/>
              </a:rPr>
              <a:t>What are the various talent and skill up gradation opportunities?</a:t>
            </a:r>
            <a:endParaRPr lang="en-GB" sz="2500" dirty="0">
              <a:latin typeface="Cambria" panose="02040503050406030204" pitchFamily="18" charset="0"/>
            </a:endParaRPr>
          </a:p>
          <a:p>
            <a:pPr algn="just"/>
            <a:r>
              <a:rPr lang="en-GB" sz="2500" dirty="0">
                <a:latin typeface="Cambria" panose="02040503050406030204" pitchFamily="18" charset="0"/>
              </a:rPr>
              <a:t>Are </a:t>
            </a:r>
            <a:r>
              <a:rPr lang="en-GB" sz="2500" dirty="0">
                <a:latin typeface="Cambria" panose="02040503050406030204" pitchFamily="18" charset="0"/>
              </a:rPr>
              <a:t>we incentivising </a:t>
            </a:r>
            <a:r>
              <a:rPr lang="en-GB" sz="2500" dirty="0" err="1">
                <a:latin typeface="Cambria" panose="02040503050406030204" pitchFamily="18" charset="0"/>
              </a:rPr>
              <a:t>karigars</a:t>
            </a:r>
            <a:r>
              <a:rPr lang="en-GB" sz="2500" dirty="0">
                <a:latin typeface="Cambria" panose="02040503050406030204" pitchFamily="18" charset="0"/>
              </a:rPr>
              <a:t> </a:t>
            </a:r>
            <a:r>
              <a:rPr lang="en-GB" sz="2500" dirty="0">
                <a:latin typeface="Cambria" panose="02040503050406030204" pitchFamily="18" charset="0"/>
              </a:rPr>
              <a:t>enough </a:t>
            </a:r>
            <a:r>
              <a:rPr lang="en-GB" sz="2500" dirty="0">
                <a:latin typeface="Cambria" panose="02040503050406030204" pitchFamily="18" charset="0"/>
              </a:rPr>
              <a:t>so that their next generation will also be keen on entering the industry? </a:t>
            </a:r>
            <a:endParaRPr lang="en-GB" sz="2500" dirty="0">
              <a:latin typeface="Cambria" panose="02040503050406030204" pitchFamily="18" charset="0"/>
            </a:endParaRPr>
          </a:p>
          <a:p>
            <a:pPr algn="just"/>
            <a:r>
              <a:rPr lang="en-GB" sz="2500" dirty="0">
                <a:latin typeface="Cambria" panose="02040503050406030204" pitchFamily="18" charset="0"/>
              </a:rPr>
              <a:t>Is </a:t>
            </a:r>
            <a:r>
              <a:rPr lang="en-GB" sz="2500" dirty="0">
                <a:latin typeface="Cambria" panose="02040503050406030204" pitchFamily="18" charset="0"/>
              </a:rPr>
              <a:t>there a case study to share and emulate?</a:t>
            </a:r>
          </a:p>
        </p:txBody>
      </p:sp>
    </p:spTree>
    <p:extLst>
      <p:ext uri="{BB962C8B-B14F-4D97-AF65-F5344CB8AC3E}">
        <p14:creationId xmlns:p14="http://schemas.microsoft.com/office/powerpoint/2010/main" val="26080415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1260855"/>
            <a:ext cx="7543800" cy="482319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latin typeface="Cambria" panose="02040503050406030204" pitchFamily="18" charset="0"/>
              </a:rPr>
              <a:t>Retailing</a:t>
            </a:r>
            <a:endParaRPr lang="en-GB" dirty="0">
              <a:latin typeface="Cambria" panose="020405030504060302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845734"/>
            <a:ext cx="7452360" cy="236565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2500" dirty="0">
                <a:latin typeface="Cambria" panose="02040503050406030204" pitchFamily="18" charset="0"/>
              </a:rPr>
              <a:t>What is the tangible benefit to </a:t>
            </a:r>
            <a:r>
              <a:rPr lang="en-GB" sz="2500" dirty="0">
                <a:latin typeface="Cambria" panose="02040503050406030204" pitchFamily="18" charset="0"/>
              </a:rPr>
              <a:t>consumers in retail jewellery sector?</a:t>
            </a:r>
          </a:p>
          <a:p>
            <a:pPr marL="0" indent="0">
              <a:buNone/>
            </a:pPr>
            <a:r>
              <a:rPr lang="en-GB" sz="2500" dirty="0">
                <a:latin typeface="Cambria" panose="02040503050406030204" pitchFamily="18" charset="0"/>
              </a:rPr>
              <a:t>How do we </a:t>
            </a:r>
            <a:r>
              <a:rPr lang="en-GB" sz="2500" dirty="0">
                <a:latin typeface="Cambria" panose="02040503050406030204" pitchFamily="18" charset="0"/>
              </a:rPr>
              <a:t>communicate such benefits</a:t>
            </a:r>
            <a:r>
              <a:rPr lang="en-GB" sz="2500" dirty="0">
                <a:latin typeface="Cambria" panose="02040503050406030204" pitchFamily="18" charset="0"/>
              </a:rPr>
              <a:t>?</a:t>
            </a:r>
          </a:p>
          <a:p>
            <a:pPr marL="0" indent="0">
              <a:buNone/>
            </a:pPr>
            <a:r>
              <a:rPr lang="en-US" sz="2500" dirty="0">
                <a:latin typeface="Cambria" panose="02040503050406030204" pitchFamily="18" charset="0"/>
              </a:rPr>
              <a:t>How beneficial it is for the retail sector to be compliant and organized?</a:t>
            </a:r>
            <a:endParaRPr lang="en-GB" sz="2500" dirty="0"/>
          </a:p>
        </p:txBody>
      </p:sp>
    </p:spTree>
    <p:extLst>
      <p:ext uri="{BB962C8B-B14F-4D97-AF65-F5344CB8AC3E}">
        <p14:creationId xmlns:p14="http://schemas.microsoft.com/office/powerpoint/2010/main" val="17254832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1143287"/>
            <a:ext cx="7543800" cy="482319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latin typeface="Cambria" panose="02040503050406030204" pitchFamily="18" charset="0"/>
              </a:rPr>
              <a:t>Being Responsible</a:t>
            </a:r>
            <a:endParaRPr lang="en-GB" dirty="0">
              <a:latin typeface="Cambria" panose="020405030504060302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GB" sz="2500" dirty="0">
                <a:latin typeface="Cambria" panose="02040503050406030204" pitchFamily="18" charset="0"/>
              </a:rPr>
              <a:t>How </a:t>
            </a:r>
            <a:r>
              <a:rPr lang="en-GB" sz="2500" dirty="0">
                <a:latin typeface="Cambria" panose="02040503050406030204" pitchFamily="18" charset="0"/>
              </a:rPr>
              <a:t>we demonstrate that we understand global concerns for socially responsible business practices and  comply with the emerging regulations? </a:t>
            </a:r>
            <a:endParaRPr lang="en-GB" sz="2500" dirty="0">
              <a:latin typeface="Cambria" panose="02040503050406030204" pitchFamily="18" charset="0"/>
            </a:endParaRPr>
          </a:p>
          <a:p>
            <a:pPr algn="just"/>
            <a:r>
              <a:rPr lang="en-GB" sz="2500" dirty="0">
                <a:latin typeface="Cambria" panose="02040503050406030204" pitchFamily="18" charset="0"/>
              </a:rPr>
              <a:t>Is </a:t>
            </a:r>
            <a:r>
              <a:rPr lang="en-GB" sz="2500" dirty="0">
                <a:latin typeface="Cambria" panose="02040503050406030204" pitchFamily="18" charset="0"/>
              </a:rPr>
              <a:t>responsible sourcing compliance (say RJC compliance) a business imperative for jewellers selling only in Indian market? </a:t>
            </a:r>
            <a:endParaRPr lang="en-GB" sz="2500" dirty="0">
              <a:latin typeface="Cambria" panose="02040503050406030204" pitchFamily="18" charset="0"/>
            </a:endParaRPr>
          </a:p>
          <a:p>
            <a:pPr algn="just"/>
            <a:endParaRPr lang="en-GB" sz="2500" dirty="0"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6066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1313107"/>
            <a:ext cx="7543800" cy="482319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latin typeface="Cambria" panose="02040503050406030204" pitchFamily="18" charset="0"/>
              </a:rPr>
              <a:t>Alliance with the Government</a:t>
            </a:r>
            <a:endParaRPr lang="en-GB" dirty="0">
              <a:latin typeface="Cambria" panose="020405030504060302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GB" sz="2500" dirty="0">
                <a:latin typeface="Cambria" panose="02040503050406030204" pitchFamily="18" charset="0"/>
              </a:rPr>
              <a:t>How do we engage with the government and align industry objectives with government priorities </a:t>
            </a:r>
            <a:r>
              <a:rPr lang="en-GB" sz="2500" dirty="0">
                <a:latin typeface="Cambria" panose="02040503050406030204" pitchFamily="18" charset="0"/>
              </a:rPr>
              <a:t>for e.g. compliance </a:t>
            </a:r>
            <a:r>
              <a:rPr lang="en-GB" sz="2500" dirty="0">
                <a:latin typeface="Cambria" panose="02040503050406030204" pitchFamily="18" charset="0"/>
              </a:rPr>
              <a:t>with law, fairness to employees and customers, and willing to adopt to global </a:t>
            </a:r>
            <a:r>
              <a:rPr lang="en-GB" sz="2500" dirty="0">
                <a:latin typeface="Cambria" panose="02040503050406030204" pitchFamily="18" charset="0"/>
              </a:rPr>
              <a:t>change? </a:t>
            </a:r>
          </a:p>
          <a:p>
            <a:pPr algn="just"/>
            <a:r>
              <a:rPr lang="en-GB" sz="2500" dirty="0">
                <a:latin typeface="Cambria" panose="02040503050406030204" pitchFamily="18" charset="0"/>
              </a:rPr>
              <a:t>How </a:t>
            </a:r>
            <a:r>
              <a:rPr lang="en-GB" sz="2500" dirty="0">
                <a:latin typeface="Cambria" panose="02040503050406030204" pitchFamily="18" charset="0"/>
              </a:rPr>
              <a:t>do we communicate the benefits of such alignment with our industry members?</a:t>
            </a:r>
          </a:p>
          <a:p>
            <a:pPr algn="just"/>
            <a:r>
              <a:rPr lang="en-US" sz="2500" dirty="0">
                <a:latin typeface="Cambria" panose="02040503050406030204" pitchFamily="18" charset="0"/>
              </a:rPr>
              <a:t>What is industry’s expectation from the Government?</a:t>
            </a:r>
            <a:endParaRPr lang="en-GB" sz="2500" dirty="0"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231095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62</TotalTime>
  <Words>399</Words>
  <Application>Microsoft Office PowerPoint</Application>
  <PresentationFormat>On-screen Show (4:3)</PresentationFormat>
  <Paragraphs>41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Calibri</vt:lpstr>
      <vt:lpstr>Calibri Light</vt:lpstr>
      <vt:lpstr>Cambria</vt:lpstr>
      <vt:lpstr>Retrospect</vt:lpstr>
      <vt:lpstr>Building a Sustainable and Growth-oriented Jewellery Sector</vt:lpstr>
      <vt:lpstr>Panelists</vt:lpstr>
      <vt:lpstr>Millennial</vt:lpstr>
      <vt:lpstr>Digitalization</vt:lpstr>
      <vt:lpstr>Sustainability</vt:lpstr>
      <vt:lpstr>Growth Strategies</vt:lpstr>
      <vt:lpstr>Retailing</vt:lpstr>
      <vt:lpstr>Being Responsible</vt:lpstr>
      <vt:lpstr>Alliance with the Government</vt:lpstr>
      <vt:lpstr>GST</vt:lpstr>
      <vt:lpstr>Thank you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Building a Sustainable and Growth-oriented Jewellery Sector</dc:title>
  <dc:creator>mitesh</dc:creator>
  <cp:lastModifiedBy>Toshiba</cp:lastModifiedBy>
  <cp:revision>18</cp:revision>
  <dcterms:created xsi:type="dcterms:W3CDTF">2017-08-07T06:40:00Z</dcterms:created>
  <dcterms:modified xsi:type="dcterms:W3CDTF">2017-08-10T05:17:46Z</dcterms:modified>
</cp:coreProperties>
</file>