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sldIdLst>
    <p:sldId id="256" r:id="rId2"/>
    <p:sldId id="257" r:id="rId3"/>
    <p:sldId id="259" r:id="rId4"/>
    <p:sldId id="258" r:id="rId5"/>
    <p:sldId id="262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BA26-65AF-4604-B7DE-2D6907860ADF}" type="datetimeFigureOut">
              <a:rPr lang="en-AU" smtClean="0"/>
              <a:t>10/08/2017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570817B-A00C-43DC-93C0-E29A412531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099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BA26-65AF-4604-B7DE-2D6907860ADF}" type="datetimeFigureOut">
              <a:rPr lang="en-AU" smtClean="0"/>
              <a:t>10/08/2017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817B-A00C-43DC-93C0-E29A412531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656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33D44-103A-4BCF-8777-D7F7D035824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23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6BA26-65AF-4604-B7DE-2D6907860ADF}" type="datetimeFigureOut">
              <a:rPr lang="en-AU" smtClean="0"/>
              <a:t>10/08/2017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570817B-A00C-43DC-93C0-E29A412531CD}" type="slidenum">
              <a:rPr lang="en-AU" smtClean="0"/>
              <a:t>‹#›</a:t>
            </a:fld>
            <a:endParaRPr lang="en-AU"/>
          </a:p>
        </p:txBody>
      </p:sp>
      <p:pic>
        <p:nvPicPr>
          <p:cNvPr id="34" name="Picture 6" descr="https://encrypted-tbn0.gstatic.com/images?q=tbn:ANd9GcSBQ1dvdni0z9x9iP5liyYZ73VkOoLqZcykwb1URQ7vCFeO1_vWPbgy8s3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4" y="160338"/>
            <a:ext cx="1434466" cy="8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60" y="6138536"/>
            <a:ext cx="1450848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7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8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097" y="3720709"/>
            <a:ext cx="9857610" cy="2262781"/>
          </a:xfrm>
        </p:spPr>
        <p:txBody>
          <a:bodyPr>
            <a:normAutofit/>
          </a:bodyPr>
          <a:lstStyle/>
          <a:p>
            <a:r>
              <a:rPr lang="en-AU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Gold Mines in India </a:t>
            </a:r>
            <a:r>
              <a:rPr lang="en-AU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A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AU" sz="28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100 tonnes domestic </a:t>
            </a:r>
            <a:r>
              <a:rPr lang="en-AU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gold </a:t>
            </a:r>
            <a:r>
              <a:rPr lang="en-AU" sz="28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dore</a:t>
            </a:r>
            <a:r>
              <a:rPr lang="en-AU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 year</a:t>
            </a:r>
            <a:endParaRPr lang="en-AU" sz="40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india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604" y="102836"/>
            <a:ext cx="3907434" cy="25947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68610" y="2861304"/>
            <a:ext cx="1856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in India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56" y="102836"/>
            <a:ext cx="1345938" cy="57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81446"/>
            <a:ext cx="1414210" cy="5458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27" y="52571"/>
            <a:ext cx="9899632" cy="743691"/>
          </a:xfrm>
        </p:spPr>
        <p:txBody>
          <a:bodyPr>
            <a:noAutofit/>
          </a:bodyPr>
          <a:lstStyle/>
          <a:p>
            <a:r>
              <a:rPr lang="en-A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Sister Geologies – India, Australia, Africa</a:t>
            </a:r>
            <a:br>
              <a:rPr lang="en-A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Massive Archaean Greenstone Gold Belts </a:t>
            </a:r>
            <a:r>
              <a:rPr lang="en-A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sz="3200" b="1" dirty="0"/>
          </a:p>
        </p:txBody>
      </p:sp>
      <p:sp>
        <p:nvSpPr>
          <p:cNvPr id="6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65739" y="6461350"/>
            <a:ext cx="511676" cy="310263"/>
          </a:xfrm>
        </p:spPr>
        <p:txBody>
          <a:bodyPr/>
          <a:lstStyle/>
          <a:p>
            <a:fld id="{B5133D44-103A-4BCF-8777-D7F7D0358247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34" name="Rectangle 33"/>
          <p:cNvSpPr/>
          <p:nvPr/>
        </p:nvSpPr>
        <p:spPr>
          <a:xfrm>
            <a:off x="-3303434" y="5328667"/>
            <a:ext cx="1235011" cy="331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Oval 41"/>
          <p:cNvSpPr/>
          <p:nvPr/>
        </p:nvSpPr>
        <p:spPr>
          <a:xfrm>
            <a:off x="1149309" y="-773555"/>
            <a:ext cx="61470" cy="45719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TextBox 42"/>
          <p:cNvSpPr txBox="1"/>
          <p:nvPr/>
        </p:nvSpPr>
        <p:spPr>
          <a:xfrm>
            <a:off x="670292" y="-753577"/>
            <a:ext cx="625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Project A</a:t>
            </a:r>
          </a:p>
        </p:txBody>
      </p:sp>
      <p:sp>
        <p:nvSpPr>
          <p:cNvPr id="45" name="AutoShape 11"/>
          <p:cNvSpPr>
            <a:spLocks noChangeArrowheads="1"/>
          </p:cNvSpPr>
          <p:nvPr/>
        </p:nvSpPr>
        <p:spPr bwMode="auto">
          <a:xfrm>
            <a:off x="6280785" y="4596870"/>
            <a:ext cx="2532878" cy="935345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accent6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5953" tIns="45661" rIns="0" bIns="45661" anchor="ctr"/>
          <a:lstStyle/>
          <a:p>
            <a:pPr marL="58738" lvl="1" algn="ctr">
              <a:spcAft>
                <a:spcPts val="300"/>
              </a:spcAft>
              <a:buClr>
                <a:schemeClr val="accent2"/>
              </a:buClr>
              <a:defRPr/>
            </a:pPr>
            <a:r>
              <a:rPr lang="en-US" sz="1200" b="1" u="sng" dirty="0">
                <a:latin typeface="+mj-lt"/>
                <a:ea typeface="Verdana" pitchFamily="34" charset="0"/>
                <a:cs typeface="Verdana" pitchFamily="34" charset="0"/>
              </a:rPr>
              <a:t>400,000 km2 </a:t>
            </a:r>
            <a:r>
              <a:rPr lang="en-US" sz="1200" b="1" dirty="0">
                <a:latin typeface="+mj-lt"/>
                <a:ea typeface="Verdana" pitchFamily="34" charset="0"/>
                <a:cs typeface="Verdana" pitchFamily="34" charset="0"/>
              </a:rPr>
              <a:t>issued for RP gold </a:t>
            </a:r>
            <a:r>
              <a:rPr lang="en-US" sz="1200" b="1" dirty="0" err="1">
                <a:latin typeface="+mj-lt"/>
                <a:ea typeface="Verdana" pitchFamily="34" charset="0"/>
                <a:cs typeface="Verdana" pitchFamily="34" charset="0"/>
              </a:rPr>
              <a:t>expln</a:t>
            </a:r>
            <a:r>
              <a:rPr lang="en-US" sz="1200" b="1" dirty="0">
                <a:latin typeface="+mj-lt"/>
                <a:ea typeface="Verdana" pitchFamily="34" charset="0"/>
                <a:cs typeface="Verdana" pitchFamily="34" charset="0"/>
              </a:rPr>
              <a:t>.</a:t>
            </a:r>
          </a:p>
          <a:p>
            <a:pPr marL="58738" lvl="1" algn="ctr">
              <a:spcAft>
                <a:spcPts val="300"/>
              </a:spcAft>
              <a:buClr>
                <a:schemeClr val="accent2"/>
              </a:buClr>
              <a:defRPr/>
            </a:pPr>
            <a:r>
              <a:rPr lang="en-US" sz="1200" b="1" dirty="0">
                <a:latin typeface="+mj-lt"/>
                <a:ea typeface="Verdana" pitchFamily="34" charset="0"/>
                <a:cs typeface="Verdana" pitchFamily="34" charset="0"/>
              </a:rPr>
              <a:t>Only 500 km2 converted to PL !! </a:t>
            </a:r>
          </a:p>
        </p:txBody>
      </p:sp>
      <p:sp>
        <p:nvSpPr>
          <p:cNvPr id="46" name="AutoShape 11"/>
          <p:cNvSpPr>
            <a:spLocks noChangeArrowheads="1"/>
          </p:cNvSpPr>
          <p:nvPr/>
        </p:nvSpPr>
        <p:spPr bwMode="auto">
          <a:xfrm>
            <a:off x="6280785" y="3170629"/>
            <a:ext cx="2456815" cy="87784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6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5953" tIns="45661" rIns="0" bIns="45661" anchor="ctr"/>
          <a:lstStyle/>
          <a:p>
            <a:pPr marL="58738" lvl="1" algn="ctr">
              <a:spcAft>
                <a:spcPts val="300"/>
              </a:spcAft>
              <a:buClr>
                <a:schemeClr val="accent2"/>
              </a:buClr>
              <a:defRPr/>
            </a:pPr>
            <a:r>
              <a:rPr lang="en-AU" sz="1200" b="1" u="sng" dirty="0">
                <a:latin typeface="+mj-lt"/>
                <a:ea typeface="Verdana" pitchFamily="34" charset="0"/>
                <a:cs typeface="Verdana" pitchFamily="34" charset="0"/>
              </a:rPr>
              <a:t>600t Gold defined </a:t>
            </a:r>
            <a:r>
              <a:rPr lang="en-AU" sz="1200" b="1" dirty="0">
                <a:latin typeface="+mj-lt"/>
                <a:ea typeface="Verdana" pitchFamily="34" charset="0"/>
                <a:cs typeface="Verdana" pitchFamily="34" charset="0"/>
              </a:rPr>
              <a:t>in the ground.</a:t>
            </a:r>
          </a:p>
          <a:p>
            <a:pPr marL="58738" lvl="1" algn="ctr">
              <a:spcAft>
                <a:spcPts val="300"/>
              </a:spcAft>
              <a:buClr>
                <a:schemeClr val="accent2"/>
              </a:buClr>
              <a:defRPr/>
            </a:pPr>
            <a:r>
              <a:rPr lang="en-AU" sz="1200" b="1" dirty="0" err="1">
                <a:latin typeface="+mj-lt"/>
                <a:ea typeface="Verdana" pitchFamily="34" charset="0"/>
                <a:cs typeface="Verdana" pitchFamily="34" charset="0"/>
              </a:rPr>
              <a:t>incl</a:t>
            </a:r>
            <a:r>
              <a:rPr lang="en-AU" sz="1200" b="1" dirty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AU" sz="1200" b="1" u="sng" dirty="0">
                <a:latin typeface="+mj-lt"/>
                <a:ea typeface="Verdana" pitchFamily="34" charset="0"/>
                <a:cs typeface="Verdana" pitchFamily="34" charset="0"/>
              </a:rPr>
              <a:t>100t</a:t>
            </a:r>
            <a:r>
              <a:rPr lang="en-AU" sz="1200" b="1" dirty="0">
                <a:latin typeface="+mj-lt"/>
                <a:ea typeface="Verdana" pitchFamily="34" charset="0"/>
                <a:cs typeface="Verdana" pitchFamily="34" charset="0"/>
              </a:rPr>
              <a:t> reserve ready to mine.</a:t>
            </a:r>
            <a:endParaRPr lang="en-IN" sz="12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AutoShape 11"/>
          <p:cNvSpPr>
            <a:spLocks noChangeArrowheads="1"/>
          </p:cNvSpPr>
          <p:nvPr/>
        </p:nvSpPr>
        <p:spPr bwMode="auto">
          <a:xfrm>
            <a:off x="6225309" y="1763137"/>
            <a:ext cx="2512291" cy="859096"/>
          </a:xfrm>
          <a:prstGeom prst="flowChartAlternateProcess">
            <a:avLst/>
          </a:prstGeom>
          <a:ln w="19050">
            <a:solidFill>
              <a:srgbClr val="C37C3A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5953" tIns="45661" rIns="0" bIns="45661" anchor="ctr"/>
          <a:lstStyle/>
          <a:p>
            <a:pPr marL="58738" lvl="1" algn="ctr">
              <a:spcAft>
                <a:spcPts val="300"/>
              </a:spcAft>
              <a:buClr>
                <a:schemeClr val="accent2"/>
              </a:buClr>
              <a:defRPr/>
            </a:pPr>
            <a:r>
              <a:rPr lang="en-US" sz="1200" b="1" dirty="0">
                <a:latin typeface="+mj-lt"/>
                <a:ea typeface="Verdana" pitchFamily="34" charset="0"/>
                <a:cs typeface="Verdana" pitchFamily="34" charset="0"/>
              </a:rPr>
              <a:t>5000yrs ancient gold mining,</a:t>
            </a:r>
          </a:p>
          <a:p>
            <a:pPr marL="58738" lvl="1" algn="ctr">
              <a:spcAft>
                <a:spcPts val="300"/>
              </a:spcAft>
              <a:buClr>
                <a:schemeClr val="accent2"/>
              </a:buClr>
              <a:defRPr/>
            </a:pPr>
            <a:r>
              <a:rPr lang="en-US" sz="1200" b="1" u="sng" dirty="0">
                <a:latin typeface="+mj-lt"/>
                <a:ea typeface="Verdana" pitchFamily="34" charset="0"/>
                <a:cs typeface="Verdana" pitchFamily="34" charset="0"/>
              </a:rPr>
              <a:t>300+ </a:t>
            </a:r>
            <a:r>
              <a:rPr lang="en-US" sz="1200" b="1" dirty="0">
                <a:latin typeface="+mj-lt"/>
                <a:ea typeface="Verdana" pitchFamily="34" charset="0"/>
                <a:cs typeface="Verdana" pitchFamily="34" charset="0"/>
              </a:rPr>
              <a:t>mineralized gold projects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64228" y="6328639"/>
            <a:ext cx="2423890" cy="493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1" name="Rectangle 80"/>
          <p:cNvSpPr/>
          <p:nvPr/>
        </p:nvSpPr>
        <p:spPr>
          <a:xfrm>
            <a:off x="984943" y="6498011"/>
            <a:ext cx="425296" cy="2445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2" name="TextBox 81"/>
          <p:cNvSpPr txBox="1"/>
          <p:nvPr/>
        </p:nvSpPr>
        <p:spPr>
          <a:xfrm>
            <a:off x="1394657" y="6510003"/>
            <a:ext cx="18453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i="1" dirty="0"/>
              <a:t>Greenstone Gold Belts</a:t>
            </a:r>
          </a:p>
        </p:txBody>
      </p:sp>
      <p:sp>
        <p:nvSpPr>
          <p:cNvPr id="83" name="Rectangle 82"/>
          <p:cNvSpPr/>
          <p:nvPr/>
        </p:nvSpPr>
        <p:spPr>
          <a:xfrm>
            <a:off x="143227" y="5958211"/>
            <a:ext cx="2037508" cy="516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AutoShape 2" descr="http://bullionfederation.com/Images/Agenda.jpg"/>
          <p:cNvSpPr>
            <a:spLocks noChangeAspect="1" noChangeArrowheads="1"/>
          </p:cNvSpPr>
          <p:nvPr/>
        </p:nvSpPr>
        <p:spPr bwMode="auto">
          <a:xfrm>
            <a:off x="-1315174" y="-116699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2" name="AutoShape 2" descr="http://bullionfederation.com/Images/Agenda.jpg"/>
          <p:cNvSpPr>
            <a:spLocks noChangeAspect="1" noChangeArrowheads="1"/>
          </p:cNvSpPr>
          <p:nvPr/>
        </p:nvSpPr>
        <p:spPr bwMode="auto">
          <a:xfrm>
            <a:off x="-1315174" y="-17423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AutoShape 2" descr="Image result for make in india logo h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314227" y="57692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 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14227" y="914613"/>
            <a:ext cx="4900056" cy="5577402"/>
            <a:chOff x="103376" y="811864"/>
            <a:chExt cx="6169484" cy="6353669"/>
          </a:xfrm>
        </p:grpSpPr>
        <p:grpSp>
          <p:nvGrpSpPr>
            <p:cNvPr id="11" name="Group 10"/>
            <p:cNvGrpSpPr/>
            <p:nvPr/>
          </p:nvGrpSpPr>
          <p:grpSpPr>
            <a:xfrm>
              <a:off x="103376" y="1278494"/>
              <a:ext cx="6169484" cy="5887039"/>
              <a:chOff x="99036" y="970962"/>
              <a:chExt cx="6169484" cy="5887039"/>
            </a:xfrm>
          </p:grpSpPr>
          <p:pic>
            <p:nvPicPr>
              <p:cNvPr id="33" name="Picture 2" descr="CPR_new_coverpage_15Oct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36" y="970962"/>
                <a:ext cx="6169484" cy="58870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AutoShape 10"/>
              <p:cNvSpPr>
                <a:spLocks noChangeArrowheads="1"/>
              </p:cNvSpPr>
              <p:nvPr/>
            </p:nvSpPr>
            <p:spPr bwMode="auto">
              <a:xfrm>
                <a:off x="3597832" y="6313038"/>
                <a:ext cx="2595305" cy="529361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45666" rIns="0" bIns="45666" anchor="ctr"/>
              <a:lstStyle/>
              <a:p>
                <a:pPr algn="ctr">
                  <a:defRPr/>
                </a:pPr>
                <a:r>
                  <a:rPr lang="en-US" sz="1300" b="1" dirty="0">
                    <a:solidFill>
                      <a:schemeClr val="tx1"/>
                    </a:solidFill>
                    <a:latin typeface="+mj-lt"/>
                  </a:rPr>
                  <a:t>~50 Gold Mine </a:t>
                </a:r>
                <a:r>
                  <a:rPr lang="en-US" sz="1300" b="1" dirty="0" err="1">
                    <a:solidFill>
                      <a:schemeClr val="tx1"/>
                    </a:solidFill>
                    <a:latin typeface="+mj-lt"/>
                  </a:rPr>
                  <a:t>prodn</a:t>
                </a:r>
                <a:endParaRPr lang="en-US" sz="1300" b="1" dirty="0">
                  <a:solidFill>
                    <a:schemeClr val="tx1"/>
                  </a:solidFill>
                  <a:latin typeface="+mj-lt"/>
                </a:endParaRPr>
              </a:p>
              <a:p>
                <a:pPr algn="ctr">
                  <a:defRPr/>
                </a:pPr>
                <a:r>
                  <a:rPr lang="en-US" sz="1300" b="1" dirty="0">
                    <a:solidFill>
                      <a:schemeClr val="tx1"/>
                    </a:solidFill>
                    <a:latin typeface="+mj-lt"/>
                  </a:rPr>
                  <a:t>250 </a:t>
                </a:r>
                <a:r>
                  <a:rPr lang="en-US" sz="1300" b="1" dirty="0" err="1">
                    <a:solidFill>
                      <a:schemeClr val="tx1"/>
                    </a:solidFill>
                    <a:latin typeface="+mj-lt"/>
                  </a:rPr>
                  <a:t>tonnes</a:t>
                </a:r>
                <a:r>
                  <a:rPr lang="en-US" sz="1300" b="1" dirty="0">
                    <a:solidFill>
                      <a:schemeClr val="tx1"/>
                    </a:solidFill>
                    <a:latin typeface="+mj-lt"/>
                  </a:rPr>
                  <a:t> in 2015</a:t>
                </a:r>
              </a:p>
            </p:txBody>
          </p:sp>
          <p:sp>
            <p:nvSpPr>
              <p:cNvPr id="37" name="AutoShape 10"/>
              <p:cNvSpPr>
                <a:spLocks noChangeArrowheads="1"/>
              </p:cNvSpPr>
              <p:nvPr/>
            </p:nvSpPr>
            <p:spPr bwMode="auto">
              <a:xfrm>
                <a:off x="2703919" y="1104238"/>
                <a:ext cx="2875068" cy="596987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45666" rIns="0" bIns="45666" anchor="ctr"/>
              <a:lstStyle/>
              <a:p>
                <a:pPr algn="ctr">
                  <a:defRPr/>
                </a:pPr>
                <a:r>
                  <a:rPr lang="en-US" sz="1300" b="1" dirty="0">
                    <a:solidFill>
                      <a:schemeClr val="tx1"/>
                    </a:solidFill>
                    <a:latin typeface="+mj-lt"/>
                  </a:rPr>
                  <a:t>1 Mine </a:t>
                </a:r>
                <a:r>
                  <a:rPr lang="en-US" sz="1300" b="1" dirty="0" err="1">
                    <a:solidFill>
                      <a:schemeClr val="tx1"/>
                    </a:solidFill>
                    <a:latin typeface="+mj-lt"/>
                  </a:rPr>
                  <a:t>prodn</a:t>
                </a:r>
                <a:r>
                  <a:rPr lang="en-US" sz="1300" b="1" dirty="0">
                    <a:solidFill>
                      <a:schemeClr val="tx1"/>
                    </a:solidFill>
                    <a:latin typeface="+mj-lt"/>
                  </a:rPr>
                  <a:t> 1.4t in 2015</a:t>
                </a:r>
              </a:p>
              <a:p>
                <a:pPr algn="ctr">
                  <a:defRPr/>
                </a:pPr>
                <a:r>
                  <a:rPr lang="en-US" sz="1300" b="1" dirty="0">
                    <a:solidFill>
                      <a:schemeClr val="tx1"/>
                    </a:solidFill>
                    <a:latin typeface="+mj-lt"/>
                  </a:rPr>
                  <a:t>850t consumed 2015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44159" y="5619657"/>
                <a:ext cx="2010879" cy="78887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1300" b="1" dirty="0"/>
                  <a:t>Africa</a:t>
                </a:r>
                <a:br>
                  <a:rPr lang="en-US" sz="1300" b="1" dirty="0"/>
                </a:br>
                <a:r>
                  <a:rPr lang="en-US" sz="1300" b="1" dirty="0" err="1"/>
                  <a:t>prodn</a:t>
                </a:r>
                <a:r>
                  <a:rPr lang="en-US" sz="1300" b="1" dirty="0"/>
                  <a:t/>
                </a:r>
                <a:br>
                  <a:rPr lang="en-US" sz="1300" b="1" dirty="0"/>
                </a:br>
                <a:r>
                  <a:rPr lang="en-US" sz="1300" b="1" dirty="0"/>
                  <a:t>350tpa</a:t>
                </a:r>
                <a:endParaRPr lang="en-AU" sz="1300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149309" y="811864"/>
              <a:ext cx="1519874" cy="580503"/>
              <a:chOff x="1057187" y="457807"/>
              <a:chExt cx="1519874" cy="580503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1057187" y="457807"/>
                <a:ext cx="1519874" cy="580503"/>
              </a:xfrm>
              <a:custGeom>
                <a:avLst/>
                <a:gdLst>
                  <a:gd name="connsiteX0" fmla="*/ 0 w 1207008"/>
                  <a:gd name="connsiteY0" fmla="*/ 182880 h 667512"/>
                  <a:gd name="connsiteX1" fmla="*/ 36576 w 1207008"/>
                  <a:gd name="connsiteY1" fmla="*/ 109728 h 667512"/>
                  <a:gd name="connsiteX2" fmla="*/ 91440 w 1207008"/>
                  <a:gd name="connsiteY2" fmla="*/ 91440 h 667512"/>
                  <a:gd name="connsiteX3" fmla="*/ 173736 w 1207008"/>
                  <a:gd name="connsiteY3" fmla="*/ 64008 h 667512"/>
                  <a:gd name="connsiteX4" fmla="*/ 201168 w 1207008"/>
                  <a:gd name="connsiteY4" fmla="*/ 54864 h 667512"/>
                  <a:gd name="connsiteX5" fmla="*/ 246888 w 1207008"/>
                  <a:gd name="connsiteY5" fmla="*/ 45720 h 667512"/>
                  <a:gd name="connsiteX6" fmla="*/ 329184 w 1207008"/>
                  <a:gd name="connsiteY6" fmla="*/ 0 h 667512"/>
                  <a:gd name="connsiteX7" fmla="*/ 457200 w 1207008"/>
                  <a:gd name="connsiteY7" fmla="*/ 9144 h 667512"/>
                  <a:gd name="connsiteX8" fmla="*/ 466344 w 1207008"/>
                  <a:gd name="connsiteY8" fmla="*/ 36576 h 667512"/>
                  <a:gd name="connsiteX9" fmla="*/ 484632 w 1207008"/>
                  <a:gd name="connsiteY9" fmla="*/ 73152 h 667512"/>
                  <a:gd name="connsiteX10" fmla="*/ 557784 w 1207008"/>
                  <a:gd name="connsiteY10" fmla="*/ 100584 h 667512"/>
                  <a:gd name="connsiteX11" fmla="*/ 566928 w 1207008"/>
                  <a:gd name="connsiteY11" fmla="*/ 128016 h 667512"/>
                  <a:gd name="connsiteX12" fmla="*/ 630936 w 1207008"/>
                  <a:gd name="connsiteY12" fmla="*/ 155448 h 667512"/>
                  <a:gd name="connsiteX13" fmla="*/ 694944 w 1207008"/>
                  <a:gd name="connsiteY13" fmla="*/ 192024 h 667512"/>
                  <a:gd name="connsiteX14" fmla="*/ 749808 w 1207008"/>
                  <a:gd name="connsiteY14" fmla="*/ 283464 h 667512"/>
                  <a:gd name="connsiteX15" fmla="*/ 804672 w 1207008"/>
                  <a:gd name="connsiteY15" fmla="*/ 310896 h 667512"/>
                  <a:gd name="connsiteX16" fmla="*/ 923544 w 1207008"/>
                  <a:gd name="connsiteY16" fmla="*/ 301752 h 667512"/>
                  <a:gd name="connsiteX17" fmla="*/ 950976 w 1207008"/>
                  <a:gd name="connsiteY17" fmla="*/ 283464 h 667512"/>
                  <a:gd name="connsiteX18" fmla="*/ 978408 w 1207008"/>
                  <a:gd name="connsiteY18" fmla="*/ 274320 h 667512"/>
                  <a:gd name="connsiteX19" fmla="*/ 1033272 w 1207008"/>
                  <a:gd name="connsiteY19" fmla="*/ 246888 h 667512"/>
                  <a:gd name="connsiteX20" fmla="*/ 1152144 w 1207008"/>
                  <a:gd name="connsiteY20" fmla="*/ 256032 h 667512"/>
                  <a:gd name="connsiteX21" fmla="*/ 1170432 w 1207008"/>
                  <a:gd name="connsiteY21" fmla="*/ 283464 h 667512"/>
                  <a:gd name="connsiteX22" fmla="*/ 1179576 w 1207008"/>
                  <a:gd name="connsiteY22" fmla="*/ 310896 h 667512"/>
                  <a:gd name="connsiteX23" fmla="*/ 1207008 w 1207008"/>
                  <a:gd name="connsiteY23" fmla="*/ 365760 h 667512"/>
                  <a:gd name="connsiteX24" fmla="*/ 1188720 w 1207008"/>
                  <a:gd name="connsiteY24" fmla="*/ 448056 h 667512"/>
                  <a:gd name="connsiteX25" fmla="*/ 1179576 w 1207008"/>
                  <a:gd name="connsiteY25" fmla="*/ 475488 h 667512"/>
                  <a:gd name="connsiteX26" fmla="*/ 1152144 w 1207008"/>
                  <a:gd name="connsiteY26" fmla="*/ 493776 h 667512"/>
                  <a:gd name="connsiteX27" fmla="*/ 1115568 w 1207008"/>
                  <a:gd name="connsiteY27" fmla="*/ 539496 h 667512"/>
                  <a:gd name="connsiteX28" fmla="*/ 1106424 w 1207008"/>
                  <a:gd name="connsiteY28" fmla="*/ 566928 h 667512"/>
                  <a:gd name="connsiteX29" fmla="*/ 1078992 w 1207008"/>
                  <a:gd name="connsiteY29" fmla="*/ 576072 h 667512"/>
                  <a:gd name="connsiteX30" fmla="*/ 1024128 w 1207008"/>
                  <a:gd name="connsiteY30" fmla="*/ 585216 h 667512"/>
                  <a:gd name="connsiteX31" fmla="*/ 1014984 w 1207008"/>
                  <a:gd name="connsiteY31" fmla="*/ 649224 h 667512"/>
                  <a:gd name="connsiteX32" fmla="*/ 978408 w 1207008"/>
                  <a:gd name="connsiteY32" fmla="*/ 667512 h 667512"/>
                  <a:gd name="connsiteX33" fmla="*/ 402336 w 1207008"/>
                  <a:gd name="connsiteY33" fmla="*/ 658368 h 667512"/>
                  <a:gd name="connsiteX34" fmla="*/ 155448 w 1207008"/>
                  <a:gd name="connsiteY34" fmla="*/ 649224 h 667512"/>
                  <a:gd name="connsiteX35" fmla="*/ 137160 w 1207008"/>
                  <a:gd name="connsiteY35" fmla="*/ 621792 h 667512"/>
                  <a:gd name="connsiteX36" fmla="*/ 109728 w 1207008"/>
                  <a:gd name="connsiteY36" fmla="*/ 530352 h 667512"/>
                  <a:gd name="connsiteX37" fmla="*/ 118872 w 1207008"/>
                  <a:gd name="connsiteY37" fmla="*/ 448056 h 667512"/>
                  <a:gd name="connsiteX38" fmla="*/ 146304 w 1207008"/>
                  <a:gd name="connsiteY38" fmla="*/ 438912 h 667512"/>
                  <a:gd name="connsiteX39" fmla="*/ 182880 w 1207008"/>
                  <a:gd name="connsiteY39" fmla="*/ 420624 h 667512"/>
                  <a:gd name="connsiteX40" fmla="*/ 192024 w 1207008"/>
                  <a:gd name="connsiteY40" fmla="*/ 301752 h 667512"/>
                  <a:gd name="connsiteX41" fmla="*/ 137160 w 1207008"/>
                  <a:gd name="connsiteY41" fmla="*/ 283464 h 667512"/>
                  <a:gd name="connsiteX42" fmla="*/ 118872 w 1207008"/>
                  <a:gd name="connsiteY42" fmla="*/ 256032 h 667512"/>
                  <a:gd name="connsiteX43" fmla="*/ 109728 w 1207008"/>
                  <a:gd name="connsiteY43" fmla="*/ 228600 h 667512"/>
                  <a:gd name="connsiteX44" fmla="*/ 54864 w 1207008"/>
                  <a:gd name="connsiteY44" fmla="*/ 192024 h 667512"/>
                  <a:gd name="connsiteX45" fmla="*/ 0 w 1207008"/>
                  <a:gd name="connsiteY45" fmla="*/ 182880 h 667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207008" h="667512">
                    <a:moveTo>
                      <a:pt x="0" y="182880"/>
                    </a:moveTo>
                    <a:cubicBezTo>
                      <a:pt x="3277" y="174688"/>
                      <a:pt x="21966" y="118859"/>
                      <a:pt x="36576" y="109728"/>
                    </a:cubicBezTo>
                    <a:cubicBezTo>
                      <a:pt x="52923" y="99511"/>
                      <a:pt x="73152" y="97536"/>
                      <a:pt x="91440" y="91440"/>
                    </a:cubicBezTo>
                    <a:lnTo>
                      <a:pt x="173736" y="64008"/>
                    </a:lnTo>
                    <a:cubicBezTo>
                      <a:pt x="182880" y="60960"/>
                      <a:pt x="191717" y="56754"/>
                      <a:pt x="201168" y="54864"/>
                    </a:cubicBezTo>
                    <a:lnTo>
                      <a:pt x="246888" y="45720"/>
                    </a:lnTo>
                    <a:cubicBezTo>
                      <a:pt x="309772" y="3797"/>
                      <a:pt x="280900" y="16095"/>
                      <a:pt x="329184" y="0"/>
                    </a:cubicBezTo>
                    <a:cubicBezTo>
                      <a:pt x="371856" y="3048"/>
                      <a:pt x="415864" y="-1879"/>
                      <a:pt x="457200" y="9144"/>
                    </a:cubicBezTo>
                    <a:cubicBezTo>
                      <a:pt x="466513" y="11628"/>
                      <a:pt x="462547" y="27717"/>
                      <a:pt x="466344" y="36576"/>
                    </a:cubicBezTo>
                    <a:cubicBezTo>
                      <a:pt x="471714" y="49105"/>
                      <a:pt x="475906" y="62680"/>
                      <a:pt x="484632" y="73152"/>
                    </a:cubicBezTo>
                    <a:cubicBezTo>
                      <a:pt x="503468" y="95756"/>
                      <a:pt x="531732" y="95374"/>
                      <a:pt x="557784" y="100584"/>
                    </a:cubicBezTo>
                    <a:cubicBezTo>
                      <a:pt x="560832" y="109728"/>
                      <a:pt x="560907" y="120490"/>
                      <a:pt x="566928" y="128016"/>
                    </a:cubicBezTo>
                    <a:cubicBezTo>
                      <a:pt x="585459" y="151179"/>
                      <a:pt x="605835" y="146035"/>
                      <a:pt x="630936" y="155448"/>
                    </a:cubicBezTo>
                    <a:cubicBezTo>
                      <a:pt x="657453" y="165392"/>
                      <a:pt x="672205" y="176864"/>
                      <a:pt x="694944" y="192024"/>
                    </a:cubicBezTo>
                    <a:cubicBezTo>
                      <a:pt x="705954" y="214043"/>
                      <a:pt x="733257" y="272430"/>
                      <a:pt x="749808" y="283464"/>
                    </a:cubicBezTo>
                    <a:cubicBezTo>
                      <a:pt x="785260" y="307099"/>
                      <a:pt x="766814" y="298277"/>
                      <a:pt x="804672" y="310896"/>
                    </a:cubicBezTo>
                    <a:cubicBezTo>
                      <a:pt x="844296" y="307848"/>
                      <a:pt x="884484" y="309076"/>
                      <a:pt x="923544" y="301752"/>
                    </a:cubicBezTo>
                    <a:cubicBezTo>
                      <a:pt x="934345" y="299727"/>
                      <a:pt x="941146" y="288379"/>
                      <a:pt x="950976" y="283464"/>
                    </a:cubicBezTo>
                    <a:cubicBezTo>
                      <a:pt x="959597" y="279153"/>
                      <a:pt x="969787" y="278631"/>
                      <a:pt x="978408" y="274320"/>
                    </a:cubicBezTo>
                    <a:cubicBezTo>
                      <a:pt x="1049312" y="238868"/>
                      <a:pt x="964321" y="269872"/>
                      <a:pt x="1033272" y="246888"/>
                    </a:cubicBezTo>
                    <a:cubicBezTo>
                      <a:pt x="1072896" y="249936"/>
                      <a:pt x="1113745" y="245792"/>
                      <a:pt x="1152144" y="256032"/>
                    </a:cubicBezTo>
                    <a:cubicBezTo>
                      <a:pt x="1162763" y="258864"/>
                      <a:pt x="1165517" y="273634"/>
                      <a:pt x="1170432" y="283464"/>
                    </a:cubicBezTo>
                    <a:cubicBezTo>
                      <a:pt x="1174743" y="292085"/>
                      <a:pt x="1175265" y="302275"/>
                      <a:pt x="1179576" y="310896"/>
                    </a:cubicBezTo>
                    <a:cubicBezTo>
                      <a:pt x="1215028" y="381800"/>
                      <a:pt x="1184024" y="296809"/>
                      <a:pt x="1207008" y="365760"/>
                    </a:cubicBezTo>
                    <a:cubicBezTo>
                      <a:pt x="1200912" y="393192"/>
                      <a:pt x="1195536" y="420794"/>
                      <a:pt x="1188720" y="448056"/>
                    </a:cubicBezTo>
                    <a:cubicBezTo>
                      <a:pt x="1186382" y="457407"/>
                      <a:pt x="1185597" y="467962"/>
                      <a:pt x="1179576" y="475488"/>
                    </a:cubicBezTo>
                    <a:cubicBezTo>
                      <a:pt x="1172711" y="484070"/>
                      <a:pt x="1161288" y="487680"/>
                      <a:pt x="1152144" y="493776"/>
                    </a:cubicBezTo>
                    <a:cubicBezTo>
                      <a:pt x="1129160" y="562727"/>
                      <a:pt x="1162837" y="480410"/>
                      <a:pt x="1115568" y="539496"/>
                    </a:cubicBezTo>
                    <a:cubicBezTo>
                      <a:pt x="1109547" y="547022"/>
                      <a:pt x="1113240" y="560112"/>
                      <a:pt x="1106424" y="566928"/>
                    </a:cubicBezTo>
                    <a:cubicBezTo>
                      <a:pt x="1099608" y="573744"/>
                      <a:pt x="1088401" y="573981"/>
                      <a:pt x="1078992" y="576072"/>
                    </a:cubicBezTo>
                    <a:cubicBezTo>
                      <a:pt x="1060893" y="580094"/>
                      <a:pt x="1042416" y="582168"/>
                      <a:pt x="1024128" y="585216"/>
                    </a:cubicBezTo>
                    <a:cubicBezTo>
                      <a:pt x="1021080" y="606552"/>
                      <a:pt x="1025451" y="630384"/>
                      <a:pt x="1014984" y="649224"/>
                    </a:cubicBezTo>
                    <a:cubicBezTo>
                      <a:pt x="1008364" y="661140"/>
                      <a:pt x="992038" y="667309"/>
                      <a:pt x="978408" y="667512"/>
                    </a:cubicBezTo>
                    <a:lnTo>
                      <a:pt x="402336" y="658368"/>
                    </a:lnTo>
                    <a:cubicBezTo>
                      <a:pt x="320040" y="655320"/>
                      <a:pt x="237028" y="660476"/>
                      <a:pt x="155448" y="649224"/>
                    </a:cubicBezTo>
                    <a:cubicBezTo>
                      <a:pt x="144561" y="647722"/>
                      <a:pt x="141623" y="631835"/>
                      <a:pt x="137160" y="621792"/>
                    </a:cubicBezTo>
                    <a:cubicBezTo>
                      <a:pt x="124439" y="593169"/>
                      <a:pt x="117328" y="560750"/>
                      <a:pt x="109728" y="530352"/>
                    </a:cubicBezTo>
                    <a:cubicBezTo>
                      <a:pt x="112776" y="502920"/>
                      <a:pt x="108621" y="473683"/>
                      <a:pt x="118872" y="448056"/>
                    </a:cubicBezTo>
                    <a:cubicBezTo>
                      <a:pt x="122452" y="439107"/>
                      <a:pt x="137445" y="442709"/>
                      <a:pt x="146304" y="438912"/>
                    </a:cubicBezTo>
                    <a:cubicBezTo>
                      <a:pt x="158833" y="433542"/>
                      <a:pt x="170688" y="426720"/>
                      <a:pt x="182880" y="420624"/>
                    </a:cubicBezTo>
                    <a:cubicBezTo>
                      <a:pt x="193827" y="387782"/>
                      <a:pt x="219721" y="337363"/>
                      <a:pt x="192024" y="301752"/>
                    </a:cubicBezTo>
                    <a:cubicBezTo>
                      <a:pt x="180189" y="286535"/>
                      <a:pt x="137160" y="283464"/>
                      <a:pt x="137160" y="283464"/>
                    </a:cubicBezTo>
                    <a:cubicBezTo>
                      <a:pt x="131064" y="274320"/>
                      <a:pt x="123787" y="265862"/>
                      <a:pt x="118872" y="256032"/>
                    </a:cubicBezTo>
                    <a:cubicBezTo>
                      <a:pt x="114561" y="247411"/>
                      <a:pt x="116544" y="235416"/>
                      <a:pt x="109728" y="228600"/>
                    </a:cubicBezTo>
                    <a:cubicBezTo>
                      <a:pt x="94186" y="213058"/>
                      <a:pt x="75716" y="198975"/>
                      <a:pt x="54864" y="192024"/>
                    </a:cubicBezTo>
                    <a:lnTo>
                      <a:pt x="0" y="18288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1374064" y="1038309"/>
                <a:ext cx="886120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399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5" y="199137"/>
            <a:ext cx="7213599" cy="104665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A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</a:t>
            </a:r>
            <a:r>
              <a:rPr lang="en-A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</a:t>
            </a:r>
            <a:r>
              <a:rPr lang="en-A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</a:t>
            </a:r>
            <a:r>
              <a:rPr lang="en-AU" sz="23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A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5yr plan has set a goal… </a:t>
            </a:r>
            <a:br>
              <a:rPr lang="en-A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to produce </a:t>
            </a:r>
            <a:r>
              <a:rPr lang="en-AU" sz="2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100t gold per </a:t>
            </a:r>
            <a:r>
              <a:rPr lang="en-AU" sz="23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yr</a:t>
            </a:r>
            <a:r>
              <a:rPr lang="en-AU" sz="2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2025.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5603091" y="6391912"/>
            <a:ext cx="779767" cy="365125"/>
          </a:xfrm>
        </p:spPr>
        <p:txBody>
          <a:bodyPr/>
          <a:lstStyle/>
          <a:p>
            <a:fld id="{B5133D44-103A-4BCF-8777-D7F7D0358247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52" name="TextBox 51"/>
          <p:cNvSpPr txBox="1"/>
          <p:nvPr/>
        </p:nvSpPr>
        <p:spPr>
          <a:xfrm>
            <a:off x="6659114" y="2020158"/>
            <a:ext cx="2161361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lease areas are held by Gold mining companies with expertise and funds available</a:t>
            </a:r>
          </a:p>
          <a:p>
            <a:r>
              <a:rPr lang="en-A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develop 20 gold mines</a:t>
            </a:r>
            <a:endParaRPr lang="en-A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AutoShape 2" descr="https://mail.google.com/mail/u/0/?ui=2&amp;ik=92dc51d5db&amp;view=fimg&amp;th=15db885ea8f6b839&amp;attid=0.1&amp;disp=emb&amp;realattid=15db885aeb5aa4959261&amp;attbid=ANGjdJ8IBkIxsNpGgUFRj6LwiLusuGuo9QbxWVY9XAu3tWtYpFZb-6qIKOtTrR7DsjI4ToPJyCCenbxK_a0WGEMnjr66EgsjQnTyedaYMCuxFU-F0WKi7E3FGSAX9Wo&amp;sz=s0-l75-ft&amp;ats=1502040257076&amp;rm=15db885ea8f6b839&amp;zw&amp;atsh=1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9" y="1711055"/>
            <a:ext cx="6241143" cy="468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769" y="616154"/>
            <a:ext cx="8911687" cy="737584"/>
          </a:xfrm>
        </p:spPr>
        <p:txBody>
          <a:bodyPr>
            <a:normAutofit/>
          </a:bodyPr>
          <a:lstStyle/>
          <a:p>
            <a:r>
              <a:rPr lang="en-A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 Gold Mining Challenges</a:t>
            </a:r>
            <a:endParaRPr lang="en-A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5367" y="1563988"/>
            <a:ext cx="4102120" cy="460821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A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PERMITTING</a:t>
            </a:r>
            <a:r>
              <a:rPr lang="en-AU" sz="1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sz="1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sz="1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AU" sz="1600" b="1" dirty="0">
                <a:solidFill>
                  <a:schemeClr val="accent1"/>
                </a:solidFill>
              </a:rPr>
              <a:t>120+ steps to get a mining licence!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AU" sz="1600" b="1" dirty="0">
                <a:solidFill>
                  <a:schemeClr val="tx1"/>
                </a:solidFill>
              </a:rPr>
              <a:t>Only 1 gold ML granted last 15yrs, which took 6yrs work!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AU" sz="1600" b="1" dirty="0">
                <a:solidFill>
                  <a:schemeClr val="accent1"/>
                </a:solidFill>
              </a:rPr>
              <a:t>Forestry and </a:t>
            </a:r>
            <a:r>
              <a:rPr lang="en-AU" sz="1600" b="1" dirty="0" err="1">
                <a:solidFill>
                  <a:schemeClr val="accent1"/>
                </a:solidFill>
              </a:rPr>
              <a:t>MoEF</a:t>
            </a:r>
            <a:r>
              <a:rPr lang="en-AU" sz="1600" b="1" dirty="0">
                <a:solidFill>
                  <a:schemeClr val="accent1"/>
                </a:solidFill>
              </a:rPr>
              <a:t> severe bottle necks, 1-2yrs+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AU" sz="1600" b="1" dirty="0">
                <a:solidFill>
                  <a:schemeClr val="tx1"/>
                </a:solidFill>
              </a:rPr>
              <a:t>17 of the 20 gold projects are stalled/stuck in permitting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AU" sz="1600" b="1" dirty="0">
                <a:solidFill>
                  <a:schemeClr val="accent1"/>
                </a:solidFill>
              </a:rPr>
              <a:t>Currently &lt;$3m pa private gold exploration work underway…</a:t>
            </a:r>
            <a:br>
              <a:rPr lang="en-AU" sz="1600" b="1" dirty="0">
                <a:solidFill>
                  <a:schemeClr val="accent1"/>
                </a:solidFill>
              </a:rPr>
            </a:br>
            <a:r>
              <a:rPr lang="en-AU" sz="1600" b="1" dirty="0">
                <a:solidFill>
                  <a:schemeClr val="accent1"/>
                </a:solidFill>
              </a:rPr>
              <a:t>     </a:t>
            </a:r>
            <a:r>
              <a:rPr lang="en-AU" sz="1600" b="1" u="sng" dirty="0">
                <a:solidFill>
                  <a:schemeClr val="accent1"/>
                </a:solidFill>
              </a:rPr>
              <a:t>vs $25bn gold resource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en-AU" sz="1600" b="1" u="sng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62431" y="1563988"/>
            <a:ext cx="4278369" cy="460821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A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GOLD MINING PLAN or PRIORITY</a:t>
            </a:r>
            <a:r>
              <a:rPr lang="en-AU" sz="1600" b="1" dirty="0">
                <a:solidFill>
                  <a:schemeClr val="accent1"/>
                </a:solidFill>
              </a:rPr>
              <a:t/>
            </a:r>
            <a:br>
              <a:rPr lang="en-AU" sz="1600" b="1" dirty="0">
                <a:solidFill>
                  <a:schemeClr val="accent1"/>
                </a:solidFill>
              </a:rPr>
            </a:br>
            <a:endParaRPr lang="en-AU" sz="1600" b="1" dirty="0">
              <a:solidFill>
                <a:schemeClr val="accent1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AU" sz="1600" b="1" dirty="0" err="1">
                <a:solidFill>
                  <a:schemeClr val="accent1"/>
                </a:solidFill>
              </a:rPr>
              <a:t>MoM</a:t>
            </a:r>
            <a:r>
              <a:rPr lang="en-AU" sz="1600" b="1" dirty="0">
                <a:solidFill>
                  <a:schemeClr val="accent1"/>
                </a:solidFill>
              </a:rPr>
              <a:t> Gold projects are buried under weight of coal and iron ore mining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AU" sz="1600" b="1" dirty="0">
                <a:solidFill>
                  <a:schemeClr val="tx1"/>
                </a:solidFill>
              </a:rPr>
              <a:t>No gold mining incentive or assistance or </a:t>
            </a:r>
            <a:r>
              <a:rPr lang="en-AU" sz="1600" b="1" dirty="0" err="1">
                <a:solidFill>
                  <a:schemeClr val="tx1"/>
                </a:solidFill>
              </a:rPr>
              <a:t>govt</a:t>
            </a:r>
            <a:r>
              <a:rPr lang="en-AU" sz="1600" b="1" dirty="0">
                <a:solidFill>
                  <a:schemeClr val="tx1"/>
                </a:solidFill>
              </a:rPr>
              <a:t> priority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AU" sz="1600" b="1" dirty="0">
                <a:solidFill>
                  <a:schemeClr val="accent1"/>
                </a:solidFill>
              </a:rPr>
              <a:t>Most gold explorers have left India - not investor friendly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AU" sz="1600" b="1" dirty="0" err="1">
                <a:solidFill>
                  <a:schemeClr val="tx1"/>
                </a:solidFill>
              </a:rPr>
              <a:t>MoM</a:t>
            </a:r>
            <a:r>
              <a:rPr lang="en-AU" sz="1600" b="1" dirty="0">
                <a:solidFill>
                  <a:schemeClr val="tx1"/>
                </a:solidFill>
              </a:rPr>
              <a:t>, GSI, MECL do </a:t>
            </a:r>
            <a:r>
              <a:rPr lang="en-AU" sz="1600" b="1" dirty="0" err="1">
                <a:solidFill>
                  <a:schemeClr val="tx1"/>
                </a:solidFill>
              </a:rPr>
              <a:t>expln</a:t>
            </a:r>
            <a:r>
              <a:rPr lang="en-AU" sz="1600" b="1" dirty="0">
                <a:solidFill>
                  <a:schemeClr val="tx1"/>
                </a:solidFill>
              </a:rPr>
              <a:t> &amp; feasibility? </a:t>
            </a:r>
            <a:br>
              <a:rPr lang="en-AU" sz="1600" b="1" dirty="0">
                <a:solidFill>
                  <a:schemeClr val="tx1"/>
                </a:solidFill>
              </a:rPr>
            </a:br>
            <a:r>
              <a:rPr lang="en-AU" sz="1600" b="1" dirty="0">
                <a:solidFill>
                  <a:schemeClr val="tx1"/>
                </a:solidFill>
              </a:rPr>
              <a:t>Should do quality geoscientific data and efficient permitting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AU" sz="1600" b="1" dirty="0">
                <a:solidFill>
                  <a:schemeClr val="accent1"/>
                </a:solidFill>
              </a:rPr>
              <a:t>MMDR needs to be world competitive and attractive, refer Canada, Australia, </a:t>
            </a:r>
            <a:r>
              <a:rPr lang="en-AU" sz="1600" b="1" dirty="0" err="1">
                <a:solidFill>
                  <a:schemeClr val="accent1"/>
                </a:solidFill>
              </a:rPr>
              <a:t>Sth</a:t>
            </a:r>
            <a:r>
              <a:rPr lang="en-AU" sz="1600" b="1" dirty="0">
                <a:solidFill>
                  <a:schemeClr val="accent1"/>
                </a:solidFill>
              </a:rPr>
              <a:t> </a:t>
            </a:r>
            <a:r>
              <a:rPr lang="en-AU" sz="1600" b="1" dirty="0" err="1">
                <a:solidFill>
                  <a:schemeClr val="accent1"/>
                </a:solidFill>
              </a:rPr>
              <a:t>Amercia</a:t>
            </a:r>
            <a:r>
              <a:rPr lang="en-AU" sz="1600" b="1" dirty="0">
                <a:solidFill>
                  <a:schemeClr val="accent1"/>
                </a:solidFill>
              </a:rPr>
              <a:t> &amp; China…</a:t>
            </a:r>
            <a:endParaRPr lang="en-AU" sz="16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4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268" y="670922"/>
            <a:ext cx="6080589" cy="475707"/>
          </a:xfrm>
        </p:spPr>
        <p:txBody>
          <a:bodyPr>
            <a:normAutofit fontScale="90000"/>
          </a:bodyPr>
          <a:lstStyle/>
          <a:p>
            <a:r>
              <a:rPr lang="en-A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China Gold Mining : 10t to 450t per </a:t>
            </a:r>
            <a:r>
              <a:rPr lang="en-AU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yr</a:t>
            </a:r>
            <a:r>
              <a:rPr lang="en-A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pic>
        <p:nvPicPr>
          <p:cNvPr id="2050" name="Picture 2" descr="Chinese mining 1949-2014 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89" y="1554163"/>
            <a:ext cx="6614733" cy="365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1039" y="5467159"/>
            <a:ext cx="669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/>
              <a:t>Via fast track permits issued to gold experts + </a:t>
            </a:r>
            <a:r>
              <a:rPr lang="en-AU" sz="2000" b="1" dirty="0" err="1"/>
              <a:t>Govt</a:t>
            </a:r>
            <a:r>
              <a:rPr lang="en-AU" sz="2000" b="1" dirty="0"/>
              <a:t> edict/incentives</a:t>
            </a:r>
          </a:p>
        </p:txBody>
      </p:sp>
    </p:spTree>
    <p:extLst>
      <p:ext uri="{BB962C8B-B14F-4D97-AF65-F5344CB8AC3E}">
        <p14:creationId xmlns:p14="http://schemas.microsoft.com/office/powerpoint/2010/main" val="129857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1902" y="5780640"/>
            <a:ext cx="5337544" cy="3508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86" y="1212729"/>
            <a:ext cx="8911687" cy="1280890"/>
          </a:xfrm>
        </p:spPr>
        <p:txBody>
          <a:bodyPr>
            <a:normAutofit/>
          </a:bodyPr>
          <a:lstStyle/>
          <a:p>
            <a:r>
              <a:rPr lang="en-A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India build 20 Gold Mines?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8925" y="1905000"/>
            <a:ext cx="9368703" cy="37776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8486" y="2115544"/>
            <a:ext cx="8771457" cy="35276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AU" sz="1600" b="1" dirty="0"/>
              <a:t>Create </a:t>
            </a:r>
            <a:r>
              <a:rPr lang="en-AU" sz="1600" b="1" u="sng" dirty="0"/>
              <a:t>Gold Mining Policy </a:t>
            </a:r>
            <a:r>
              <a:rPr lang="en-AU" sz="1600" b="1" dirty="0"/>
              <a:t>as part of an Indian Gold Policy</a:t>
            </a:r>
          </a:p>
          <a:p>
            <a:pPr>
              <a:buFont typeface="+mj-lt"/>
              <a:buAutoNum type="arabicPeriod"/>
            </a:pPr>
            <a:r>
              <a:rPr lang="en-AU" sz="1600" b="1" dirty="0">
                <a:solidFill>
                  <a:schemeClr val="accent1"/>
                </a:solidFill>
              </a:rPr>
              <a:t>Central </a:t>
            </a:r>
            <a:r>
              <a:rPr lang="en-AU" sz="1600" b="1" dirty="0" err="1">
                <a:solidFill>
                  <a:schemeClr val="accent1"/>
                </a:solidFill>
              </a:rPr>
              <a:t>Govt</a:t>
            </a:r>
            <a:r>
              <a:rPr lang="en-AU" sz="1600" b="1" dirty="0">
                <a:solidFill>
                  <a:schemeClr val="accent1"/>
                </a:solidFill>
              </a:rPr>
              <a:t> agency, </a:t>
            </a:r>
            <a:r>
              <a:rPr lang="en-AU" sz="1600" b="1" u="sng" dirty="0">
                <a:solidFill>
                  <a:schemeClr val="accent1"/>
                </a:solidFill>
              </a:rPr>
              <a:t>Single window </a:t>
            </a:r>
            <a:r>
              <a:rPr lang="en-AU" sz="1600" b="1" dirty="0">
                <a:solidFill>
                  <a:schemeClr val="accent1"/>
                </a:solidFill>
              </a:rPr>
              <a:t>permit assistance</a:t>
            </a:r>
          </a:p>
          <a:p>
            <a:pPr>
              <a:buFont typeface="+mj-lt"/>
              <a:buAutoNum type="arabicPeriod"/>
            </a:pPr>
            <a:r>
              <a:rPr lang="en-AU" sz="1600" b="1" dirty="0" err="1"/>
              <a:t>MoM</a:t>
            </a:r>
            <a:r>
              <a:rPr lang="en-AU" sz="1600" b="1" dirty="0"/>
              <a:t> + </a:t>
            </a:r>
            <a:r>
              <a:rPr lang="en-AU" sz="1600" b="1" dirty="0" err="1"/>
              <a:t>MoF</a:t>
            </a:r>
            <a:r>
              <a:rPr lang="en-AU" sz="1600" b="1" dirty="0"/>
              <a:t> + PMO + State </a:t>
            </a:r>
            <a:r>
              <a:rPr lang="en-AU" sz="1600" b="1" u="sng" dirty="0" err="1"/>
              <a:t>Govts</a:t>
            </a:r>
            <a:r>
              <a:rPr lang="en-AU" sz="1600" b="1" u="sng" dirty="0"/>
              <a:t> to commit to 20 priority gold mines</a:t>
            </a:r>
            <a:r>
              <a:rPr lang="en-AU" sz="1600" b="1" dirty="0"/>
              <a:t/>
            </a:r>
            <a:br>
              <a:rPr lang="en-AU" sz="1600" b="1" dirty="0"/>
            </a:br>
            <a:r>
              <a:rPr lang="en-AU" sz="1600" b="1" dirty="0"/>
              <a:t> - senior resources to monitor and push</a:t>
            </a:r>
          </a:p>
          <a:p>
            <a:pPr>
              <a:buFont typeface="+mj-lt"/>
              <a:buAutoNum type="arabicPeriod"/>
            </a:pPr>
            <a:r>
              <a:rPr lang="en-AU" sz="1600" b="1" u="sng" dirty="0">
                <a:solidFill>
                  <a:schemeClr val="accent1"/>
                </a:solidFill>
              </a:rPr>
              <a:t>Joint Mine Development </a:t>
            </a:r>
            <a:r>
              <a:rPr lang="en-AU" sz="1600" b="1" dirty="0">
                <a:solidFill>
                  <a:schemeClr val="accent1"/>
                </a:solidFill>
              </a:rPr>
              <a:t>: Lease owners + </a:t>
            </a:r>
            <a:r>
              <a:rPr lang="en-AU" sz="1600" b="1" u="sng" dirty="0">
                <a:solidFill>
                  <a:schemeClr val="accent1"/>
                </a:solidFill>
              </a:rPr>
              <a:t>partners</a:t>
            </a:r>
            <a:r>
              <a:rPr lang="en-AU" sz="1600" b="1" dirty="0">
                <a:solidFill>
                  <a:schemeClr val="accent1"/>
                </a:solidFill>
              </a:rPr>
              <a:t> + funding + </a:t>
            </a:r>
            <a:r>
              <a:rPr lang="en-AU" sz="1600" b="1" dirty="0" err="1">
                <a:solidFill>
                  <a:schemeClr val="accent1"/>
                </a:solidFill>
              </a:rPr>
              <a:t>Govt</a:t>
            </a:r>
            <a:r>
              <a:rPr lang="en-AU" sz="1600" b="1" dirty="0">
                <a:solidFill>
                  <a:schemeClr val="accent1"/>
                </a:solidFill>
              </a:rPr>
              <a:t> </a:t>
            </a:r>
            <a:r>
              <a:rPr lang="en-AU" sz="1600" b="1" dirty="0" err="1">
                <a:solidFill>
                  <a:schemeClr val="accent1"/>
                </a:solidFill>
              </a:rPr>
              <a:t>asst</a:t>
            </a:r>
            <a:r>
              <a:rPr lang="en-AU" sz="1600" b="1" dirty="0">
                <a:solidFill>
                  <a:schemeClr val="accent1"/>
                </a:solidFill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en-AU" sz="1600" b="1" u="sng" dirty="0"/>
              <a:t>Incentivise</a:t>
            </a:r>
            <a:r>
              <a:rPr lang="en-AU" sz="1600" b="1" dirty="0"/>
              <a:t> gold mine </a:t>
            </a:r>
            <a:r>
              <a:rPr lang="en-AU" sz="1600" b="1" dirty="0" err="1"/>
              <a:t>devt</a:t>
            </a:r>
            <a:r>
              <a:rPr lang="en-AU" sz="1600" b="1" dirty="0"/>
              <a:t>:  tax, water, power, data, permit fast track</a:t>
            </a:r>
          </a:p>
          <a:p>
            <a:pPr>
              <a:buFont typeface="+mj-lt"/>
              <a:buAutoNum type="arabicPeriod"/>
            </a:pPr>
            <a:r>
              <a:rPr lang="en-AU" sz="1600" b="1" u="sng" dirty="0">
                <a:solidFill>
                  <a:schemeClr val="accent1"/>
                </a:solidFill>
              </a:rPr>
              <a:t>MMDR reviewed</a:t>
            </a:r>
            <a:r>
              <a:rPr lang="en-AU" sz="1600" b="1" dirty="0">
                <a:solidFill>
                  <a:schemeClr val="accent1"/>
                </a:solidFill>
              </a:rPr>
              <a:t>, tailored and improved for gold</a:t>
            </a:r>
          </a:p>
          <a:p>
            <a:pPr>
              <a:buFont typeface="+mj-lt"/>
              <a:buAutoNum type="arabicPeriod"/>
            </a:pPr>
            <a:r>
              <a:rPr lang="en-AU" sz="1600" b="1" dirty="0">
                <a:solidFill>
                  <a:schemeClr val="accent1"/>
                </a:solidFill>
              </a:rPr>
              <a:t>Gold Industry </a:t>
            </a:r>
            <a:r>
              <a:rPr lang="en-AU" sz="1600" b="1" u="sng" dirty="0">
                <a:solidFill>
                  <a:schemeClr val="accent1"/>
                </a:solidFill>
              </a:rPr>
              <a:t>Supply Chain</a:t>
            </a:r>
            <a:r>
              <a:rPr lang="en-AU" sz="1600" b="1" dirty="0">
                <a:solidFill>
                  <a:schemeClr val="accent1"/>
                </a:solidFill>
              </a:rPr>
              <a:t>: </a:t>
            </a:r>
            <a:r>
              <a:rPr lang="en-AU" sz="1600" b="1" dirty="0">
                <a:solidFill>
                  <a:schemeClr val="tx1"/>
                </a:solidFill>
              </a:rPr>
              <a:t>Gold mining &gt; Refiners &gt; Jewellers &gt; Retail</a:t>
            </a:r>
          </a:p>
          <a:p>
            <a:pPr>
              <a:buFont typeface="+mj-lt"/>
              <a:buAutoNum type="arabicPeriod"/>
            </a:pPr>
            <a:r>
              <a:rPr lang="en-AU" sz="1600" b="1" dirty="0">
                <a:solidFill>
                  <a:schemeClr val="tx1"/>
                </a:solidFill>
              </a:rPr>
              <a:t>Assist Gold Industry to </a:t>
            </a:r>
            <a:r>
              <a:rPr lang="en-AU" sz="1600" b="1" u="sng" dirty="0">
                <a:solidFill>
                  <a:schemeClr val="tx1"/>
                </a:solidFill>
              </a:rPr>
              <a:t>secure gold </a:t>
            </a:r>
            <a:r>
              <a:rPr lang="en-AU" sz="1600" b="1" u="sng" dirty="0" err="1">
                <a:solidFill>
                  <a:schemeClr val="tx1"/>
                </a:solidFill>
              </a:rPr>
              <a:t>dore</a:t>
            </a:r>
            <a:r>
              <a:rPr lang="en-AU" sz="1600" b="1" u="sng" dirty="0">
                <a:solidFill>
                  <a:schemeClr val="tx1"/>
                </a:solidFill>
              </a:rPr>
              <a:t> supply </a:t>
            </a:r>
            <a:r>
              <a:rPr lang="en-AU" sz="1600" b="1" dirty="0">
                <a:solidFill>
                  <a:schemeClr val="tx1"/>
                </a:solidFill>
              </a:rPr>
              <a:t>in India, Africa &amp; Australia</a:t>
            </a:r>
          </a:p>
          <a:p>
            <a:pPr>
              <a:buFont typeface="+mj-lt"/>
              <a:buAutoNum type="arabicPeriod"/>
            </a:pPr>
            <a:endParaRPr lang="en-AU" sz="1600" b="1" dirty="0"/>
          </a:p>
          <a:p>
            <a:pPr>
              <a:buFont typeface="+mj-lt"/>
              <a:buAutoNum type="arabicPeriod"/>
            </a:pPr>
            <a:endParaRPr lang="en-AU" sz="1600" b="1" dirty="0"/>
          </a:p>
          <a:p>
            <a:pPr>
              <a:buFont typeface="+mj-lt"/>
              <a:buAutoNum type="arabicPeriod"/>
            </a:pPr>
            <a:endParaRPr lang="en-AU" sz="1600" b="1" dirty="0"/>
          </a:p>
          <a:p>
            <a:pPr>
              <a:buFont typeface="+mj-lt"/>
              <a:buAutoNum type="arabicPeriod"/>
            </a:pPr>
            <a:endParaRPr lang="en-AU" sz="1600" b="1" dirty="0"/>
          </a:p>
          <a:p>
            <a:pPr>
              <a:buFont typeface="+mj-lt"/>
              <a:buAutoNum type="arabicPeriod"/>
            </a:pPr>
            <a:endParaRPr lang="en-AU" sz="1600" b="1" dirty="0"/>
          </a:p>
          <a:p>
            <a:pPr>
              <a:buFont typeface="+mj-lt"/>
              <a:buAutoNum type="arabicPeriod"/>
            </a:pPr>
            <a:endParaRPr lang="en-AU" sz="1600" b="1" dirty="0"/>
          </a:p>
          <a:p>
            <a:pPr>
              <a:buFont typeface="+mj-lt"/>
              <a:buAutoNum type="arabicPeriod"/>
            </a:pPr>
            <a:endParaRPr lang="en-AU" sz="1600" b="1" dirty="0"/>
          </a:p>
          <a:p>
            <a:pPr>
              <a:buFont typeface="+mj-lt"/>
              <a:buAutoNum type="arabicPeriod"/>
            </a:pPr>
            <a:endParaRPr lang="en-AU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364150" y="5731404"/>
            <a:ext cx="5513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Let us build these gold mines together, Thankyou</a:t>
            </a:r>
          </a:p>
        </p:txBody>
      </p:sp>
    </p:spTree>
    <p:extLst>
      <p:ext uri="{BB962C8B-B14F-4D97-AF65-F5344CB8AC3E}">
        <p14:creationId xmlns:p14="http://schemas.microsoft.com/office/powerpoint/2010/main" val="41493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1892</TotalTime>
  <Words>194</Words>
  <Application>Microsoft Office PowerPoint</Application>
  <PresentationFormat>On-screen Show (4:3)</PresentationFormat>
  <Paragraphs>56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Bradley Hand ITC</vt:lpstr>
      <vt:lpstr>Century Gothic</vt:lpstr>
      <vt:lpstr>Tahoma</vt:lpstr>
      <vt:lpstr>Verdana</vt:lpstr>
      <vt:lpstr>Wingdings 3</vt:lpstr>
      <vt:lpstr>Wisp</vt:lpstr>
      <vt:lpstr>20 Gold Mines in India ?     = 100 tonnes domestic gold dore per year</vt:lpstr>
      <vt:lpstr>Sister Geologies – India, Australia, Africa Massive Archaean Greenstone Gold Belts  </vt:lpstr>
      <vt:lpstr>GoI MoM 12th 5yr plan has set a goal…                        to produce 100t gold per yr by 2025.</vt:lpstr>
      <vt:lpstr>India Gold Mining Challenges</vt:lpstr>
      <vt:lpstr>China Gold Mining : 10t to 450t per yr  </vt:lpstr>
      <vt:lpstr>How can India build 20 Gold Mines?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Gold Mines India</dc:title>
  <dc:creator>Spencer</dc:creator>
  <cp:lastModifiedBy>Toshiba</cp:lastModifiedBy>
  <cp:revision>88</cp:revision>
  <dcterms:created xsi:type="dcterms:W3CDTF">2017-01-27T10:38:48Z</dcterms:created>
  <dcterms:modified xsi:type="dcterms:W3CDTF">2017-08-10T06:00:53Z</dcterms:modified>
</cp:coreProperties>
</file>