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5" r:id="rId3"/>
    <p:sldId id="356" r:id="rId4"/>
    <p:sldId id="363" r:id="rId5"/>
    <p:sldId id="364" r:id="rId6"/>
    <p:sldId id="372" r:id="rId7"/>
    <p:sldId id="378" r:id="rId8"/>
    <p:sldId id="376" r:id="rId9"/>
    <p:sldId id="367" r:id="rId10"/>
    <p:sldId id="368" r:id="rId11"/>
    <p:sldId id="369" r:id="rId12"/>
    <p:sldId id="370" r:id="rId13"/>
    <p:sldId id="371" r:id="rId14"/>
    <p:sldId id="377" r:id="rId15"/>
    <p:sldId id="362" r:id="rId16"/>
  </p:sldIdLst>
  <p:sldSz cx="6858000" cy="51435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orient="horz" pos="2595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599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pos="4116" userDrawn="1">
          <p15:clr>
            <a:srgbClr val="A4A3A4"/>
          </p15:clr>
        </p15:guide>
        <p15:guide id="9" pos="544" userDrawn="1">
          <p15:clr>
            <a:srgbClr val="A4A3A4"/>
          </p15:clr>
        </p15:guide>
        <p15:guide id="10" pos="3130" userDrawn="1">
          <p15:clr>
            <a:srgbClr val="A4A3A4"/>
          </p15:clr>
        </p15:guide>
        <p15:guide id="11" pos="2143" userDrawn="1">
          <p15:clr>
            <a:srgbClr val="A4A3A4"/>
          </p15:clr>
        </p15:guide>
        <p15:guide id="12" pos="2177" userDrawn="1">
          <p15:clr>
            <a:srgbClr val="A4A3A4"/>
          </p15:clr>
        </p15:guide>
        <p15:guide id="13" pos="2007" userDrawn="1">
          <p15:clr>
            <a:srgbClr val="A4A3A4"/>
          </p15:clr>
        </p15:guide>
        <p15:guide id="14" pos="3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6" autoAdjust="0"/>
    <p:restoredTop sz="84547" autoAdjust="0"/>
  </p:normalViewPr>
  <p:slideViewPr>
    <p:cSldViewPr snapToObjects="1" showGuides="1">
      <p:cViewPr varScale="1">
        <p:scale>
          <a:sx n="92" d="100"/>
          <a:sy n="92" d="100"/>
        </p:scale>
        <p:origin x="1422" y="96"/>
      </p:cViewPr>
      <p:guideLst>
        <p:guide orient="horz" pos="282"/>
        <p:guide orient="horz" pos="2595"/>
        <p:guide orient="horz" pos="1956"/>
        <p:guide orient="horz" pos="622"/>
        <p:guide orient="horz" pos="599"/>
        <p:guide orient="horz" pos="1098"/>
        <p:guide pos="204"/>
        <p:guide pos="4116"/>
        <p:guide pos="544"/>
        <p:guide pos="3130"/>
        <p:guide pos="2143"/>
        <p:guide pos="2177"/>
        <p:guide pos="2007"/>
        <p:guide pos="36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634A-C77D-48D8-B400-21DBAFCEE9F4}" type="datetimeFigureOut">
              <a:rPr lang="en-US" smtClean="0"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2FB7-0DAF-498C-9952-0BEE271B5B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4997-ACFD-46BA-B30A-116885B8ED61}" type="datetimeFigureOut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99DB-D361-490A-B2EB-A2E407D0E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8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5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7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9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3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https://thelogicalindian.com/news/how-gold-obsessed-is-india-know-the-facts-about-private-gold-why-govt-need-it/</a:t>
            </a:r>
          </a:p>
          <a:p>
            <a:r>
              <a:rPr lang="en-US" dirty="0" smtClean="0"/>
              <a:t>World Gold Council 2015 report</a:t>
            </a:r>
          </a:p>
          <a:p>
            <a:r>
              <a:rPr lang="en-US" dirty="0" smtClean="0"/>
              <a:t>http://in.reuters.com/article/india-gold-deposit-bank-interest-idINKBN0O41JP20150519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9DB-D361-490A-B2EB-A2E407D0E2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9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1" y="3186001"/>
            <a:ext cx="5454254" cy="483512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Presentation Title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1" y="3669520"/>
            <a:ext cx="5454254" cy="54248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Presentation Subtitle</a:t>
            </a:r>
            <a:endParaRPr lang="en-US" noProof="0"/>
          </a:p>
        </p:txBody>
      </p:sp>
      <p:sp>
        <p:nvSpPr>
          <p:cNvPr id="7" name="Freihandform 6"/>
          <p:cNvSpPr/>
          <p:nvPr userDrawn="1"/>
        </p:nvSpPr>
        <p:spPr>
          <a:xfrm>
            <a:off x="6291000" y="4387500"/>
            <a:ext cx="567000" cy="756000"/>
          </a:xfrm>
          <a:custGeom>
            <a:avLst/>
            <a:gdLst>
              <a:gd name="connsiteX0" fmla="*/ 756000 w 756000"/>
              <a:gd name="connsiteY0" fmla="*/ 0 h 756000"/>
              <a:gd name="connsiteX1" fmla="*/ 756000 w 756000"/>
              <a:gd name="connsiteY1" fmla="*/ 756000 h 756000"/>
              <a:gd name="connsiteX2" fmla="*/ 0 w 756000"/>
              <a:gd name="connsiteY2" fmla="*/ 756000 h 756000"/>
              <a:gd name="connsiteX3" fmla="*/ 756000 w 756000"/>
              <a:gd name="connsiteY3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000" h="756000">
                <a:moveTo>
                  <a:pt x="756000" y="0"/>
                </a:moveTo>
                <a:lnTo>
                  <a:pt x="756000" y="756000"/>
                </a:lnTo>
                <a:lnTo>
                  <a:pt x="0" y="756000"/>
                </a:lnTo>
                <a:cubicBezTo>
                  <a:pt x="417527" y="756000"/>
                  <a:pt x="756000" y="417527"/>
                  <a:pt x="756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7"/>
            <a:ext cx="6858000" cy="307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3" y="7"/>
            <a:ext cx="4968479" cy="3076575"/>
          </a:xfrm>
          <a:solidFill>
            <a:schemeClr val="bg2"/>
          </a:solidFill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1" y="4212007"/>
            <a:ext cx="5454254" cy="2682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Location, DD Month 20YY</a:t>
            </a:r>
            <a:endParaRPr lang="en-US" noProof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076184" y="4623985"/>
            <a:ext cx="1457966" cy="1806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000" b="1" kern="1000" cap="none" spc="11" baseline="0" noProof="0" dirty="0" smtClean="0">
                <a:solidFill>
                  <a:schemeClr val="tx2"/>
                </a:solidFill>
              </a:rPr>
              <a:t>An MKS PAMP GROUP Company</a:t>
            </a:r>
            <a:endParaRPr lang="en-US" sz="1000" b="1" kern="1000" cap="none" spc="11" baseline="0" noProof="0" dirty="0">
              <a:solidFill>
                <a:schemeClr val="tx2"/>
              </a:solidFill>
            </a:endParaRPr>
          </a:p>
        </p:txBody>
      </p:sp>
      <p:pic>
        <p:nvPicPr>
          <p:cNvPr id="11" name="Grafik 10" descr="MMTC_RGB AUFBEREITET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57800" y="339502"/>
            <a:ext cx="1219200" cy="1166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Presentation Title – Place – DD Month 20YY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63204" y="950913"/>
            <a:ext cx="4914900" cy="3276600"/>
          </a:xfrm>
        </p:spPr>
        <p:txBody>
          <a:bodyPr numCol="2"/>
          <a:lstStyle>
            <a:lvl1pPr marL="323984" indent="-323984">
              <a:buClr>
                <a:schemeClr val="tx2"/>
              </a:buClr>
              <a:buFont typeface="+mj-lt"/>
              <a:buAutoNum type="arabicPeriod"/>
              <a:defRPr/>
            </a:lvl1pPr>
            <a:lvl2pPr marL="647968" indent="-323984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89851" y="794110"/>
            <a:ext cx="3888254" cy="1021556"/>
          </a:xfrm>
        </p:spPr>
        <p:txBody>
          <a:bodyPr wrap="square" anchor="b"/>
          <a:lstStyle>
            <a:lvl1pPr algn="l"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</a:t>
            </a:r>
            <a:br>
              <a:rPr lang="en-US" noProof="0" smtClean="0"/>
            </a:br>
            <a:r>
              <a:rPr lang="en-US" noProof="0" smtClean="0"/>
              <a:t>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23852" y="766800"/>
            <a:ext cx="1107439" cy="1201576"/>
          </a:xfrm>
        </p:spPr>
        <p:txBody>
          <a:bodyPr numCol="1" anchor="b">
            <a:noAutofit/>
          </a:bodyPr>
          <a:lstStyle>
            <a:lvl1pPr marL="0" indent="0" algn="r">
              <a:lnSpc>
                <a:spcPts val="8100"/>
              </a:lnSpc>
              <a:spcBef>
                <a:spcPts val="0"/>
              </a:spcBef>
              <a:buNone/>
              <a:defRPr sz="810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1.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GAP – Gold Accumulation Plan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23850" y="4587875"/>
            <a:ext cx="62103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1592796" y="979201"/>
            <a:ext cx="0" cy="747425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Presentation Title – Place – DD Month 20YY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Presentation Title – Place – DD Month 20YY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63204" y="950920"/>
            <a:ext cx="2322909" cy="3277021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3456388" y="987425"/>
            <a:ext cx="3077765" cy="3132138"/>
          </a:xfrm>
          <a:solidFill>
            <a:schemeClr val="bg2"/>
          </a:solidFill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Presentation Title – Place – DD Month 20YY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23850" y="987425"/>
            <a:ext cx="3077766" cy="3132138"/>
          </a:xfrm>
          <a:solidFill>
            <a:schemeClr val="bg2"/>
          </a:solidFill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456388" y="987425"/>
            <a:ext cx="3077765" cy="3132138"/>
          </a:xfrm>
          <a:solidFill>
            <a:schemeClr val="bg2"/>
          </a:solidFill>
        </p:spPr>
        <p:txBody>
          <a:bodyPr numCol="1" spcCol="72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Presentation Title – Place – DD Month 20YY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02004" y="915566"/>
            <a:ext cx="5076103" cy="3312369"/>
          </a:xfrm>
        </p:spPr>
        <p:txBody>
          <a:bodyPr numCol="1"/>
          <a:lstStyle>
            <a:lvl1pPr>
              <a:spcBef>
                <a:spcPts val="0"/>
              </a:spcBef>
              <a:defRPr sz="3200">
                <a:latin typeface="+mj-lt"/>
              </a:defRPr>
            </a:lvl1pPr>
            <a:lvl2pPr marL="4607770">
              <a:defRPr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/>
          <a:lstStyle/>
          <a:p>
            <a:fld id="{222CA0C8-5441-4BF3-85DA-E5FFF19D1780}" type="datetimeFigureOut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FD4A-BFCB-4C5B-801E-E16896395B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/>
          <p:cNvSpPr/>
          <p:nvPr/>
        </p:nvSpPr>
        <p:spPr>
          <a:xfrm>
            <a:off x="6291000" y="4387500"/>
            <a:ext cx="567000" cy="756000"/>
          </a:xfrm>
          <a:custGeom>
            <a:avLst/>
            <a:gdLst>
              <a:gd name="connsiteX0" fmla="*/ 756000 w 756000"/>
              <a:gd name="connsiteY0" fmla="*/ 0 h 756000"/>
              <a:gd name="connsiteX1" fmla="*/ 756000 w 756000"/>
              <a:gd name="connsiteY1" fmla="*/ 756000 h 756000"/>
              <a:gd name="connsiteX2" fmla="*/ 0 w 756000"/>
              <a:gd name="connsiteY2" fmla="*/ 756000 h 756000"/>
              <a:gd name="connsiteX3" fmla="*/ 756000 w 756000"/>
              <a:gd name="connsiteY3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000" h="756000">
                <a:moveTo>
                  <a:pt x="756000" y="0"/>
                </a:moveTo>
                <a:lnTo>
                  <a:pt x="756000" y="756000"/>
                </a:lnTo>
                <a:lnTo>
                  <a:pt x="0" y="756000"/>
                </a:lnTo>
                <a:cubicBezTo>
                  <a:pt x="417527" y="756000"/>
                  <a:pt x="756000" y="417527"/>
                  <a:pt x="756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375506"/>
            <a:ext cx="6210300" cy="36004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204" y="950920"/>
            <a:ext cx="4914900" cy="3277021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204" y="4623986"/>
            <a:ext cx="4105275" cy="180689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Introduction to GAP – Gold Accumulation Plan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2" y="4623986"/>
            <a:ext cx="431853" cy="180689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EA66B11-59FD-4629-9F7F-FED4BA78E7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feld 14"/>
          <p:cNvSpPr txBox="1"/>
          <p:nvPr/>
        </p:nvSpPr>
        <p:spPr>
          <a:xfrm>
            <a:off x="5076184" y="4623985"/>
            <a:ext cx="1457966" cy="1806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000" b="1" kern="1000" cap="all" spc="51" baseline="0" noProof="0" dirty="0" smtClean="0">
                <a:solidFill>
                  <a:schemeClr val="tx2"/>
                </a:solidFill>
              </a:rPr>
              <a:t>MMTC-PAMP</a:t>
            </a:r>
            <a:endParaRPr lang="en-US" sz="1000" b="1" kern="1000" cap="all" spc="51" baseline="0" noProof="0" dirty="0">
              <a:solidFill>
                <a:schemeClr val="tx2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323850" y="4587875"/>
            <a:ext cx="62103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354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ts val="168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9" indent="-215989" algn="l" defTabSz="914354" rtl="0" eaLnBrk="1" latinLnBrk="0" hangingPunct="1">
        <a:spcBef>
          <a:spcPts val="1680"/>
        </a:spcBef>
        <a:buClr>
          <a:schemeClr val="tx2"/>
        </a:buClr>
        <a:buFont typeface="Calibri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9" indent="-215989" algn="l" defTabSz="914354" rtl="0" eaLnBrk="1" latinLnBrk="0" hangingPunct="1">
        <a:spcBef>
          <a:spcPts val="0"/>
        </a:spcBef>
        <a:buClr>
          <a:schemeClr val="tx2"/>
        </a:buClr>
        <a:buFont typeface="Calibri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89" indent="-215989" algn="l" defTabSz="914354" rtl="0" eaLnBrk="1" latinLnBrk="0" hangingPunct="1">
        <a:spcBef>
          <a:spcPts val="1680"/>
        </a:spcBef>
        <a:buClr>
          <a:schemeClr val="tx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1979" indent="-215989" algn="l" defTabSz="914354" rtl="0" eaLnBrk="1" latinLnBrk="0" hangingPunct="1">
        <a:spcBef>
          <a:spcPts val="0"/>
        </a:spcBef>
        <a:buClr>
          <a:schemeClr val="tx2"/>
        </a:buClr>
        <a:buFont typeface="+mj-lt"/>
        <a:buAutoNum type="alphaLcParenR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ts val="0"/>
        </a:spcBef>
        <a:buFont typeface="Arial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99605" y="3376309"/>
            <a:ext cx="7272339" cy="483512"/>
          </a:xfrm>
        </p:spPr>
        <p:txBody>
          <a:bodyPr/>
          <a:lstStyle/>
          <a:p>
            <a:r>
              <a:rPr lang="en-US" sz="2800" dirty="0"/>
              <a:t>Structuring </a:t>
            </a:r>
            <a:r>
              <a:rPr lang="en-US" sz="2800" dirty="0" smtClean="0"/>
              <a:t>India's </a:t>
            </a:r>
            <a:r>
              <a:rPr lang="en-US" sz="2800" dirty="0"/>
              <a:t>Gold Policy.</a:t>
            </a:r>
            <a:br>
              <a:rPr lang="en-US" sz="2800" dirty="0"/>
            </a:br>
            <a:endParaRPr lang="de-DE" sz="28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299604" y="4565081"/>
            <a:ext cx="7272339" cy="268287"/>
          </a:xfrm>
        </p:spPr>
        <p:txBody>
          <a:bodyPr/>
          <a:lstStyle/>
          <a:p>
            <a:r>
              <a:rPr lang="en-US" dirty="0" smtClean="0"/>
              <a:t> New Delhi, 5 Aug 2017</a:t>
            </a:r>
            <a:endParaRPr lang="en-US" dirty="0"/>
          </a:p>
        </p:txBody>
      </p:sp>
      <p:pic>
        <p:nvPicPr>
          <p:cNvPr id="6" name="Bildplatzhalter 5" descr="MPG_GoldenClouds_rgb_lowre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5169" b="15169"/>
          <a:stretch>
            <a:fillRect/>
          </a:stretch>
        </p:blipFill>
        <p:spPr/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79642" r="19257"/>
          <a:stretch/>
        </p:blipFill>
        <p:spPr bwMode="auto">
          <a:xfrm>
            <a:off x="4998316" y="1507989"/>
            <a:ext cx="1752600" cy="2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-719139" y="3913473"/>
            <a:ext cx="7272339" cy="48351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92" y="382910"/>
            <a:ext cx="4819515" cy="360040"/>
          </a:xfrm>
        </p:spPr>
        <p:txBody>
          <a:bodyPr/>
          <a:lstStyle/>
          <a:p>
            <a:r>
              <a:rPr lang="en-US" dirty="0" smtClean="0"/>
              <a:t>Good 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4" y="971550"/>
            <a:ext cx="64491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971805" y="1359645"/>
          <a:ext cx="4876803" cy="57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83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82910"/>
            <a:ext cx="6371978" cy="360040"/>
          </a:xfrm>
        </p:spPr>
        <p:txBody>
          <a:bodyPr/>
          <a:lstStyle/>
          <a:p>
            <a:r>
              <a:rPr lang="en-US" dirty="0" smtClean="0"/>
              <a:t>Digital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" y="895350"/>
            <a:ext cx="67580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46" y="382732"/>
            <a:ext cx="6244304" cy="360040"/>
          </a:xfrm>
        </p:spPr>
        <p:txBody>
          <a:bodyPr/>
          <a:lstStyle/>
          <a:p>
            <a:r>
              <a:rPr lang="en-US" dirty="0" smtClean="0"/>
              <a:t>Financial inclusion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1" y="1109562"/>
            <a:ext cx="6659413" cy="30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43" y="420720"/>
            <a:ext cx="4537363" cy="360040"/>
          </a:xfrm>
        </p:spPr>
        <p:txBody>
          <a:bodyPr/>
          <a:lstStyle/>
          <a:p>
            <a:r>
              <a:rPr lang="en-US" dirty="0" smtClean="0"/>
              <a:t>Skill Development in India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931"/>
          <a:stretch/>
        </p:blipFill>
        <p:spPr>
          <a:xfrm>
            <a:off x="34637" y="950913"/>
            <a:ext cx="6747164" cy="31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83801" y="786249"/>
            <a:ext cx="59443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/>
              <a:t>At any time, India accounts for around 25% of the demand for gold in the global economy. This demand straddles all sections of society. A</a:t>
            </a:r>
            <a:r>
              <a:rPr lang="en-US" sz="2700" dirty="0"/>
              <a:t> gold policy must harmonize with India’s broader vision.</a:t>
            </a:r>
            <a:endParaRPr lang="en-IN" sz="2700" dirty="0"/>
          </a:p>
        </p:txBody>
      </p:sp>
    </p:spTree>
    <p:extLst>
      <p:ext uri="{BB962C8B-B14F-4D97-AF65-F5344CB8AC3E}">
        <p14:creationId xmlns:p14="http://schemas.microsoft.com/office/powerpoint/2010/main" val="64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" y="1"/>
            <a:ext cx="6857996" cy="5143500"/>
          </a:xfrm>
          <a:prstGeom prst="rect">
            <a:avLst/>
          </a:prstGeom>
          <a:solidFill>
            <a:srgbClr val="39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48" y="445776"/>
            <a:ext cx="2590052" cy="3367888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05000" y="3915373"/>
            <a:ext cx="2971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CFA04F"/>
                </a:solidFill>
                <a:latin typeface="FritzQuadrata" pitchFamily="2" charset="0"/>
                <a:cs typeface="ＭＳ Ｐゴシック" pitchFamily="-112" charset="-128"/>
              </a:rPr>
              <a:t>THANK 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6" y="4608013"/>
            <a:ext cx="727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385734" y="2817559"/>
            <a:ext cx="1747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Fully restricted policy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2199" y="2805382"/>
            <a:ext cx="1978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Banks freely engage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Import of Gold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Removal of restrictions on derivatives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Imports by Status Holders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3661" y="2773937"/>
            <a:ext cx="1957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Ban import of coins</a:t>
            </a:r>
            <a:endParaRPr lang="en-US" sz="1200" dirty="0"/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80:20 introduction and removal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Increase in customs duty from 0-4-10%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1% Excise on jewelry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dirty="0"/>
              <a:t>GST regime w.e.f. 01 July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2" y="912629"/>
            <a:ext cx="6305453" cy="16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The official gold market value chain has four distinct players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" y="1135873"/>
            <a:ext cx="6935984" cy="29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82910"/>
            <a:ext cx="5334000" cy="360040"/>
          </a:xfrm>
        </p:spPr>
        <p:txBody>
          <a:bodyPr/>
          <a:lstStyle/>
          <a:p>
            <a:r>
              <a:rPr lang="en-IN" dirty="0" smtClean="0"/>
              <a:t>How should we harmonize Gold policy with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Indian’s </a:t>
            </a:r>
            <a:r>
              <a:rPr lang="en-IN" dirty="0" smtClean="0"/>
              <a:t>broader vision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123950"/>
            <a:ext cx="6691745" cy="3224074"/>
          </a:xfrm>
          <a:prstGeom prst="rect">
            <a:avLst/>
          </a:prstGeom>
        </p:spPr>
      </p:pic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2" y="4623986"/>
            <a:ext cx="431853" cy="180689"/>
          </a:xfrm>
        </p:spPr>
        <p:txBody>
          <a:bodyPr/>
          <a:lstStyle/>
          <a:p>
            <a:r>
              <a:rPr lang="en-US" noProof="0" dirty="0" smtClean="0"/>
              <a:t>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78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93193"/>
            <a:ext cx="6210300" cy="297554"/>
          </a:xfrm>
        </p:spPr>
        <p:txBody>
          <a:bodyPr/>
          <a:lstStyle/>
          <a:p>
            <a:r>
              <a:rPr lang="en-IN" dirty="0" smtClean="0"/>
              <a:t>Why has framing gold policy been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instinctively </a:t>
            </a:r>
            <a:r>
              <a:rPr lang="en-IN" dirty="0" smtClean="0"/>
              <a:t>challenging?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90975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Comparing Oil and Gold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5" y="1556087"/>
            <a:ext cx="6670745" cy="27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7" name="Oval 6"/>
          <p:cNvSpPr/>
          <p:nvPr/>
        </p:nvSpPr>
        <p:spPr>
          <a:xfrm>
            <a:off x="37121" y="967603"/>
            <a:ext cx="17928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51" dirty="0">
                <a:solidFill>
                  <a:schemeClr val="tx1"/>
                </a:solidFill>
              </a:rPr>
              <a:t>INTERNATIONAL </a:t>
            </a:r>
          </a:p>
          <a:p>
            <a:pPr algn="ctr"/>
            <a:r>
              <a:rPr lang="en-IN" sz="1251" dirty="0">
                <a:solidFill>
                  <a:schemeClr val="tx1"/>
                </a:solidFill>
              </a:rPr>
              <a:t>COMMODITY</a:t>
            </a:r>
            <a:endParaRPr lang="en-IN" sz="125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387" y="2117289"/>
            <a:ext cx="14148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51" dirty="0">
                <a:solidFill>
                  <a:schemeClr val="tx1"/>
                </a:solidFill>
              </a:rPr>
              <a:t>FINANCIAL INCLUSION</a:t>
            </a:r>
            <a:endParaRPr lang="en-IN" sz="125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9785" y="3393286"/>
            <a:ext cx="1413899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51" dirty="0">
                <a:solidFill>
                  <a:schemeClr val="tx1"/>
                </a:solidFill>
              </a:rPr>
              <a:t>EXPORTS</a:t>
            </a:r>
            <a:endParaRPr lang="en-IN" sz="125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15009" y="3449427"/>
            <a:ext cx="14148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51" dirty="0">
                <a:solidFill>
                  <a:schemeClr val="tx1"/>
                </a:solidFill>
              </a:rPr>
              <a:t>BANKING SYSTEM</a:t>
            </a:r>
            <a:endParaRPr lang="en-IN" sz="125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20627" y="2139513"/>
            <a:ext cx="14148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51" dirty="0">
                <a:solidFill>
                  <a:schemeClr val="tx1"/>
                </a:solidFill>
              </a:rPr>
              <a:t>GLOBAL STANDARDS</a:t>
            </a:r>
            <a:endParaRPr lang="en-IN" sz="125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87737" y="955285"/>
            <a:ext cx="1413899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51" dirty="0">
                <a:solidFill>
                  <a:schemeClr val="tx1"/>
                </a:solidFill>
              </a:rPr>
              <a:t>CENTRAL BANKS</a:t>
            </a:r>
            <a:endParaRPr lang="en-IN" sz="125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5259" y="1912273"/>
            <a:ext cx="1800000" cy="10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GOLD VALUE CHAIN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57061" y="3056261"/>
            <a:ext cx="495891" cy="402276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57059" y="2487163"/>
            <a:ext cx="630676" cy="0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28119" y="1595495"/>
            <a:ext cx="493287" cy="288571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92311" y="3001296"/>
            <a:ext cx="529388" cy="398783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89925" y="1482683"/>
            <a:ext cx="402705" cy="340683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45536" y="2487163"/>
            <a:ext cx="625411" cy="0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852" y="156970"/>
            <a:ext cx="621029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The real economic potential of gold can only be unlocked by </a:t>
            </a:r>
            <a:endParaRPr lang="en-IN" b="1" dirty="0" smtClean="0"/>
          </a:p>
          <a:p>
            <a:r>
              <a:rPr lang="en-IN" b="1" dirty="0" smtClean="0"/>
              <a:t>drawing </a:t>
            </a:r>
            <a:r>
              <a:rPr lang="en-IN" b="1" dirty="0"/>
              <a:t>on collective </a:t>
            </a:r>
            <a:r>
              <a:rPr lang="en-IN" b="1" dirty="0" smtClean="0"/>
              <a:t>wisdom</a:t>
            </a:r>
            <a:endParaRPr lang="en-IN" sz="1300" b="1" dirty="0"/>
          </a:p>
        </p:txBody>
      </p:sp>
    </p:spTree>
    <p:extLst>
      <p:ext uri="{BB962C8B-B14F-4D97-AF65-F5344CB8AC3E}">
        <p14:creationId xmlns:p14="http://schemas.microsoft.com/office/powerpoint/2010/main" val="21198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381006" y="1962156"/>
            <a:ext cx="5935663" cy="5078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700" b="1" dirty="0"/>
              <a:t>ONE STEP AT A TIME</a:t>
            </a:r>
            <a:endParaRPr lang="en-IN" sz="2700" b="1" dirty="0"/>
          </a:p>
        </p:txBody>
      </p:sp>
    </p:spTree>
    <p:extLst>
      <p:ext uri="{BB962C8B-B14F-4D97-AF65-F5344CB8AC3E}">
        <p14:creationId xmlns:p14="http://schemas.microsoft.com/office/powerpoint/2010/main" val="38482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14" y="382910"/>
            <a:ext cx="3981315" cy="360040"/>
          </a:xfrm>
        </p:spPr>
        <p:txBody>
          <a:bodyPr/>
          <a:lstStyle/>
          <a:p>
            <a:r>
              <a:rPr lang="en-US" dirty="0" smtClean="0"/>
              <a:t>Make in India </a:t>
            </a:r>
            <a:r>
              <a:rPr lang="mr-IN" dirty="0" smtClean="0"/>
              <a:t>–</a:t>
            </a:r>
            <a:r>
              <a:rPr lang="en-US" dirty="0" smtClean="0"/>
              <a:t> Export / Import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5" y="1205438"/>
            <a:ext cx="6516085" cy="29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68" y="382910"/>
            <a:ext cx="6231082" cy="360040"/>
          </a:xfrm>
        </p:spPr>
        <p:txBody>
          <a:bodyPr/>
          <a:lstStyle/>
          <a:p>
            <a:r>
              <a:rPr lang="en-US" dirty="0" smtClean="0"/>
              <a:t>Make in India </a:t>
            </a:r>
            <a:r>
              <a:rPr lang="mr-IN" dirty="0" smtClean="0"/>
              <a:t>–</a:t>
            </a:r>
            <a:r>
              <a:rPr lang="en-US" dirty="0" smtClean="0"/>
              <a:t> Export / Import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6B11-59FD-4629-9F7F-FED4BA78E7C7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76557"/>
            <a:ext cx="6730095" cy="29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TC-PAMP Presentation 2014-08">
  <a:themeElements>
    <a:clrScheme name="MKS PAMP Group">
      <a:dk1>
        <a:srgbClr val="393C3F"/>
      </a:dk1>
      <a:lt1>
        <a:sysClr val="window" lastClr="FFFFFF"/>
      </a:lt1>
      <a:dk2>
        <a:srgbClr val="CFA04F"/>
      </a:dk2>
      <a:lt2>
        <a:srgbClr val="B2B2B2"/>
      </a:lt2>
      <a:accent1>
        <a:srgbClr val="003764"/>
      </a:accent1>
      <a:accent2>
        <a:srgbClr val="6687A2"/>
      </a:accent2>
      <a:accent3>
        <a:srgbClr val="004E59"/>
      </a:accent3>
      <a:accent4>
        <a:srgbClr val="66959B"/>
      </a:accent4>
      <a:accent5>
        <a:srgbClr val="3E1151"/>
      </a:accent5>
      <a:accent6>
        <a:srgbClr val="8B7097"/>
      </a:accent6>
      <a:hlink>
        <a:srgbClr val="003764"/>
      </a:hlink>
      <a:folHlink>
        <a:srgbClr val="003764"/>
      </a:folHlink>
    </a:clrScheme>
    <a:fontScheme name="MKS PAMP Group">
      <a:majorFont>
        <a:latin typeface="Palatino Linotype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MMTC-PAMP Presentation 2014-08</Template>
  <TotalTime>11972</TotalTime>
  <Words>289</Words>
  <Application>Microsoft Office PowerPoint</Application>
  <PresentationFormat>Custom</PresentationFormat>
  <Paragraphs>79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FritzQuadrata</vt:lpstr>
      <vt:lpstr>Palatino Linotype</vt:lpstr>
      <vt:lpstr>MMTC-PAMP Presentation 2014-08</vt:lpstr>
      <vt:lpstr>Structuring India's Gold Policy. </vt:lpstr>
      <vt:lpstr>Historical perspective</vt:lpstr>
      <vt:lpstr>The official gold market value chain has four distinct players</vt:lpstr>
      <vt:lpstr>How should we harmonize Gold policy with  Indian’s broader vision</vt:lpstr>
      <vt:lpstr>Why has framing gold policy been  instinctively challenging?</vt:lpstr>
      <vt:lpstr>PowerPoint Presentation</vt:lpstr>
      <vt:lpstr>PowerPoint Presentation</vt:lpstr>
      <vt:lpstr>Make in India – Export / Import</vt:lpstr>
      <vt:lpstr>Make in India – Export / Import</vt:lpstr>
      <vt:lpstr>Good Governance</vt:lpstr>
      <vt:lpstr>Digital India</vt:lpstr>
      <vt:lpstr>Financial inclusion</vt:lpstr>
      <vt:lpstr>Skill Development in India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Dore receiving and processing</dc:title>
  <dc:creator>Bornali Das</dc:creator>
  <cp:lastModifiedBy>Toshiba</cp:lastModifiedBy>
  <cp:revision>782</cp:revision>
  <dcterms:created xsi:type="dcterms:W3CDTF">2016-01-28T04:33:30Z</dcterms:created>
  <dcterms:modified xsi:type="dcterms:W3CDTF">2017-08-11T12:27:14Z</dcterms:modified>
</cp:coreProperties>
</file>