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368" r:id="rId3"/>
    <p:sldId id="414" r:id="rId4"/>
    <p:sldId id="385" r:id="rId5"/>
    <p:sldId id="422" r:id="rId6"/>
    <p:sldId id="423" r:id="rId7"/>
    <p:sldId id="408" r:id="rId8"/>
    <p:sldId id="417" r:id="rId9"/>
    <p:sldId id="416" r:id="rId10"/>
    <p:sldId id="421" r:id="rId11"/>
    <p:sldId id="409" r:id="rId12"/>
    <p:sldId id="410" r:id="rId13"/>
    <p:sldId id="415" r:id="rId14"/>
    <p:sldId id="418" r:id="rId15"/>
    <p:sldId id="419" r:id="rId16"/>
    <p:sldId id="411" r:id="rId17"/>
    <p:sldId id="407" r:id="rId18"/>
    <p:sldId id="412" r:id="rId19"/>
    <p:sldId id="395" r:id="rId20"/>
    <p:sldId id="398" r:id="rId21"/>
    <p:sldId id="420" r:id="rId22"/>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bg1"/>
        </a:solidFill>
        <a:latin typeface="Arial Black" pitchFamily="34" charset="0"/>
        <a:ea typeface="+mn-ea"/>
        <a:cs typeface="+mn-cs"/>
      </a:defRPr>
    </a:lvl1pPr>
    <a:lvl2pPr marL="457200" algn="l" rtl="0" eaLnBrk="0" fontAlgn="base" hangingPunct="0">
      <a:spcBef>
        <a:spcPct val="0"/>
      </a:spcBef>
      <a:spcAft>
        <a:spcPct val="0"/>
      </a:spcAft>
      <a:defRPr sz="2400" kern="1200">
        <a:solidFill>
          <a:schemeClr val="bg1"/>
        </a:solidFill>
        <a:latin typeface="Arial Black" pitchFamily="34" charset="0"/>
        <a:ea typeface="+mn-ea"/>
        <a:cs typeface="+mn-cs"/>
      </a:defRPr>
    </a:lvl2pPr>
    <a:lvl3pPr marL="914400" algn="l" rtl="0" eaLnBrk="0" fontAlgn="base" hangingPunct="0">
      <a:spcBef>
        <a:spcPct val="0"/>
      </a:spcBef>
      <a:spcAft>
        <a:spcPct val="0"/>
      </a:spcAft>
      <a:defRPr sz="2400" kern="1200">
        <a:solidFill>
          <a:schemeClr val="bg1"/>
        </a:solidFill>
        <a:latin typeface="Arial Black" pitchFamily="34" charset="0"/>
        <a:ea typeface="+mn-ea"/>
        <a:cs typeface="+mn-cs"/>
      </a:defRPr>
    </a:lvl3pPr>
    <a:lvl4pPr marL="1371600" algn="l" rtl="0" eaLnBrk="0" fontAlgn="base" hangingPunct="0">
      <a:spcBef>
        <a:spcPct val="0"/>
      </a:spcBef>
      <a:spcAft>
        <a:spcPct val="0"/>
      </a:spcAft>
      <a:defRPr sz="2400" kern="1200">
        <a:solidFill>
          <a:schemeClr val="bg1"/>
        </a:solidFill>
        <a:latin typeface="Arial Black" pitchFamily="34" charset="0"/>
        <a:ea typeface="+mn-ea"/>
        <a:cs typeface="+mn-cs"/>
      </a:defRPr>
    </a:lvl4pPr>
    <a:lvl5pPr marL="1828800" algn="l" rtl="0" eaLnBrk="0" fontAlgn="base" hangingPunct="0">
      <a:spcBef>
        <a:spcPct val="0"/>
      </a:spcBef>
      <a:spcAft>
        <a:spcPct val="0"/>
      </a:spcAft>
      <a:defRPr sz="2400" kern="1200">
        <a:solidFill>
          <a:schemeClr val="bg1"/>
        </a:solidFill>
        <a:latin typeface="Arial Black" pitchFamily="34" charset="0"/>
        <a:ea typeface="+mn-ea"/>
        <a:cs typeface="+mn-cs"/>
      </a:defRPr>
    </a:lvl5pPr>
    <a:lvl6pPr marL="2286000" algn="l" defTabSz="914400" rtl="0" eaLnBrk="1" latinLnBrk="0" hangingPunct="1">
      <a:defRPr sz="2400" kern="1200">
        <a:solidFill>
          <a:schemeClr val="bg1"/>
        </a:solidFill>
        <a:latin typeface="Arial Black" pitchFamily="34" charset="0"/>
        <a:ea typeface="+mn-ea"/>
        <a:cs typeface="+mn-cs"/>
      </a:defRPr>
    </a:lvl6pPr>
    <a:lvl7pPr marL="2743200" algn="l" defTabSz="914400" rtl="0" eaLnBrk="1" latinLnBrk="0" hangingPunct="1">
      <a:defRPr sz="2400" kern="1200">
        <a:solidFill>
          <a:schemeClr val="bg1"/>
        </a:solidFill>
        <a:latin typeface="Arial Black" pitchFamily="34" charset="0"/>
        <a:ea typeface="+mn-ea"/>
        <a:cs typeface="+mn-cs"/>
      </a:defRPr>
    </a:lvl7pPr>
    <a:lvl8pPr marL="3200400" algn="l" defTabSz="914400" rtl="0" eaLnBrk="1" latinLnBrk="0" hangingPunct="1">
      <a:defRPr sz="2400" kern="1200">
        <a:solidFill>
          <a:schemeClr val="bg1"/>
        </a:solidFill>
        <a:latin typeface="Arial Black" pitchFamily="34" charset="0"/>
        <a:ea typeface="+mn-ea"/>
        <a:cs typeface="+mn-cs"/>
      </a:defRPr>
    </a:lvl8pPr>
    <a:lvl9pPr marL="3657600" algn="l" defTabSz="914400" rtl="0" eaLnBrk="1" latinLnBrk="0" hangingPunct="1">
      <a:defRPr sz="2400" kern="1200">
        <a:solidFill>
          <a:schemeClr val="bg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arie Fleury" initials="AF" lastIdx="1" clrIdx="0">
    <p:extLst>
      <p:ext uri="{19B8F6BF-5375-455C-9EA6-DF929625EA0E}">
        <p15:presenceInfo xmlns:p15="http://schemas.microsoft.com/office/powerpoint/2012/main" userId="Anne-Marie Fleury" providerId="None"/>
      </p:ext>
    </p:extLst>
  </p:cmAuthor>
  <p:cmAuthor id="2" name="Ged de Meyer" initials="GdM" lastIdx="1" clrIdx="1">
    <p:extLst>
      <p:ext uri="{19B8F6BF-5375-455C-9EA6-DF929625EA0E}">
        <p15:presenceInfo xmlns:p15="http://schemas.microsoft.com/office/powerpoint/2012/main" userId="Ged d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AA3"/>
    <a:srgbClr val="E1DBCA"/>
    <a:srgbClr val="618098"/>
    <a:srgbClr val="1A9AC1"/>
    <a:srgbClr val="656565"/>
    <a:srgbClr val="88D4E2"/>
    <a:srgbClr val="5E88A1"/>
    <a:srgbClr val="F3C600"/>
    <a:srgbClr val="FF3300"/>
    <a:srgbClr val="002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280" autoAdjust="0"/>
  </p:normalViewPr>
  <p:slideViewPr>
    <p:cSldViewPr>
      <p:cViewPr varScale="1">
        <p:scale>
          <a:sx n="86" d="100"/>
          <a:sy n="86" d="100"/>
        </p:scale>
        <p:origin x="1349"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20Dawkins\Downloads\RJC%20Members%20-%20Current-2017-07-20-10-37-4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[RJC Members - Current-2017-07-20-10-37-46.xlsx]Sheet1!PivotTable1</c:name>
    <c:fmtId val="-1"/>
  </c:pivotSource>
  <c:chart>
    <c:autoTitleDeleted val="1"/>
    <c:pivotFmts>
      <c:pivotFmt>
        <c:idx val="0"/>
        <c:spPr>
          <a:solidFill>
            <a:schemeClr val="accent2"/>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2"/>
          </a:solidFill>
          <a:ln>
            <a:noFill/>
          </a:ln>
          <a:effectLst/>
        </c:spPr>
        <c:dLbl>
          <c:idx val="0"/>
          <c:layout>
            <c:manualLayout>
              <c:x val="0.19438040786903293"/>
              <c:y val="-7.9867260811124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2"/>
          </a:solidFill>
          <a:ln>
            <a:noFill/>
          </a:ln>
          <a:effectLst/>
        </c:spPr>
        <c:dLbl>
          <c:idx val="0"/>
          <c:layout>
            <c:manualLayout>
              <c:x val="-0.17110951396921906"/>
              <c:y val="0.1408185914301403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2"/>
          </a:solidFill>
          <a:ln>
            <a:noFill/>
          </a:ln>
          <a:effectLst/>
        </c:spPr>
        <c:dLbl>
          <c:idx val="0"/>
          <c:layout>
            <c:manualLayout>
              <c:x val="-0.19848703620429409"/>
              <c:y val="3.152655032018066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2"/>
          </a:solidFill>
          <a:ln>
            <a:noFill/>
          </a:ln>
          <a:effectLst/>
        </c:spPr>
        <c:dLbl>
          <c:idx val="0"/>
          <c:layout>
            <c:manualLayout>
              <c:x val="0.10266570838153143"/>
              <c:y val="-0.1849557618783932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2"/>
          </a:solidFill>
          <a:ln>
            <a:noFill/>
          </a:ln>
          <a:effectLst/>
        </c:spPr>
        <c:dLbl>
          <c:idx val="0"/>
          <c:layout>
            <c:manualLayout>
              <c:x val="-8.2132566705225146E-2"/>
              <c:y val="-0.1870575318997386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2"/>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2"/>
          </a:solidFill>
          <a:ln>
            <a:noFill/>
          </a:ln>
          <a:effectLst/>
        </c:spPr>
        <c:dLbl>
          <c:idx val="0"/>
          <c:layout>
            <c:manualLayout>
              <c:x val="0.19438040786903293"/>
              <c:y val="-7.9867260811124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2"/>
          </a:solidFill>
          <a:ln>
            <a:noFill/>
          </a:ln>
          <a:effectLst/>
        </c:spPr>
        <c:dLbl>
          <c:idx val="0"/>
          <c:layout>
            <c:manualLayout>
              <c:x val="-0.17110951396921906"/>
              <c:y val="0.1408185914301403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2"/>
          </a:solidFill>
          <a:ln>
            <a:noFill/>
          </a:ln>
          <a:effectLst/>
        </c:spPr>
        <c:dLbl>
          <c:idx val="0"/>
          <c:layout>
            <c:manualLayout>
              <c:x val="-0.19848703620429409"/>
              <c:y val="3.152655032018066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2"/>
          </a:solidFill>
          <a:ln>
            <a:noFill/>
          </a:ln>
          <a:effectLst/>
        </c:spPr>
        <c:dLbl>
          <c:idx val="0"/>
          <c:layout>
            <c:manualLayout>
              <c:x val="-8.2132566705225146E-2"/>
              <c:y val="-0.1870575318997386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2"/>
          </a:solidFill>
          <a:ln>
            <a:noFill/>
          </a:ln>
          <a:effectLst/>
        </c:spPr>
        <c:dLbl>
          <c:idx val="0"/>
          <c:layout>
            <c:manualLayout>
              <c:x val="0.10266570838153143"/>
              <c:y val="-0.1849557618783932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2"/>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2"/>
          </a:solidFill>
          <a:ln>
            <a:noFill/>
          </a:ln>
          <a:effectLst/>
        </c:spPr>
        <c:dLbl>
          <c:idx val="0"/>
          <c:layout>
            <c:manualLayout>
              <c:x val="0.19438040786903293"/>
              <c:y val="-7.9867260811124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2"/>
          </a:solidFill>
          <a:ln>
            <a:noFill/>
          </a:ln>
          <a:effectLst/>
        </c:spPr>
        <c:dLbl>
          <c:idx val="0"/>
          <c:layout>
            <c:manualLayout>
              <c:x val="-0.17110951396921906"/>
              <c:y val="0.1408185914301403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2"/>
          </a:solidFill>
          <a:ln>
            <a:noFill/>
          </a:ln>
          <a:effectLst/>
        </c:spPr>
        <c:dLbl>
          <c:idx val="0"/>
          <c:layout>
            <c:manualLayout>
              <c:x val="-0.19848703620429409"/>
              <c:y val="3.152655032018066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2"/>
          </a:solidFill>
          <a:ln>
            <a:noFill/>
          </a:ln>
          <a:effectLst/>
        </c:spPr>
        <c:dLbl>
          <c:idx val="0"/>
          <c:layout>
            <c:manualLayout>
              <c:x val="-8.2132566705225146E-2"/>
              <c:y val="-0.1870575318997386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2"/>
          </a:solidFill>
          <a:ln>
            <a:noFill/>
          </a:ln>
          <a:effectLst/>
        </c:spPr>
        <c:dLbl>
          <c:idx val="0"/>
          <c:layout>
            <c:manualLayout>
              <c:x val="0.10266570838153143"/>
              <c:y val="-0.1849557618783932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doughnutChart>
        <c:varyColors val="1"/>
        <c:ser>
          <c:idx val="0"/>
          <c:order val="0"/>
          <c:tx>
            <c:strRef>
              <c:f>Sheet1!$P$3</c:f>
              <c:strCache>
                <c:ptCount val="1"/>
                <c:pt idx="0">
                  <c:v>Total</c:v>
                </c:pt>
              </c:strCache>
            </c:strRef>
          </c:tx>
          <c:dPt>
            <c:idx val="0"/>
            <c:bubble3D val="0"/>
            <c:spPr>
              <a:solidFill>
                <a:schemeClr val="accent1">
                  <a:lumMod val="40000"/>
                  <a:lumOff val="60000"/>
                </a:schemeClr>
              </a:solidFill>
              <a:ln>
                <a:noFill/>
              </a:ln>
              <a:effectLst/>
            </c:spPr>
            <c:extLst>
              <c:ext xmlns:c16="http://schemas.microsoft.com/office/drawing/2014/chart" uri="{C3380CC4-5D6E-409C-BE32-E72D297353CC}">
                <c16:uniqueId val="{00000001-68D0-464D-A3CD-F7E4F36AA066}"/>
              </c:ext>
            </c:extLst>
          </c:dPt>
          <c:dPt>
            <c:idx val="1"/>
            <c:bubble3D val="0"/>
            <c:spPr>
              <a:solidFill>
                <a:srgbClr val="00B0F0"/>
              </a:solidFill>
              <a:ln>
                <a:noFill/>
              </a:ln>
              <a:effectLst/>
            </c:spPr>
            <c:extLst>
              <c:ext xmlns:c16="http://schemas.microsoft.com/office/drawing/2014/chart" uri="{C3380CC4-5D6E-409C-BE32-E72D297353CC}">
                <c16:uniqueId val="{00000003-68D0-464D-A3CD-F7E4F36AA066}"/>
              </c:ext>
            </c:extLst>
          </c:dPt>
          <c:dPt>
            <c:idx val="2"/>
            <c:bubble3D val="0"/>
            <c:spPr>
              <a:solidFill>
                <a:srgbClr val="1B7AA3"/>
              </a:solidFill>
              <a:ln>
                <a:noFill/>
              </a:ln>
              <a:effectLst/>
            </c:spPr>
            <c:extLst>
              <c:ext xmlns:c16="http://schemas.microsoft.com/office/drawing/2014/chart" uri="{C3380CC4-5D6E-409C-BE32-E72D297353CC}">
                <c16:uniqueId val="{00000005-68D0-464D-A3CD-F7E4F36AA066}"/>
              </c:ext>
            </c:extLst>
          </c:dPt>
          <c:dPt>
            <c:idx val="3"/>
            <c:bubble3D val="0"/>
            <c:spPr>
              <a:solidFill>
                <a:schemeClr val="accent1">
                  <a:lumMod val="60000"/>
                  <a:lumOff val="40000"/>
                </a:schemeClr>
              </a:solidFill>
              <a:ln>
                <a:noFill/>
              </a:ln>
              <a:effectLst/>
            </c:spPr>
            <c:extLst>
              <c:ext xmlns:c16="http://schemas.microsoft.com/office/drawing/2014/chart" uri="{C3380CC4-5D6E-409C-BE32-E72D297353CC}">
                <c16:uniqueId val="{00000007-68D0-464D-A3CD-F7E4F36AA066}"/>
              </c:ext>
            </c:extLst>
          </c:dPt>
          <c:dPt>
            <c:idx val="4"/>
            <c:bubble3D val="0"/>
            <c:spPr>
              <a:solidFill>
                <a:srgbClr val="002B54"/>
              </a:solidFill>
              <a:ln>
                <a:noFill/>
              </a:ln>
              <a:effectLst/>
            </c:spPr>
            <c:extLst>
              <c:ext xmlns:c16="http://schemas.microsoft.com/office/drawing/2014/chart" uri="{C3380CC4-5D6E-409C-BE32-E72D297353CC}">
                <c16:uniqueId val="{00000009-68D0-464D-A3CD-F7E4F36AA066}"/>
              </c:ext>
            </c:extLst>
          </c:dPt>
          <c:dLbls>
            <c:dLbl>
              <c:idx val="0"/>
              <c:layout>
                <c:manualLayout>
                  <c:x val="0.10112765248305744"/>
                  <c:y val="0.2543138913881065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D0-464D-A3CD-F7E4F36AA066}"/>
                </c:ext>
              </c:extLst>
            </c:dLbl>
            <c:dLbl>
              <c:idx val="1"/>
              <c:layout>
                <c:manualLayout>
                  <c:x val="-0.17110951396921906"/>
                  <c:y val="0.140818591430140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D0-464D-A3CD-F7E4F36AA066}"/>
                </c:ext>
              </c:extLst>
            </c:dLbl>
            <c:dLbl>
              <c:idx val="2"/>
              <c:layout>
                <c:manualLayout>
                  <c:x val="-0.19848703620429409"/>
                  <c:y val="3.152655032018066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D0-464D-A3CD-F7E4F36AA066}"/>
                </c:ext>
              </c:extLst>
            </c:dLbl>
            <c:dLbl>
              <c:idx val="3"/>
              <c:layout>
                <c:manualLayout>
                  <c:x val="-8.2132566705225146E-2"/>
                  <c:y val="-0.187057531899738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D0-464D-A3CD-F7E4F36AA066}"/>
                </c:ext>
              </c:extLst>
            </c:dLbl>
            <c:dLbl>
              <c:idx val="4"/>
              <c:layout>
                <c:manualLayout>
                  <c:x val="0.10266570838153143"/>
                  <c:y val="-0.184955761878393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D0-464D-A3CD-F7E4F36AA06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Sheet1!$O$4:$O$9</c:f>
              <c:strCache>
                <c:ptCount val="5"/>
                <c:pt idx="0">
                  <c:v>Diamond Trader and/or Cutter and Polisher</c:v>
                </c:pt>
                <c:pt idx="1">
                  <c:v>Gold and/or Platinum Group Metals Trader and/or Refiner and/or Hedger</c:v>
                </c:pt>
                <c:pt idx="2">
                  <c:v>Jewellery Manufacturer and/or Wholesaler</c:v>
                </c:pt>
                <c:pt idx="3">
                  <c:v>Jewellery Retailer</c:v>
                </c:pt>
                <c:pt idx="4">
                  <c:v>Service Industries</c:v>
                </c:pt>
              </c:strCache>
            </c:strRef>
          </c:cat>
          <c:val>
            <c:numRef>
              <c:f>Sheet1!$P$4:$P$9</c:f>
              <c:numCache>
                <c:formatCode>General</c:formatCode>
                <c:ptCount val="5"/>
                <c:pt idx="0">
                  <c:v>81</c:v>
                </c:pt>
                <c:pt idx="1">
                  <c:v>1</c:v>
                </c:pt>
                <c:pt idx="2">
                  <c:v>46</c:v>
                </c:pt>
                <c:pt idx="3">
                  <c:v>3</c:v>
                </c:pt>
                <c:pt idx="4">
                  <c:v>2</c:v>
                </c:pt>
              </c:numCache>
            </c:numRef>
          </c:val>
          <c:extLst>
            <c:ext xmlns:c16="http://schemas.microsoft.com/office/drawing/2014/chart" uri="{C3380CC4-5D6E-409C-BE32-E72D297353CC}">
              <c16:uniqueId val="{0000000A-68D0-464D-A3CD-F7E4F36AA066}"/>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D61B8-908D-4774-9C17-EA6DBEE60275}"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CA"/>
        </a:p>
      </dgm:t>
    </dgm:pt>
    <dgm:pt modelId="{6169424F-DC21-42EB-BDA1-851493161552}">
      <dgm:prSet phldrT="[Text]" custT="1"/>
      <dgm:spPr/>
      <dgm:t>
        <a:bodyPr/>
        <a:lstStyle/>
        <a:p>
          <a:endParaRPr lang="en-AU" sz="1800" b="1" dirty="0">
            <a:solidFill>
              <a:srgbClr val="1B7AA3"/>
            </a:solidFill>
            <a:latin typeface="Calibri" pitchFamily="34" charset="0"/>
          </a:endParaRPr>
        </a:p>
        <a:p>
          <a:r>
            <a:rPr lang="en-AU" sz="1800" b="1" dirty="0">
              <a:solidFill>
                <a:srgbClr val="1B7AA3"/>
              </a:solidFill>
              <a:latin typeface="Calibri" pitchFamily="34" charset="0"/>
            </a:rPr>
            <a:t>Provisions 1 – 3 </a:t>
          </a:r>
        </a:p>
        <a:p>
          <a:r>
            <a:rPr lang="en-AU" sz="1800" b="1" dirty="0">
              <a:solidFill>
                <a:srgbClr val="1B7AA3"/>
              </a:solidFill>
              <a:latin typeface="Calibri" pitchFamily="34" charset="0"/>
            </a:rPr>
            <a:t>Chain-of-Custody Management</a:t>
          </a:r>
          <a:endParaRPr lang="en-CA" sz="1800" b="1" dirty="0">
            <a:solidFill>
              <a:srgbClr val="1B7AA3"/>
            </a:solidFill>
            <a:latin typeface="Calibri" pitchFamily="34" charset="0"/>
          </a:endParaRPr>
        </a:p>
        <a:p>
          <a:endParaRPr lang="en-CA" sz="2400" b="1" dirty="0">
            <a:solidFill>
              <a:srgbClr val="1B7AA3"/>
            </a:solidFill>
            <a:latin typeface="Calibri" pitchFamily="34" charset="0"/>
          </a:endParaRPr>
        </a:p>
      </dgm:t>
    </dgm:pt>
    <dgm:pt modelId="{E8EB0C27-70C1-4A2C-B15B-A0B514E595D4}" type="parTrans" cxnId="{7988522A-94FC-4AF8-85A2-47B4D48B3A57}">
      <dgm:prSet/>
      <dgm:spPr/>
      <dgm:t>
        <a:bodyPr/>
        <a:lstStyle/>
        <a:p>
          <a:endParaRPr lang="en-CA">
            <a:latin typeface="Calibri" pitchFamily="34" charset="0"/>
          </a:endParaRPr>
        </a:p>
      </dgm:t>
    </dgm:pt>
    <dgm:pt modelId="{B52317AF-275B-4FC6-9675-E5CC9AC42B67}" type="sibTrans" cxnId="{7988522A-94FC-4AF8-85A2-47B4D48B3A57}">
      <dgm:prSet/>
      <dgm:spPr/>
      <dgm:t>
        <a:bodyPr/>
        <a:lstStyle/>
        <a:p>
          <a:endParaRPr lang="en-CA">
            <a:latin typeface="Calibri" pitchFamily="34" charset="0"/>
          </a:endParaRPr>
        </a:p>
      </dgm:t>
    </dgm:pt>
    <dgm:pt modelId="{3E72C9CE-5276-4B03-90C3-9807DF4E4BF1}">
      <dgm:prSet phldrT="[Text]" custT="1"/>
      <dgm:spPr/>
      <dgm:t>
        <a:bodyPr/>
        <a:lstStyle/>
        <a:p>
          <a:r>
            <a:rPr lang="en-AU" sz="1400" dirty="0">
              <a:latin typeface="Calibri" pitchFamily="34" charset="0"/>
            </a:rPr>
            <a:t>Management system and responsibilities; </a:t>
          </a:r>
          <a:endParaRPr lang="en-CA" sz="1400" dirty="0">
            <a:latin typeface="Calibri" pitchFamily="34" charset="0"/>
          </a:endParaRPr>
        </a:p>
      </dgm:t>
    </dgm:pt>
    <dgm:pt modelId="{60192896-9967-4A47-9220-35ABBC201F1E}" type="parTrans" cxnId="{0698F2B4-86FC-46C6-AB8C-8F8B6002D898}">
      <dgm:prSet/>
      <dgm:spPr/>
      <dgm:t>
        <a:bodyPr/>
        <a:lstStyle/>
        <a:p>
          <a:endParaRPr lang="en-CA">
            <a:latin typeface="Calibri" pitchFamily="34" charset="0"/>
          </a:endParaRPr>
        </a:p>
      </dgm:t>
    </dgm:pt>
    <dgm:pt modelId="{FC9D6C0C-1DFC-4F6F-A2E3-B71DE46B4148}" type="sibTrans" cxnId="{0698F2B4-86FC-46C6-AB8C-8F8B6002D898}">
      <dgm:prSet/>
      <dgm:spPr/>
      <dgm:t>
        <a:bodyPr/>
        <a:lstStyle/>
        <a:p>
          <a:endParaRPr lang="en-CA">
            <a:latin typeface="Calibri" pitchFamily="34" charset="0"/>
          </a:endParaRPr>
        </a:p>
      </dgm:t>
    </dgm:pt>
    <dgm:pt modelId="{E4B006CB-0997-4691-8E6E-792CF127F70E}">
      <dgm:prSet phldrT="[Text]" custT="1"/>
      <dgm:spPr/>
      <dgm:t>
        <a:bodyPr/>
        <a:lstStyle/>
        <a:p>
          <a:r>
            <a:rPr lang="en-AU" sz="1800" b="1" dirty="0">
              <a:solidFill>
                <a:srgbClr val="1B7AA3"/>
              </a:solidFill>
              <a:latin typeface="Calibri" pitchFamily="34" charset="0"/>
            </a:rPr>
            <a:t>Provisions 4 – 6</a:t>
          </a:r>
        </a:p>
        <a:p>
          <a:r>
            <a:rPr lang="en-AU" sz="1800" b="1" dirty="0">
              <a:solidFill>
                <a:srgbClr val="1B7AA3"/>
              </a:solidFill>
              <a:latin typeface="Calibri" pitchFamily="34" charset="0"/>
            </a:rPr>
            <a:t>Systems to Confirm Eligibility of Material </a:t>
          </a:r>
          <a:endParaRPr lang="en-CA" sz="1800" b="1" dirty="0">
            <a:solidFill>
              <a:srgbClr val="1B7AA3"/>
            </a:solidFill>
            <a:latin typeface="Calibri" pitchFamily="34" charset="0"/>
          </a:endParaRPr>
        </a:p>
      </dgm:t>
    </dgm:pt>
    <dgm:pt modelId="{B6C1E492-C78D-4E40-A17A-24A7CE595D5F}" type="parTrans" cxnId="{66CC2E8D-82F6-4977-85CB-B431FCCA6BC8}">
      <dgm:prSet/>
      <dgm:spPr/>
      <dgm:t>
        <a:bodyPr/>
        <a:lstStyle/>
        <a:p>
          <a:endParaRPr lang="en-CA">
            <a:latin typeface="Calibri" pitchFamily="34" charset="0"/>
          </a:endParaRPr>
        </a:p>
      </dgm:t>
    </dgm:pt>
    <dgm:pt modelId="{95EE7697-45FE-4F53-82FA-D14FCD7CDD0C}" type="sibTrans" cxnId="{66CC2E8D-82F6-4977-85CB-B431FCCA6BC8}">
      <dgm:prSet/>
      <dgm:spPr/>
      <dgm:t>
        <a:bodyPr/>
        <a:lstStyle/>
        <a:p>
          <a:endParaRPr lang="en-CA">
            <a:latin typeface="Calibri" pitchFamily="34" charset="0"/>
          </a:endParaRPr>
        </a:p>
      </dgm:t>
    </dgm:pt>
    <dgm:pt modelId="{2D8890F8-A687-4C41-B78A-FE87F6E5BC3C}">
      <dgm:prSet phldrT="[Text]" custT="1"/>
      <dgm:spPr/>
      <dgm:t>
        <a:bodyPr/>
        <a:lstStyle/>
        <a:p>
          <a:r>
            <a:rPr lang="en-AU" sz="1400" dirty="0">
              <a:latin typeface="Calibri" pitchFamily="34" charset="0"/>
            </a:rPr>
            <a:t>Eligible Mined Material; </a:t>
          </a:r>
          <a:endParaRPr lang="en-CA" sz="1400" dirty="0">
            <a:latin typeface="Calibri" pitchFamily="34" charset="0"/>
          </a:endParaRPr>
        </a:p>
      </dgm:t>
    </dgm:pt>
    <dgm:pt modelId="{0F7B97DA-13CF-4794-9D25-8C87FBF84E20}" type="parTrans" cxnId="{F63154BB-EA9E-4DA3-937F-B4BFF0FA885C}">
      <dgm:prSet/>
      <dgm:spPr/>
      <dgm:t>
        <a:bodyPr/>
        <a:lstStyle/>
        <a:p>
          <a:endParaRPr lang="en-CA">
            <a:latin typeface="Calibri" pitchFamily="34" charset="0"/>
          </a:endParaRPr>
        </a:p>
      </dgm:t>
    </dgm:pt>
    <dgm:pt modelId="{D83EF392-8963-44A0-87EE-B717D240E920}" type="sibTrans" cxnId="{F63154BB-EA9E-4DA3-937F-B4BFF0FA885C}">
      <dgm:prSet/>
      <dgm:spPr/>
      <dgm:t>
        <a:bodyPr/>
        <a:lstStyle/>
        <a:p>
          <a:endParaRPr lang="en-CA">
            <a:latin typeface="Calibri" pitchFamily="34" charset="0"/>
          </a:endParaRPr>
        </a:p>
      </dgm:t>
    </dgm:pt>
    <dgm:pt modelId="{33C11035-212E-4985-9B93-1C31D891FCF2}">
      <dgm:prSet phldrT="[Text]" custT="1"/>
      <dgm:spPr/>
      <dgm:t>
        <a:bodyPr/>
        <a:lstStyle/>
        <a:p>
          <a:r>
            <a:rPr lang="en-AU" sz="1800" b="1" dirty="0">
              <a:solidFill>
                <a:srgbClr val="1B7AA3"/>
              </a:solidFill>
              <a:latin typeface="Calibri" pitchFamily="34" charset="0"/>
            </a:rPr>
            <a:t>Provisions 7 – 9</a:t>
          </a:r>
        </a:p>
        <a:p>
          <a:r>
            <a:rPr lang="en-AU" sz="1800" b="1" dirty="0">
              <a:solidFill>
                <a:srgbClr val="1B7AA3"/>
              </a:solidFill>
              <a:latin typeface="Calibri" pitchFamily="34" charset="0"/>
            </a:rPr>
            <a:t>Issuing Chain-of-Custody Documentation</a:t>
          </a:r>
          <a:endParaRPr lang="en-CA" sz="1800" b="1" dirty="0">
            <a:solidFill>
              <a:srgbClr val="1B7AA3"/>
            </a:solidFill>
            <a:latin typeface="Calibri" pitchFamily="34" charset="0"/>
          </a:endParaRPr>
        </a:p>
      </dgm:t>
    </dgm:pt>
    <dgm:pt modelId="{2CD02D2D-8976-4FEF-8ED2-91D1F3E8C92A}" type="parTrans" cxnId="{B3D42F83-660A-42C5-A562-C405E3C8A583}">
      <dgm:prSet/>
      <dgm:spPr/>
      <dgm:t>
        <a:bodyPr/>
        <a:lstStyle/>
        <a:p>
          <a:endParaRPr lang="en-CA">
            <a:latin typeface="Calibri" pitchFamily="34" charset="0"/>
          </a:endParaRPr>
        </a:p>
      </dgm:t>
    </dgm:pt>
    <dgm:pt modelId="{FD60A810-9DC6-4175-A5AC-030EFAEAB8B6}" type="sibTrans" cxnId="{B3D42F83-660A-42C5-A562-C405E3C8A583}">
      <dgm:prSet/>
      <dgm:spPr/>
      <dgm:t>
        <a:bodyPr/>
        <a:lstStyle/>
        <a:p>
          <a:endParaRPr lang="en-CA">
            <a:latin typeface="Calibri" pitchFamily="34" charset="0"/>
          </a:endParaRPr>
        </a:p>
      </dgm:t>
    </dgm:pt>
    <dgm:pt modelId="{63899E2C-A0EE-4511-B342-C958EC122D5C}">
      <dgm:prSet phldrT="[Text]" custT="1"/>
      <dgm:spPr/>
      <dgm:t>
        <a:bodyPr/>
        <a:lstStyle/>
        <a:p>
          <a:r>
            <a:rPr lang="en-AU" sz="1400" dirty="0">
              <a:latin typeface="Calibri" pitchFamily="34" charset="0"/>
            </a:rPr>
            <a:t>Eligible Material Declarations; </a:t>
          </a:r>
          <a:endParaRPr lang="en-CA" sz="1400" dirty="0">
            <a:latin typeface="Calibri" pitchFamily="34" charset="0"/>
          </a:endParaRPr>
        </a:p>
      </dgm:t>
    </dgm:pt>
    <dgm:pt modelId="{E430AAFA-3BD2-43D4-8C6E-B77474EC90A4}" type="parTrans" cxnId="{7B6414E2-6790-4F3C-97DF-4D425820DC7A}">
      <dgm:prSet/>
      <dgm:spPr/>
      <dgm:t>
        <a:bodyPr/>
        <a:lstStyle/>
        <a:p>
          <a:endParaRPr lang="en-CA">
            <a:latin typeface="Calibri" pitchFamily="34" charset="0"/>
          </a:endParaRPr>
        </a:p>
      </dgm:t>
    </dgm:pt>
    <dgm:pt modelId="{4DC6E0B9-17FF-4B10-98C7-060F0D7EE219}" type="sibTrans" cxnId="{7B6414E2-6790-4F3C-97DF-4D425820DC7A}">
      <dgm:prSet/>
      <dgm:spPr/>
      <dgm:t>
        <a:bodyPr/>
        <a:lstStyle/>
        <a:p>
          <a:endParaRPr lang="en-CA">
            <a:latin typeface="Calibri" pitchFamily="34" charset="0"/>
          </a:endParaRPr>
        </a:p>
      </dgm:t>
    </dgm:pt>
    <dgm:pt modelId="{D0AF5033-46EE-4688-ADCA-B147207408FB}">
      <dgm:prSet phldrT="[Text]" custT="1"/>
      <dgm:spPr/>
      <dgm:t>
        <a:bodyPr/>
        <a:lstStyle/>
        <a:p>
          <a:r>
            <a:rPr lang="en-AU" sz="1400" dirty="0">
              <a:latin typeface="Calibri" pitchFamily="34" charset="0"/>
            </a:rPr>
            <a:t>Internal material controls; </a:t>
          </a:r>
          <a:endParaRPr lang="en-CA" sz="1400" dirty="0">
            <a:latin typeface="Calibri" pitchFamily="34" charset="0"/>
          </a:endParaRPr>
        </a:p>
      </dgm:t>
    </dgm:pt>
    <dgm:pt modelId="{CB6FE75E-142C-4508-8207-E8AFCBB2CA13}" type="parTrans" cxnId="{C785A45B-6479-45B6-B287-53A33F495B11}">
      <dgm:prSet/>
      <dgm:spPr/>
      <dgm:t>
        <a:bodyPr/>
        <a:lstStyle/>
        <a:p>
          <a:endParaRPr lang="en-CA">
            <a:latin typeface="Calibri" pitchFamily="34" charset="0"/>
          </a:endParaRPr>
        </a:p>
      </dgm:t>
    </dgm:pt>
    <dgm:pt modelId="{2CDABD53-D6C9-4DFE-B96D-5F5358EC32D2}" type="sibTrans" cxnId="{C785A45B-6479-45B6-B287-53A33F495B11}">
      <dgm:prSet/>
      <dgm:spPr/>
      <dgm:t>
        <a:bodyPr/>
        <a:lstStyle/>
        <a:p>
          <a:endParaRPr lang="en-CA">
            <a:latin typeface="Calibri" pitchFamily="34" charset="0"/>
          </a:endParaRPr>
        </a:p>
      </dgm:t>
    </dgm:pt>
    <dgm:pt modelId="{3488729B-72B1-4512-995D-82CB8F918CA3}">
      <dgm:prSet phldrT="[Text]" custT="1"/>
      <dgm:spPr/>
      <dgm:t>
        <a:bodyPr/>
        <a:lstStyle/>
        <a:p>
          <a:r>
            <a:rPr lang="en-AU" sz="1400" dirty="0">
              <a:latin typeface="Calibri" pitchFamily="34" charset="0"/>
            </a:rPr>
            <a:t>Outsourcing contractors and service companies.</a:t>
          </a:r>
          <a:endParaRPr lang="en-CA" sz="1400" dirty="0">
            <a:latin typeface="Calibri" pitchFamily="34" charset="0"/>
          </a:endParaRPr>
        </a:p>
      </dgm:t>
    </dgm:pt>
    <dgm:pt modelId="{B8CBB4CA-4BE4-4356-9107-89B56B80E7DD}" type="parTrans" cxnId="{18505089-74B5-4343-BBAA-56F5D2FCDF3C}">
      <dgm:prSet/>
      <dgm:spPr/>
      <dgm:t>
        <a:bodyPr/>
        <a:lstStyle/>
        <a:p>
          <a:endParaRPr lang="en-CA">
            <a:latin typeface="Calibri" pitchFamily="34" charset="0"/>
          </a:endParaRPr>
        </a:p>
      </dgm:t>
    </dgm:pt>
    <dgm:pt modelId="{3C597E0D-6E2A-4292-B0E7-99F2BEFFC783}" type="sibTrans" cxnId="{18505089-74B5-4343-BBAA-56F5D2FCDF3C}">
      <dgm:prSet/>
      <dgm:spPr/>
      <dgm:t>
        <a:bodyPr/>
        <a:lstStyle/>
        <a:p>
          <a:endParaRPr lang="en-CA">
            <a:latin typeface="Calibri" pitchFamily="34" charset="0"/>
          </a:endParaRPr>
        </a:p>
      </dgm:t>
    </dgm:pt>
    <dgm:pt modelId="{EBB7B9F8-DC6D-4B9F-AEF3-54AE2DDAE24B}">
      <dgm:prSet phldrT="[Text]" custT="1"/>
      <dgm:spPr/>
      <dgm:t>
        <a:bodyPr/>
        <a:lstStyle/>
        <a:p>
          <a:r>
            <a:rPr lang="en-AU" sz="1400" dirty="0">
              <a:latin typeface="Calibri" pitchFamily="34" charset="0"/>
            </a:rPr>
            <a:t>Eligible Recycled Material;</a:t>
          </a:r>
          <a:endParaRPr lang="en-CA" sz="1400" dirty="0">
            <a:latin typeface="Calibri" pitchFamily="34" charset="0"/>
          </a:endParaRPr>
        </a:p>
      </dgm:t>
    </dgm:pt>
    <dgm:pt modelId="{1809C342-6948-45B2-977F-8D9A73020E77}" type="parTrans" cxnId="{718D8373-C76E-44AB-8FAC-F00B4649244E}">
      <dgm:prSet/>
      <dgm:spPr/>
      <dgm:t>
        <a:bodyPr/>
        <a:lstStyle/>
        <a:p>
          <a:endParaRPr lang="en-CA">
            <a:latin typeface="Calibri" pitchFamily="34" charset="0"/>
          </a:endParaRPr>
        </a:p>
      </dgm:t>
    </dgm:pt>
    <dgm:pt modelId="{02C8AFE6-3771-484A-B7AD-2423AECF2186}" type="sibTrans" cxnId="{718D8373-C76E-44AB-8FAC-F00B4649244E}">
      <dgm:prSet/>
      <dgm:spPr/>
      <dgm:t>
        <a:bodyPr/>
        <a:lstStyle/>
        <a:p>
          <a:endParaRPr lang="en-CA">
            <a:latin typeface="Calibri" pitchFamily="34" charset="0"/>
          </a:endParaRPr>
        </a:p>
      </dgm:t>
    </dgm:pt>
    <dgm:pt modelId="{EE582E38-0DDC-469F-AC3D-61AC1731FC35}">
      <dgm:prSet phldrT="[Text]" custT="1"/>
      <dgm:spPr/>
      <dgm:t>
        <a:bodyPr/>
        <a:lstStyle/>
        <a:p>
          <a:r>
            <a:rPr lang="en-AU" sz="1400" dirty="0">
              <a:latin typeface="Calibri" pitchFamily="34" charset="0"/>
            </a:rPr>
            <a:t>Eligible Grandfathered Material.</a:t>
          </a:r>
          <a:endParaRPr lang="en-CA" sz="1400" dirty="0">
            <a:latin typeface="Calibri" pitchFamily="34" charset="0"/>
          </a:endParaRPr>
        </a:p>
      </dgm:t>
    </dgm:pt>
    <dgm:pt modelId="{8AEFD9E2-4251-4CFB-8214-13EE8786AAE7}" type="parTrans" cxnId="{9459824D-4441-4727-82E8-2C0B9F4AFE2E}">
      <dgm:prSet/>
      <dgm:spPr/>
      <dgm:t>
        <a:bodyPr/>
        <a:lstStyle/>
        <a:p>
          <a:endParaRPr lang="en-CA">
            <a:latin typeface="Calibri" pitchFamily="34" charset="0"/>
          </a:endParaRPr>
        </a:p>
      </dgm:t>
    </dgm:pt>
    <dgm:pt modelId="{0B353F3C-2E0B-4760-8A82-D00A65989E25}" type="sibTrans" cxnId="{9459824D-4441-4727-82E8-2C0B9F4AFE2E}">
      <dgm:prSet/>
      <dgm:spPr/>
      <dgm:t>
        <a:bodyPr/>
        <a:lstStyle/>
        <a:p>
          <a:endParaRPr lang="en-CA">
            <a:latin typeface="Calibri" pitchFamily="34" charset="0"/>
          </a:endParaRPr>
        </a:p>
      </dgm:t>
    </dgm:pt>
    <dgm:pt modelId="{9E85AA92-4A47-4D1D-BD30-2EBAFB1D9B63}">
      <dgm:prSet phldrT="[Text]" custT="1"/>
      <dgm:spPr/>
      <dgm:t>
        <a:bodyPr/>
        <a:lstStyle/>
        <a:p>
          <a:r>
            <a:rPr lang="en-AU" sz="1400" dirty="0">
              <a:latin typeface="Calibri" pitchFamily="34" charset="0"/>
            </a:rPr>
            <a:t>CoC Transfer Documents; </a:t>
          </a:r>
          <a:endParaRPr lang="en-CA" sz="1400" dirty="0">
            <a:latin typeface="Calibri" pitchFamily="34" charset="0"/>
          </a:endParaRPr>
        </a:p>
      </dgm:t>
    </dgm:pt>
    <dgm:pt modelId="{FB41C5F1-C51F-472A-8366-F2784EB00E93}" type="parTrans" cxnId="{86C81416-A660-46AE-9E83-EA2F6008F1F2}">
      <dgm:prSet/>
      <dgm:spPr/>
      <dgm:t>
        <a:bodyPr/>
        <a:lstStyle/>
        <a:p>
          <a:endParaRPr lang="en-CA">
            <a:latin typeface="Calibri" pitchFamily="34" charset="0"/>
          </a:endParaRPr>
        </a:p>
      </dgm:t>
    </dgm:pt>
    <dgm:pt modelId="{AE053F72-BC25-4F98-B8A5-4B382DD0C2C1}" type="sibTrans" cxnId="{86C81416-A660-46AE-9E83-EA2F6008F1F2}">
      <dgm:prSet/>
      <dgm:spPr/>
      <dgm:t>
        <a:bodyPr/>
        <a:lstStyle/>
        <a:p>
          <a:endParaRPr lang="en-CA">
            <a:latin typeface="Calibri" pitchFamily="34" charset="0"/>
          </a:endParaRPr>
        </a:p>
      </dgm:t>
    </dgm:pt>
    <dgm:pt modelId="{0668C6BE-8A60-4496-AC0D-FAF6D9AA4A25}">
      <dgm:prSet phldrT="[Text]" custT="1"/>
      <dgm:spPr/>
      <dgm:t>
        <a:bodyPr/>
        <a:lstStyle/>
        <a:p>
          <a:r>
            <a:rPr lang="en-AU" sz="1400" dirty="0">
              <a:latin typeface="Calibri" pitchFamily="34" charset="0"/>
            </a:rPr>
            <a:t>Consumer claims.</a:t>
          </a:r>
          <a:endParaRPr lang="en-CA" sz="1400" dirty="0">
            <a:latin typeface="Calibri" pitchFamily="34" charset="0"/>
          </a:endParaRPr>
        </a:p>
      </dgm:t>
    </dgm:pt>
    <dgm:pt modelId="{DE2EAB49-F257-497F-8350-129839752FC7}" type="parTrans" cxnId="{8E52E1D8-490B-4A1B-B8F0-2780CB746F5C}">
      <dgm:prSet/>
      <dgm:spPr/>
      <dgm:t>
        <a:bodyPr/>
        <a:lstStyle/>
        <a:p>
          <a:endParaRPr lang="en-CA">
            <a:latin typeface="Calibri" pitchFamily="34" charset="0"/>
          </a:endParaRPr>
        </a:p>
      </dgm:t>
    </dgm:pt>
    <dgm:pt modelId="{82C05ED1-0712-4286-A1A6-A434F1A7B604}" type="sibTrans" cxnId="{8E52E1D8-490B-4A1B-B8F0-2780CB746F5C}">
      <dgm:prSet/>
      <dgm:spPr/>
      <dgm:t>
        <a:bodyPr/>
        <a:lstStyle/>
        <a:p>
          <a:endParaRPr lang="en-CA">
            <a:latin typeface="Calibri" pitchFamily="34" charset="0"/>
          </a:endParaRPr>
        </a:p>
      </dgm:t>
    </dgm:pt>
    <dgm:pt modelId="{551B258E-CAF4-4DF9-89A7-B837B5D1D5A0}">
      <dgm:prSet phldrT="[Text]" custT="1"/>
      <dgm:spPr/>
      <dgm:t>
        <a:bodyPr/>
        <a:lstStyle/>
        <a:p>
          <a:r>
            <a:rPr lang="en-CA" sz="1800" b="1" dirty="0">
              <a:solidFill>
                <a:srgbClr val="1B7AA3"/>
              </a:solidFill>
              <a:latin typeface="Calibri" pitchFamily="34" charset="0"/>
            </a:rPr>
            <a:t>Provision 10</a:t>
          </a:r>
        </a:p>
        <a:p>
          <a:r>
            <a:rPr lang="en-CA" sz="1800" b="1" dirty="0">
              <a:solidFill>
                <a:srgbClr val="1B7AA3"/>
              </a:solidFill>
              <a:latin typeface="Calibri" pitchFamily="34" charset="0"/>
            </a:rPr>
            <a:t>Conflict-Sensitive Sourcing</a:t>
          </a:r>
        </a:p>
      </dgm:t>
    </dgm:pt>
    <dgm:pt modelId="{68076B26-370A-4885-9BF5-C05D7F63EA24}" type="parTrans" cxnId="{3D9F463D-78B5-40D1-92E2-8332E7588412}">
      <dgm:prSet/>
      <dgm:spPr/>
      <dgm:t>
        <a:bodyPr/>
        <a:lstStyle/>
        <a:p>
          <a:endParaRPr lang="en-CA">
            <a:latin typeface="Calibri" pitchFamily="34" charset="0"/>
          </a:endParaRPr>
        </a:p>
      </dgm:t>
    </dgm:pt>
    <dgm:pt modelId="{DB10A331-D56C-471D-873E-32619B434F95}" type="sibTrans" cxnId="{3D9F463D-78B5-40D1-92E2-8332E7588412}">
      <dgm:prSet/>
      <dgm:spPr/>
      <dgm:t>
        <a:bodyPr/>
        <a:lstStyle/>
        <a:p>
          <a:endParaRPr lang="en-CA">
            <a:latin typeface="Calibri" pitchFamily="34" charset="0"/>
          </a:endParaRPr>
        </a:p>
      </dgm:t>
    </dgm:pt>
    <dgm:pt modelId="{72113AB7-A733-4DCA-ABDE-4558D2250AE8}">
      <dgm:prSet phldrT="[Text]" custT="1"/>
      <dgm:spPr/>
      <dgm:t>
        <a:bodyPr/>
        <a:lstStyle/>
        <a:p>
          <a:r>
            <a:rPr lang="en-AU" sz="1400" dirty="0">
              <a:latin typeface="Calibri" pitchFamily="34" charset="0"/>
            </a:rPr>
            <a:t>Supply chain policy; </a:t>
          </a:r>
          <a:endParaRPr lang="en-CA" sz="1400" dirty="0">
            <a:latin typeface="Calibri" pitchFamily="34" charset="0"/>
          </a:endParaRPr>
        </a:p>
      </dgm:t>
    </dgm:pt>
    <dgm:pt modelId="{32EB1B4C-B501-4EB7-9F0C-944CDA35429C}" type="parTrans" cxnId="{5E71BBD1-9854-4055-A082-6AE0ED13238E}">
      <dgm:prSet/>
      <dgm:spPr/>
      <dgm:t>
        <a:bodyPr/>
        <a:lstStyle/>
        <a:p>
          <a:endParaRPr lang="en-CA">
            <a:latin typeface="Calibri" pitchFamily="34" charset="0"/>
          </a:endParaRPr>
        </a:p>
      </dgm:t>
    </dgm:pt>
    <dgm:pt modelId="{DF673F6A-DBA6-4D07-BD5B-BE2732C8297B}" type="sibTrans" cxnId="{5E71BBD1-9854-4055-A082-6AE0ED13238E}">
      <dgm:prSet/>
      <dgm:spPr/>
      <dgm:t>
        <a:bodyPr/>
        <a:lstStyle/>
        <a:p>
          <a:endParaRPr lang="en-CA">
            <a:latin typeface="Calibri" pitchFamily="34" charset="0"/>
          </a:endParaRPr>
        </a:p>
      </dgm:t>
    </dgm:pt>
    <dgm:pt modelId="{5D24FE0E-4C98-4146-A54C-59A1E64BAEAB}">
      <dgm:prSet phldrT="[Text]" custT="1"/>
      <dgm:spPr/>
      <dgm:t>
        <a:bodyPr/>
        <a:lstStyle/>
        <a:p>
          <a:r>
            <a:rPr lang="en-AU" sz="1400" dirty="0">
              <a:latin typeface="Calibri" pitchFamily="34" charset="0"/>
            </a:rPr>
            <a:t>Complaints Mechanism; </a:t>
          </a:r>
          <a:endParaRPr lang="en-CA" sz="1400" dirty="0">
            <a:latin typeface="Calibri" pitchFamily="34" charset="0"/>
          </a:endParaRPr>
        </a:p>
      </dgm:t>
    </dgm:pt>
    <dgm:pt modelId="{98998FF0-9DEA-4FD2-B9B5-5917F3608C68}" type="parTrans" cxnId="{59FB6F6B-D111-42AE-AD1B-54837002C3CC}">
      <dgm:prSet/>
      <dgm:spPr/>
      <dgm:t>
        <a:bodyPr/>
        <a:lstStyle/>
        <a:p>
          <a:endParaRPr lang="en-CA">
            <a:latin typeface="Calibri" pitchFamily="34" charset="0"/>
          </a:endParaRPr>
        </a:p>
      </dgm:t>
    </dgm:pt>
    <dgm:pt modelId="{0039CA97-65C8-4A98-BE32-E9FECA27DB2C}" type="sibTrans" cxnId="{59FB6F6B-D111-42AE-AD1B-54837002C3CC}">
      <dgm:prSet/>
      <dgm:spPr/>
      <dgm:t>
        <a:bodyPr/>
        <a:lstStyle/>
        <a:p>
          <a:endParaRPr lang="en-CA">
            <a:latin typeface="Calibri" pitchFamily="34" charset="0"/>
          </a:endParaRPr>
        </a:p>
      </dgm:t>
    </dgm:pt>
    <dgm:pt modelId="{CFF72137-D397-47AE-9063-FE0C86D2BB87}">
      <dgm:prSet phldrT="[Text]" custT="1"/>
      <dgm:spPr/>
      <dgm:t>
        <a:bodyPr/>
        <a:lstStyle/>
        <a:p>
          <a:r>
            <a:rPr lang="en-AU" sz="1400" dirty="0">
              <a:latin typeface="Calibri" pitchFamily="34" charset="0"/>
            </a:rPr>
            <a:t>Gold Refiners.</a:t>
          </a:r>
          <a:endParaRPr lang="en-CA" sz="1400" dirty="0">
            <a:latin typeface="Calibri" pitchFamily="34" charset="0"/>
          </a:endParaRPr>
        </a:p>
      </dgm:t>
    </dgm:pt>
    <dgm:pt modelId="{1F3D3007-F149-4864-ACE7-1F61180130D4}" type="parTrans" cxnId="{6FE1126B-8AE8-4C10-8598-A8D1501854A4}">
      <dgm:prSet/>
      <dgm:spPr/>
      <dgm:t>
        <a:bodyPr/>
        <a:lstStyle/>
        <a:p>
          <a:endParaRPr lang="en-CA">
            <a:latin typeface="Calibri" pitchFamily="34" charset="0"/>
          </a:endParaRPr>
        </a:p>
      </dgm:t>
    </dgm:pt>
    <dgm:pt modelId="{8CE72678-93D8-4A87-A6F8-E3A9D0371689}" type="sibTrans" cxnId="{6FE1126B-8AE8-4C10-8598-A8D1501854A4}">
      <dgm:prSet/>
      <dgm:spPr/>
      <dgm:t>
        <a:bodyPr/>
        <a:lstStyle/>
        <a:p>
          <a:endParaRPr lang="en-CA">
            <a:latin typeface="Calibri" pitchFamily="34" charset="0"/>
          </a:endParaRPr>
        </a:p>
      </dgm:t>
    </dgm:pt>
    <dgm:pt modelId="{1945A49E-7395-4F7F-9D81-78CD9204B9AE}" type="pres">
      <dgm:prSet presAssocID="{10CD61B8-908D-4774-9C17-EA6DBEE60275}" presName="Name0" presStyleCnt="0">
        <dgm:presLayoutVars>
          <dgm:dir/>
          <dgm:animLvl val="lvl"/>
          <dgm:resizeHandles val="exact"/>
        </dgm:presLayoutVars>
      </dgm:prSet>
      <dgm:spPr/>
    </dgm:pt>
    <dgm:pt modelId="{9ED7C0F5-4A25-4903-ADC6-481BF0E61470}" type="pres">
      <dgm:prSet presAssocID="{6169424F-DC21-42EB-BDA1-851493161552}" presName="linNode" presStyleCnt="0"/>
      <dgm:spPr/>
    </dgm:pt>
    <dgm:pt modelId="{01829263-EE3F-4ABD-B609-663A80D1BBBC}" type="pres">
      <dgm:prSet presAssocID="{6169424F-DC21-42EB-BDA1-851493161552}" presName="parentText" presStyleLbl="node1" presStyleIdx="0" presStyleCnt="4">
        <dgm:presLayoutVars>
          <dgm:chMax val="1"/>
          <dgm:bulletEnabled val="1"/>
        </dgm:presLayoutVars>
      </dgm:prSet>
      <dgm:spPr/>
    </dgm:pt>
    <dgm:pt modelId="{9B5F3710-BB0F-452E-BEE9-3B63859363E3}" type="pres">
      <dgm:prSet presAssocID="{6169424F-DC21-42EB-BDA1-851493161552}" presName="descendantText" presStyleLbl="alignAccFollowNode1" presStyleIdx="0" presStyleCnt="4">
        <dgm:presLayoutVars>
          <dgm:bulletEnabled val="1"/>
        </dgm:presLayoutVars>
      </dgm:prSet>
      <dgm:spPr/>
    </dgm:pt>
    <dgm:pt modelId="{495DB5CA-163A-4C06-B003-C2A9365A4592}" type="pres">
      <dgm:prSet presAssocID="{B52317AF-275B-4FC6-9675-E5CC9AC42B67}" presName="sp" presStyleCnt="0"/>
      <dgm:spPr/>
    </dgm:pt>
    <dgm:pt modelId="{6EFC4204-680C-47C9-9D4D-725FDAFE639B}" type="pres">
      <dgm:prSet presAssocID="{E4B006CB-0997-4691-8E6E-792CF127F70E}" presName="linNode" presStyleCnt="0"/>
      <dgm:spPr/>
    </dgm:pt>
    <dgm:pt modelId="{83352C09-A1BE-4AFC-9A79-25E7870EA302}" type="pres">
      <dgm:prSet presAssocID="{E4B006CB-0997-4691-8E6E-792CF127F70E}" presName="parentText" presStyleLbl="node1" presStyleIdx="1" presStyleCnt="4">
        <dgm:presLayoutVars>
          <dgm:chMax val="1"/>
          <dgm:bulletEnabled val="1"/>
        </dgm:presLayoutVars>
      </dgm:prSet>
      <dgm:spPr/>
    </dgm:pt>
    <dgm:pt modelId="{D438E82F-7343-4A5C-952D-DB13E1CEB381}" type="pres">
      <dgm:prSet presAssocID="{E4B006CB-0997-4691-8E6E-792CF127F70E}" presName="descendantText" presStyleLbl="alignAccFollowNode1" presStyleIdx="1" presStyleCnt="4">
        <dgm:presLayoutVars>
          <dgm:bulletEnabled val="1"/>
        </dgm:presLayoutVars>
      </dgm:prSet>
      <dgm:spPr/>
    </dgm:pt>
    <dgm:pt modelId="{110B21ED-9A53-4FDB-A3E8-3936201F5A07}" type="pres">
      <dgm:prSet presAssocID="{95EE7697-45FE-4F53-82FA-D14FCD7CDD0C}" presName="sp" presStyleCnt="0"/>
      <dgm:spPr/>
    </dgm:pt>
    <dgm:pt modelId="{865E642B-C6A8-4E4B-82A9-01F2A21EDA5E}" type="pres">
      <dgm:prSet presAssocID="{33C11035-212E-4985-9B93-1C31D891FCF2}" presName="linNode" presStyleCnt="0"/>
      <dgm:spPr/>
    </dgm:pt>
    <dgm:pt modelId="{4CCC6289-9B57-40B0-81F2-AF5629E0AFB3}" type="pres">
      <dgm:prSet presAssocID="{33C11035-212E-4985-9B93-1C31D891FCF2}" presName="parentText" presStyleLbl="node1" presStyleIdx="2" presStyleCnt="4">
        <dgm:presLayoutVars>
          <dgm:chMax val="1"/>
          <dgm:bulletEnabled val="1"/>
        </dgm:presLayoutVars>
      </dgm:prSet>
      <dgm:spPr/>
    </dgm:pt>
    <dgm:pt modelId="{E9F82142-46B3-4B2D-914C-45926A4A7177}" type="pres">
      <dgm:prSet presAssocID="{33C11035-212E-4985-9B93-1C31D891FCF2}" presName="descendantText" presStyleLbl="alignAccFollowNode1" presStyleIdx="2" presStyleCnt="4">
        <dgm:presLayoutVars>
          <dgm:bulletEnabled val="1"/>
        </dgm:presLayoutVars>
      </dgm:prSet>
      <dgm:spPr/>
    </dgm:pt>
    <dgm:pt modelId="{DD51EA9F-D9A7-4C17-8E2E-BAC8BC2FC5CF}" type="pres">
      <dgm:prSet presAssocID="{FD60A810-9DC6-4175-A5AC-030EFAEAB8B6}" presName="sp" presStyleCnt="0"/>
      <dgm:spPr/>
    </dgm:pt>
    <dgm:pt modelId="{7E930AF4-6175-4BEE-B116-43E6C86D1B4D}" type="pres">
      <dgm:prSet presAssocID="{551B258E-CAF4-4DF9-89A7-B837B5D1D5A0}" presName="linNode" presStyleCnt="0"/>
      <dgm:spPr/>
    </dgm:pt>
    <dgm:pt modelId="{01552BD3-FE80-421F-87C7-721CF86D1853}" type="pres">
      <dgm:prSet presAssocID="{551B258E-CAF4-4DF9-89A7-B837B5D1D5A0}" presName="parentText" presStyleLbl="node1" presStyleIdx="3" presStyleCnt="4">
        <dgm:presLayoutVars>
          <dgm:chMax val="1"/>
          <dgm:bulletEnabled val="1"/>
        </dgm:presLayoutVars>
      </dgm:prSet>
      <dgm:spPr/>
    </dgm:pt>
    <dgm:pt modelId="{8FAAEDCA-8E9C-4257-A4BF-4521BDBEBE19}" type="pres">
      <dgm:prSet presAssocID="{551B258E-CAF4-4DF9-89A7-B837B5D1D5A0}" presName="descendantText" presStyleLbl="alignAccFollowNode1" presStyleIdx="3" presStyleCnt="4">
        <dgm:presLayoutVars>
          <dgm:bulletEnabled val="1"/>
        </dgm:presLayoutVars>
      </dgm:prSet>
      <dgm:spPr/>
    </dgm:pt>
  </dgm:ptLst>
  <dgm:cxnLst>
    <dgm:cxn modelId="{DBFC940A-CD68-4111-B02C-227BC36883F2}" type="presOf" srcId="{EBB7B9F8-DC6D-4B9F-AEF3-54AE2DDAE24B}" destId="{D438E82F-7343-4A5C-952D-DB13E1CEB381}" srcOrd="0" destOrd="1" presId="urn:microsoft.com/office/officeart/2005/8/layout/vList5"/>
    <dgm:cxn modelId="{86C81416-A660-46AE-9E83-EA2F6008F1F2}" srcId="{33C11035-212E-4985-9B93-1C31D891FCF2}" destId="{9E85AA92-4A47-4D1D-BD30-2EBAFB1D9B63}" srcOrd="1" destOrd="0" parTransId="{FB41C5F1-C51F-472A-8366-F2784EB00E93}" sibTransId="{AE053F72-BC25-4F98-B8A5-4B382DD0C2C1}"/>
    <dgm:cxn modelId="{FED8DE1E-8927-4612-A292-74067EA2F5F0}" type="presOf" srcId="{33C11035-212E-4985-9B93-1C31D891FCF2}" destId="{4CCC6289-9B57-40B0-81F2-AF5629E0AFB3}" srcOrd="0" destOrd="0" presId="urn:microsoft.com/office/officeart/2005/8/layout/vList5"/>
    <dgm:cxn modelId="{7988522A-94FC-4AF8-85A2-47B4D48B3A57}" srcId="{10CD61B8-908D-4774-9C17-EA6DBEE60275}" destId="{6169424F-DC21-42EB-BDA1-851493161552}" srcOrd="0" destOrd="0" parTransId="{E8EB0C27-70C1-4A2C-B15B-A0B514E595D4}" sibTransId="{B52317AF-275B-4FC6-9675-E5CC9AC42B67}"/>
    <dgm:cxn modelId="{D1B31E32-C990-4C2A-8B25-60F7674E21FA}" type="presOf" srcId="{72113AB7-A733-4DCA-ABDE-4558D2250AE8}" destId="{8FAAEDCA-8E9C-4257-A4BF-4521BDBEBE19}" srcOrd="0" destOrd="0" presId="urn:microsoft.com/office/officeart/2005/8/layout/vList5"/>
    <dgm:cxn modelId="{3D9F463D-78B5-40D1-92E2-8332E7588412}" srcId="{10CD61B8-908D-4774-9C17-EA6DBEE60275}" destId="{551B258E-CAF4-4DF9-89A7-B837B5D1D5A0}" srcOrd="3" destOrd="0" parTransId="{68076B26-370A-4885-9BF5-C05D7F63EA24}" sibTransId="{DB10A331-D56C-471D-873E-32619B434F95}"/>
    <dgm:cxn modelId="{C785A45B-6479-45B6-B287-53A33F495B11}" srcId="{6169424F-DC21-42EB-BDA1-851493161552}" destId="{D0AF5033-46EE-4688-ADCA-B147207408FB}" srcOrd="1" destOrd="0" parTransId="{CB6FE75E-142C-4508-8207-E8AFCBB2CA13}" sibTransId="{2CDABD53-D6C9-4DFE-B96D-5F5358EC32D2}"/>
    <dgm:cxn modelId="{70979364-F189-4EE4-A86A-7B5983609C6D}" type="presOf" srcId="{0668C6BE-8A60-4496-AC0D-FAF6D9AA4A25}" destId="{E9F82142-46B3-4B2D-914C-45926A4A7177}" srcOrd="0" destOrd="2" presId="urn:microsoft.com/office/officeart/2005/8/layout/vList5"/>
    <dgm:cxn modelId="{6FE1126B-8AE8-4C10-8598-A8D1501854A4}" srcId="{551B258E-CAF4-4DF9-89A7-B837B5D1D5A0}" destId="{CFF72137-D397-47AE-9063-FE0C86D2BB87}" srcOrd="2" destOrd="0" parTransId="{1F3D3007-F149-4864-ACE7-1F61180130D4}" sibTransId="{8CE72678-93D8-4A87-A6F8-E3A9D0371689}"/>
    <dgm:cxn modelId="{59FB6F6B-D111-42AE-AD1B-54837002C3CC}" srcId="{551B258E-CAF4-4DF9-89A7-B837B5D1D5A0}" destId="{5D24FE0E-4C98-4146-A54C-59A1E64BAEAB}" srcOrd="1" destOrd="0" parTransId="{98998FF0-9DEA-4FD2-B9B5-5917F3608C68}" sibTransId="{0039CA97-65C8-4A98-BE32-E9FECA27DB2C}"/>
    <dgm:cxn modelId="{9459824D-4441-4727-82E8-2C0B9F4AFE2E}" srcId="{E4B006CB-0997-4691-8E6E-792CF127F70E}" destId="{EE582E38-0DDC-469F-AC3D-61AC1731FC35}" srcOrd="2" destOrd="0" parTransId="{8AEFD9E2-4251-4CFB-8214-13EE8786AAE7}" sibTransId="{0B353F3C-2E0B-4760-8A82-D00A65989E25}"/>
    <dgm:cxn modelId="{CB79F04E-3B3A-44C0-ABB4-0110F1F9DBF3}" type="presOf" srcId="{63899E2C-A0EE-4511-B342-C958EC122D5C}" destId="{E9F82142-46B3-4B2D-914C-45926A4A7177}" srcOrd="0" destOrd="0" presId="urn:microsoft.com/office/officeart/2005/8/layout/vList5"/>
    <dgm:cxn modelId="{3AA36D4F-B97C-4D64-9936-7831BA62F945}" type="presOf" srcId="{3E72C9CE-5276-4B03-90C3-9807DF4E4BF1}" destId="{9B5F3710-BB0F-452E-BEE9-3B63859363E3}" srcOrd="0" destOrd="0" presId="urn:microsoft.com/office/officeart/2005/8/layout/vList5"/>
    <dgm:cxn modelId="{718D8373-C76E-44AB-8FAC-F00B4649244E}" srcId="{E4B006CB-0997-4691-8E6E-792CF127F70E}" destId="{EBB7B9F8-DC6D-4B9F-AEF3-54AE2DDAE24B}" srcOrd="1" destOrd="0" parTransId="{1809C342-6948-45B2-977F-8D9A73020E77}" sibTransId="{02C8AFE6-3771-484A-B7AD-2423AECF2186}"/>
    <dgm:cxn modelId="{B3D42F83-660A-42C5-A562-C405E3C8A583}" srcId="{10CD61B8-908D-4774-9C17-EA6DBEE60275}" destId="{33C11035-212E-4985-9B93-1C31D891FCF2}" srcOrd="2" destOrd="0" parTransId="{2CD02D2D-8976-4FEF-8ED2-91D1F3E8C92A}" sibTransId="{FD60A810-9DC6-4175-A5AC-030EFAEAB8B6}"/>
    <dgm:cxn modelId="{83765C88-67A5-4D6E-B517-02E4CB50719D}" type="presOf" srcId="{551B258E-CAF4-4DF9-89A7-B837B5D1D5A0}" destId="{01552BD3-FE80-421F-87C7-721CF86D1853}" srcOrd="0" destOrd="0" presId="urn:microsoft.com/office/officeart/2005/8/layout/vList5"/>
    <dgm:cxn modelId="{18505089-74B5-4343-BBAA-56F5D2FCDF3C}" srcId="{6169424F-DC21-42EB-BDA1-851493161552}" destId="{3488729B-72B1-4512-995D-82CB8F918CA3}" srcOrd="2" destOrd="0" parTransId="{B8CBB4CA-4BE4-4356-9107-89B56B80E7DD}" sibTransId="{3C597E0D-6E2A-4292-B0E7-99F2BEFFC783}"/>
    <dgm:cxn modelId="{66CC2E8D-82F6-4977-85CB-B431FCCA6BC8}" srcId="{10CD61B8-908D-4774-9C17-EA6DBEE60275}" destId="{E4B006CB-0997-4691-8E6E-792CF127F70E}" srcOrd="1" destOrd="0" parTransId="{B6C1E492-C78D-4E40-A17A-24A7CE595D5F}" sibTransId="{95EE7697-45FE-4F53-82FA-D14FCD7CDD0C}"/>
    <dgm:cxn modelId="{2B690D9C-998F-4228-93CC-6F31F705D484}" type="presOf" srcId="{3488729B-72B1-4512-995D-82CB8F918CA3}" destId="{9B5F3710-BB0F-452E-BEE9-3B63859363E3}" srcOrd="0" destOrd="2" presId="urn:microsoft.com/office/officeart/2005/8/layout/vList5"/>
    <dgm:cxn modelId="{24BFF6A0-2EF3-4D7E-8019-9E1F6AF7A59F}" type="presOf" srcId="{9E85AA92-4A47-4D1D-BD30-2EBAFB1D9B63}" destId="{E9F82142-46B3-4B2D-914C-45926A4A7177}" srcOrd="0" destOrd="1" presId="urn:microsoft.com/office/officeart/2005/8/layout/vList5"/>
    <dgm:cxn modelId="{E01D1BA5-CE09-4FFC-A2BE-06E5403043EB}" type="presOf" srcId="{CFF72137-D397-47AE-9063-FE0C86D2BB87}" destId="{8FAAEDCA-8E9C-4257-A4BF-4521BDBEBE19}" srcOrd="0" destOrd="2" presId="urn:microsoft.com/office/officeart/2005/8/layout/vList5"/>
    <dgm:cxn modelId="{0698F2B4-86FC-46C6-AB8C-8F8B6002D898}" srcId="{6169424F-DC21-42EB-BDA1-851493161552}" destId="{3E72C9CE-5276-4B03-90C3-9807DF4E4BF1}" srcOrd="0" destOrd="0" parTransId="{60192896-9967-4A47-9220-35ABBC201F1E}" sibTransId="{FC9D6C0C-1DFC-4F6F-A2E3-B71DE46B4148}"/>
    <dgm:cxn modelId="{F63154BB-EA9E-4DA3-937F-B4BFF0FA885C}" srcId="{E4B006CB-0997-4691-8E6E-792CF127F70E}" destId="{2D8890F8-A687-4C41-B78A-FE87F6E5BC3C}" srcOrd="0" destOrd="0" parTransId="{0F7B97DA-13CF-4794-9D25-8C87FBF84E20}" sibTransId="{D83EF392-8963-44A0-87EE-B717D240E920}"/>
    <dgm:cxn modelId="{45E8D7C2-A037-492D-BFEC-2E4DDA819320}" type="presOf" srcId="{5D24FE0E-4C98-4146-A54C-59A1E64BAEAB}" destId="{8FAAEDCA-8E9C-4257-A4BF-4521BDBEBE19}" srcOrd="0" destOrd="1" presId="urn:microsoft.com/office/officeart/2005/8/layout/vList5"/>
    <dgm:cxn modelId="{5E71BBD1-9854-4055-A082-6AE0ED13238E}" srcId="{551B258E-CAF4-4DF9-89A7-B837B5D1D5A0}" destId="{72113AB7-A733-4DCA-ABDE-4558D2250AE8}" srcOrd="0" destOrd="0" parTransId="{32EB1B4C-B501-4EB7-9F0C-944CDA35429C}" sibTransId="{DF673F6A-DBA6-4D07-BD5B-BE2732C8297B}"/>
    <dgm:cxn modelId="{9B8904D4-AD4C-42FF-9762-40246BCEBF02}" type="presOf" srcId="{E4B006CB-0997-4691-8E6E-792CF127F70E}" destId="{83352C09-A1BE-4AFC-9A79-25E7870EA302}" srcOrd="0" destOrd="0" presId="urn:microsoft.com/office/officeart/2005/8/layout/vList5"/>
    <dgm:cxn modelId="{8E52E1D8-490B-4A1B-B8F0-2780CB746F5C}" srcId="{33C11035-212E-4985-9B93-1C31D891FCF2}" destId="{0668C6BE-8A60-4496-AC0D-FAF6D9AA4A25}" srcOrd="2" destOrd="0" parTransId="{DE2EAB49-F257-497F-8350-129839752FC7}" sibTransId="{82C05ED1-0712-4286-A1A6-A434F1A7B604}"/>
    <dgm:cxn modelId="{7B6414E2-6790-4F3C-97DF-4D425820DC7A}" srcId="{33C11035-212E-4985-9B93-1C31D891FCF2}" destId="{63899E2C-A0EE-4511-B342-C958EC122D5C}" srcOrd="0" destOrd="0" parTransId="{E430AAFA-3BD2-43D4-8C6E-B77474EC90A4}" sibTransId="{4DC6E0B9-17FF-4B10-98C7-060F0D7EE219}"/>
    <dgm:cxn modelId="{1F3797EC-AC4E-4152-B530-7632BEB9D721}" type="presOf" srcId="{EE582E38-0DDC-469F-AC3D-61AC1731FC35}" destId="{D438E82F-7343-4A5C-952D-DB13E1CEB381}" srcOrd="0" destOrd="2" presId="urn:microsoft.com/office/officeart/2005/8/layout/vList5"/>
    <dgm:cxn modelId="{211064F0-D45F-49F1-9401-8BA89D65FA3F}" type="presOf" srcId="{2D8890F8-A687-4C41-B78A-FE87F6E5BC3C}" destId="{D438E82F-7343-4A5C-952D-DB13E1CEB381}" srcOrd="0" destOrd="0" presId="urn:microsoft.com/office/officeart/2005/8/layout/vList5"/>
    <dgm:cxn modelId="{3F0BA7F9-F6D0-4B4B-9654-602B00030E22}" type="presOf" srcId="{D0AF5033-46EE-4688-ADCA-B147207408FB}" destId="{9B5F3710-BB0F-452E-BEE9-3B63859363E3}" srcOrd="0" destOrd="1" presId="urn:microsoft.com/office/officeart/2005/8/layout/vList5"/>
    <dgm:cxn modelId="{8B2F1FFB-F1B4-4AE1-B928-63C354FD7C8F}" type="presOf" srcId="{10CD61B8-908D-4774-9C17-EA6DBEE60275}" destId="{1945A49E-7395-4F7F-9D81-78CD9204B9AE}" srcOrd="0" destOrd="0" presId="urn:microsoft.com/office/officeart/2005/8/layout/vList5"/>
    <dgm:cxn modelId="{E28E7AFF-B4E5-446E-8F71-1F902696E298}" type="presOf" srcId="{6169424F-DC21-42EB-BDA1-851493161552}" destId="{01829263-EE3F-4ABD-B609-663A80D1BBBC}" srcOrd="0" destOrd="0" presId="urn:microsoft.com/office/officeart/2005/8/layout/vList5"/>
    <dgm:cxn modelId="{1B14B5D0-A851-4558-9D81-3CD5EDC956B6}" type="presParOf" srcId="{1945A49E-7395-4F7F-9D81-78CD9204B9AE}" destId="{9ED7C0F5-4A25-4903-ADC6-481BF0E61470}" srcOrd="0" destOrd="0" presId="urn:microsoft.com/office/officeart/2005/8/layout/vList5"/>
    <dgm:cxn modelId="{05672DDB-EE7D-4ED4-820D-1F0010F4C97E}" type="presParOf" srcId="{9ED7C0F5-4A25-4903-ADC6-481BF0E61470}" destId="{01829263-EE3F-4ABD-B609-663A80D1BBBC}" srcOrd="0" destOrd="0" presId="urn:microsoft.com/office/officeart/2005/8/layout/vList5"/>
    <dgm:cxn modelId="{6FDF6AC5-7385-41B1-A58E-D46D41F613CE}" type="presParOf" srcId="{9ED7C0F5-4A25-4903-ADC6-481BF0E61470}" destId="{9B5F3710-BB0F-452E-BEE9-3B63859363E3}" srcOrd="1" destOrd="0" presId="urn:microsoft.com/office/officeart/2005/8/layout/vList5"/>
    <dgm:cxn modelId="{FB5469E7-AC6C-4268-9A88-EF4DD7606039}" type="presParOf" srcId="{1945A49E-7395-4F7F-9D81-78CD9204B9AE}" destId="{495DB5CA-163A-4C06-B003-C2A9365A4592}" srcOrd="1" destOrd="0" presId="urn:microsoft.com/office/officeart/2005/8/layout/vList5"/>
    <dgm:cxn modelId="{152C9C8B-13D9-486F-87A3-1113B2AF02DD}" type="presParOf" srcId="{1945A49E-7395-4F7F-9D81-78CD9204B9AE}" destId="{6EFC4204-680C-47C9-9D4D-725FDAFE639B}" srcOrd="2" destOrd="0" presId="urn:microsoft.com/office/officeart/2005/8/layout/vList5"/>
    <dgm:cxn modelId="{254228BF-C840-4077-8EEE-064402DEAA05}" type="presParOf" srcId="{6EFC4204-680C-47C9-9D4D-725FDAFE639B}" destId="{83352C09-A1BE-4AFC-9A79-25E7870EA302}" srcOrd="0" destOrd="0" presId="urn:microsoft.com/office/officeart/2005/8/layout/vList5"/>
    <dgm:cxn modelId="{3A9DC90B-6DEA-4FF3-9F7C-87A46F7E492D}" type="presParOf" srcId="{6EFC4204-680C-47C9-9D4D-725FDAFE639B}" destId="{D438E82F-7343-4A5C-952D-DB13E1CEB381}" srcOrd="1" destOrd="0" presId="urn:microsoft.com/office/officeart/2005/8/layout/vList5"/>
    <dgm:cxn modelId="{8A634968-FDB7-4E9D-8BF4-E39E335D6418}" type="presParOf" srcId="{1945A49E-7395-4F7F-9D81-78CD9204B9AE}" destId="{110B21ED-9A53-4FDB-A3E8-3936201F5A07}" srcOrd="3" destOrd="0" presId="urn:microsoft.com/office/officeart/2005/8/layout/vList5"/>
    <dgm:cxn modelId="{452DE3CA-B0AC-4217-BF72-A03702B16325}" type="presParOf" srcId="{1945A49E-7395-4F7F-9D81-78CD9204B9AE}" destId="{865E642B-C6A8-4E4B-82A9-01F2A21EDA5E}" srcOrd="4" destOrd="0" presId="urn:microsoft.com/office/officeart/2005/8/layout/vList5"/>
    <dgm:cxn modelId="{6C834DBE-DA7C-4B71-ABA8-FE34A8373CC3}" type="presParOf" srcId="{865E642B-C6A8-4E4B-82A9-01F2A21EDA5E}" destId="{4CCC6289-9B57-40B0-81F2-AF5629E0AFB3}" srcOrd="0" destOrd="0" presId="urn:microsoft.com/office/officeart/2005/8/layout/vList5"/>
    <dgm:cxn modelId="{08A20E0B-258A-438F-8FDC-9FCC1596E56A}" type="presParOf" srcId="{865E642B-C6A8-4E4B-82A9-01F2A21EDA5E}" destId="{E9F82142-46B3-4B2D-914C-45926A4A7177}" srcOrd="1" destOrd="0" presId="urn:microsoft.com/office/officeart/2005/8/layout/vList5"/>
    <dgm:cxn modelId="{C00AC568-7AFA-464D-998C-6198A0C3CC85}" type="presParOf" srcId="{1945A49E-7395-4F7F-9D81-78CD9204B9AE}" destId="{DD51EA9F-D9A7-4C17-8E2E-BAC8BC2FC5CF}" srcOrd="5" destOrd="0" presId="urn:microsoft.com/office/officeart/2005/8/layout/vList5"/>
    <dgm:cxn modelId="{98870D84-3BDC-437E-8841-89F790FDFBFF}" type="presParOf" srcId="{1945A49E-7395-4F7F-9D81-78CD9204B9AE}" destId="{7E930AF4-6175-4BEE-B116-43E6C86D1B4D}" srcOrd="6" destOrd="0" presId="urn:microsoft.com/office/officeart/2005/8/layout/vList5"/>
    <dgm:cxn modelId="{32569D57-8258-44F0-9E47-B3D395979F39}" type="presParOf" srcId="{7E930AF4-6175-4BEE-B116-43E6C86D1B4D}" destId="{01552BD3-FE80-421F-87C7-721CF86D1853}" srcOrd="0" destOrd="0" presId="urn:microsoft.com/office/officeart/2005/8/layout/vList5"/>
    <dgm:cxn modelId="{4B74622E-5F5A-480A-A095-27C982EF3986}" type="presParOf" srcId="{7E930AF4-6175-4BEE-B116-43E6C86D1B4D}" destId="{8FAAEDCA-8E9C-4257-A4BF-4521BDBEBE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F3710-BB0F-452E-BEE9-3B63859363E3}">
      <dsp:nvSpPr>
        <dsp:cNvPr id="0" name=""/>
        <dsp:cNvSpPr/>
      </dsp:nvSpPr>
      <dsp:spPr>
        <a:xfrm rot="5400000">
          <a:off x="4396536" y="-1753485"/>
          <a:ext cx="804152" cy="451634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latin typeface="Calibri" pitchFamily="34" charset="0"/>
            </a:rPr>
            <a:t>Management system and responsibilities;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Internal material controls;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Outsourcing contractors and service companies.</a:t>
          </a:r>
          <a:endParaRPr lang="en-CA" sz="1400" kern="1200" dirty="0">
            <a:latin typeface="Calibri" pitchFamily="34" charset="0"/>
          </a:endParaRPr>
        </a:p>
      </dsp:txBody>
      <dsp:txXfrm rot="-5400000">
        <a:off x="2540442" y="141864"/>
        <a:ext cx="4477086" cy="725642"/>
      </dsp:txXfrm>
    </dsp:sp>
    <dsp:sp modelId="{01829263-EE3F-4ABD-B609-663A80D1BBBC}">
      <dsp:nvSpPr>
        <dsp:cNvPr id="0" name=""/>
        <dsp:cNvSpPr/>
      </dsp:nvSpPr>
      <dsp:spPr>
        <a:xfrm>
          <a:off x="0" y="2089"/>
          <a:ext cx="2540442" cy="1005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endParaRPr lang="en-AU" sz="1800" b="1" kern="1200" dirty="0">
            <a:solidFill>
              <a:srgbClr val="1B7AA3"/>
            </a:solidFill>
            <a:latin typeface="Calibri" pitchFamily="34" charset="0"/>
          </a:endParaRPr>
        </a:p>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Provisions 1 – 3 </a:t>
          </a:r>
        </a:p>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Chain-of-Custody Management</a:t>
          </a:r>
          <a:endParaRPr lang="en-CA" sz="1800" b="1" kern="1200" dirty="0">
            <a:solidFill>
              <a:srgbClr val="1B7AA3"/>
            </a:solidFill>
            <a:latin typeface="Calibri" pitchFamily="34" charset="0"/>
          </a:endParaRPr>
        </a:p>
        <a:p>
          <a:pPr marL="0" lvl="0" indent="0" algn="ctr" defTabSz="800100">
            <a:lnSpc>
              <a:spcPct val="90000"/>
            </a:lnSpc>
            <a:spcBef>
              <a:spcPct val="0"/>
            </a:spcBef>
            <a:spcAft>
              <a:spcPct val="35000"/>
            </a:spcAft>
            <a:buNone/>
          </a:pPr>
          <a:endParaRPr lang="en-CA" sz="2400" b="1" kern="1200" dirty="0">
            <a:solidFill>
              <a:srgbClr val="1B7AA3"/>
            </a:solidFill>
            <a:latin typeface="Calibri" pitchFamily="34" charset="0"/>
          </a:endParaRPr>
        </a:p>
      </dsp:txBody>
      <dsp:txXfrm>
        <a:off x="49069" y="51158"/>
        <a:ext cx="2442304" cy="907052"/>
      </dsp:txXfrm>
    </dsp:sp>
    <dsp:sp modelId="{D438E82F-7343-4A5C-952D-DB13E1CEB381}">
      <dsp:nvSpPr>
        <dsp:cNvPr id="0" name=""/>
        <dsp:cNvSpPr/>
      </dsp:nvSpPr>
      <dsp:spPr>
        <a:xfrm rot="5400000">
          <a:off x="4396536" y="-698035"/>
          <a:ext cx="804152" cy="451634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latin typeface="Calibri" pitchFamily="34" charset="0"/>
            </a:rPr>
            <a:t>Eligible Mined Material;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Eligible Recycled Material;</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Eligible Grandfathered Material.</a:t>
          </a:r>
          <a:endParaRPr lang="en-CA" sz="1400" kern="1200" dirty="0">
            <a:latin typeface="Calibri" pitchFamily="34" charset="0"/>
          </a:endParaRPr>
        </a:p>
      </dsp:txBody>
      <dsp:txXfrm rot="-5400000">
        <a:off x="2540442" y="1197314"/>
        <a:ext cx="4477086" cy="725642"/>
      </dsp:txXfrm>
    </dsp:sp>
    <dsp:sp modelId="{83352C09-A1BE-4AFC-9A79-25E7870EA302}">
      <dsp:nvSpPr>
        <dsp:cNvPr id="0" name=""/>
        <dsp:cNvSpPr/>
      </dsp:nvSpPr>
      <dsp:spPr>
        <a:xfrm>
          <a:off x="0" y="1057539"/>
          <a:ext cx="2540442" cy="1005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Provisions 4 – 6</a:t>
          </a:r>
        </a:p>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Systems to Confirm Eligibility of Material </a:t>
          </a:r>
          <a:endParaRPr lang="en-CA" sz="1800" b="1" kern="1200" dirty="0">
            <a:solidFill>
              <a:srgbClr val="1B7AA3"/>
            </a:solidFill>
            <a:latin typeface="Calibri" pitchFamily="34" charset="0"/>
          </a:endParaRPr>
        </a:p>
      </dsp:txBody>
      <dsp:txXfrm>
        <a:off x="49069" y="1106608"/>
        <a:ext cx="2442304" cy="907052"/>
      </dsp:txXfrm>
    </dsp:sp>
    <dsp:sp modelId="{E9F82142-46B3-4B2D-914C-45926A4A7177}">
      <dsp:nvSpPr>
        <dsp:cNvPr id="0" name=""/>
        <dsp:cNvSpPr/>
      </dsp:nvSpPr>
      <dsp:spPr>
        <a:xfrm rot="5400000">
          <a:off x="4396536" y="357414"/>
          <a:ext cx="804152" cy="451634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latin typeface="Calibri" pitchFamily="34" charset="0"/>
            </a:rPr>
            <a:t>Eligible Material Declarations;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CoC Transfer Documents;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Consumer claims.</a:t>
          </a:r>
          <a:endParaRPr lang="en-CA" sz="1400" kern="1200" dirty="0">
            <a:latin typeface="Calibri" pitchFamily="34" charset="0"/>
          </a:endParaRPr>
        </a:p>
      </dsp:txBody>
      <dsp:txXfrm rot="-5400000">
        <a:off x="2540442" y="2252764"/>
        <a:ext cx="4477086" cy="725642"/>
      </dsp:txXfrm>
    </dsp:sp>
    <dsp:sp modelId="{4CCC6289-9B57-40B0-81F2-AF5629E0AFB3}">
      <dsp:nvSpPr>
        <dsp:cNvPr id="0" name=""/>
        <dsp:cNvSpPr/>
      </dsp:nvSpPr>
      <dsp:spPr>
        <a:xfrm>
          <a:off x="0" y="2112989"/>
          <a:ext cx="2540442" cy="1005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Provisions 7 – 9</a:t>
          </a:r>
        </a:p>
        <a:p>
          <a:pPr marL="0" lvl="0" indent="0" algn="ctr" defTabSz="800100">
            <a:lnSpc>
              <a:spcPct val="90000"/>
            </a:lnSpc>
            <a:spcBef>
              <a:spcPct val="0"/>
            </a:spcBef>
            <a:spcAft>
              <a:spcPct val="35000"/>
            </a:spcAft>
            <a:buNone/>
          </a:pPr>
          <a:r>
            <a:rPr lang="en-AU" sz="1800" b="1" kern="1200" dirty="0">
              <a:solidFill>
                <a:srgbClr val="1B7AA3"/>
              </a:solidFill>
              <a:latin typeface="Calibri" pitchFamily="34" charset="0"/>
            </a:rPr>
            <a:t>Issuing Chain-of-Custody Documentation</a:t>
          </a:r>
          <a:endParaRPr lang="en-CA" sz="1800" b="1" kern="1200" dirty="0">
            <a:solidFill>
              <a:srgbClr val="1B7AA3"/>
            </a:solidFill>
            <a:latin typeface="Calibri" pitchFamily="34" charset="0"/>
          </a:endParaRPr>
        </a:p>
      </dsp:txBody>
      <dsp:txXfrm>
        <a:off x="49069" y="2162058"/>
        <a:ext cx="2442304" cy="907052"/>
      </dsp:txXfrm>
    </dsp:sp>
    <dsp:sp modelId="{8FAAEDCA-8E9C-4257-A4BF-4521BDBEBE19}">
      <dsp:nvSpPr>
        <dsp:cNvPr id="0" name=""/>
        <dsp:cNvSpPr/>
      </dsp:nvSpPr>
      <dsp:spPr>
        <a:xfrm rot="5400000">
          <a:off x="4396536" y="1412864"/>
          <a:ext cx="804152" cy="451634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latin typeface="Calibri" pitchFamily="34" charset="0"/>
            </a:rPr>
            <a:t>Supply chain policy;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Complaints Mechanism; </a:t>
          </a:r>
          <a:endParaRPr lang="en-CA" sz="1400" kern="1200" dirty="0">
            <a:latin typeface="Calibri" pitchFamily="34" charset="0"/>
          </a:endParaRPr>
        </a:p>
        <a:p>
          <a:pPr marL="114300" lvl="1" indent="-114300" algn="l" defTabSz="622300">
            <a:lnSpc>
              <a:spcPct val="90000"/>
            </a:lnSpc>
            <a:spcBef>
              <a:spcPct val="0"/>
            </a:spcBef>
            <a:spcAft>
              <a:spcPct val="15000"/>
            </a:spcAft>
            <a:buChar char="•"/>
          </a:pPr>
          <a:r>
            <a:rPr lang="en-AU" sz="1400" kern="1200" dirty="0">
              <a:latin typeface="Calibri" pitchFamily="34" charset="0"/>
            </a:rPr>
            <a:t>Gold Refiners.</a:t>
          </a:r>
          <a:endParaRPr lang="en-CA" sz="1400" kern="1200" dirty="0">
            <a:latin typeface="Calibri" pitchFamily="34" charset="0"/>
          </a:endParaRPr>
        </a:p>
      </dsp:txBody>
      <dsp:txXfrm rot="-5400000">
        <a:off x="2540442" y="3308214"/>
        <a:ext cx="4477086" cy="725642"/>
      </dsp:txXfrm>
    </dsp:sp>
    <dsp:sp modelId="{01552BD3-FE80-421F-87C7-721CF86D1853}">
      <dsp:nvSpPr>
        <dsp:cNvPr id="0" name=""/>
        <dsp:cNvSpPr/>
      </dsp:nvSpPr>
      <dsp:spPr>
        <a:xfrm>
          <a:off x="0" y="3168439"/>
          <a:ext cx="2540442" cy="10051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rgbClr val="1B7AA3"/>
              </a:solidFill>
              <a:latin typeface="Calibri" pitchFamily="34" charset="0"/>
            </a:rPr>
            <a:t>Provision 10</a:t>
          </a:r>
        </a:p>
        <a:p>
          <a:pPr marL="0" lvl="0" indent="0" algn="ctr" defTabSz="800100">
            <a:lnSpc>
              <a:spcPct val="90000"/>
            </a:lnSpc>
            <a:spcBef>
              <a:spcPct val="0"/>
            </a:spcBef>
            <a:spcAft>
              <a:spcPct val="35000"/>
            </a:spcAft>
            <a:buNone/>
          </a:pPr>
          <a:r>
            <a:rPr lang="en-CA" sz="1800" b="1" kern="1200" dirty="0">
              <a:solidFill>
                <a:srgbClr val="1B7AA3"/>
              </a:solidFill>
              <a:latin typeface="Calibri" pitchFamily="34" charset="0"/>
            </a:rPr>
            <a:t>Conflict-Sensitive Sourcing</a:t>
          </a:r>
        </a:p>
      </dsp:txBody>
      <dsp:txXfrm>
        <a:off x="49069" y="3217508"/>
        <a:ext cx="2442304" cy="9070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8089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8090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EA5AAF29-9DBE-4445-8FF1-50A347348740}" type="slidenum">
              <a:rPr lang="en-US" altLang="en-US"/>
              <a:pPr/>
              <a:t>‹#›</a:t>
            </a:fld>
            <a:endParaRPr lang="en-US" altLang="en-US"/>
          </a:p>
        </p:txBody>
      </p:sp>
    </p:spTree>
    <p:extLst>
      <p:ext uri="{BB962C8B-B14F-4D97-AF65-F5344CB8AC3E}">
        <p14:creationId xmlns:p14="http://schemas.microsoft.com/office/powerpoint/2010/main" val="134415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8704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8704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C9670715-A949-4AB0-8DEC-DDAC3892DCDD}" type="slidenum">
              <a:rPr lang="en-US" altLang="en-US"/>
              <a:pPr/>
              <a:t>‹#›</a:t>
            </a:fld>
            <a:endParaRPr lang="en-US" altLang="en-US"/>
          </a:p>
        </p:txBody>
      </p:sp>
    </p:spTree>
    <p:extLst>
      <p:ext uri="{BB962C8B-B14F-4D97-AF65-F5344CB8AC3E}">
        <p14:creationId xmlns:p14="http://schemas.microsoft.com/office/powerpoint/2010/main" val="3263827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Slide Number Placeholder 3"/>
          <p:cNvSpPr>
            <a:spLocks noGrp="1"/>
          </p:cNvSpPr>
          <p:nvPr>
            <p:ph type="sldNum" sz="quarter" idx="5"/>
          </p:nvPr>
        </p:nvSpPr>
        <p:spPr>
          <a:noFill/>
        </p:spPr>
        <p:txBody>
          <a:bodyPr/>
          <a:lstStyle/>
          <a:p>
            <a:fld id="{C40ADA60-3CB8-4BA8-B7C0-C27281CE6F4D}" type="slidenum">
              <a:rPr lang="en-US" altLang="en-US"/>
              <a:pPr/>
              <a:t>1</a:t>
            </a:fld>
            <a:endParaRPr lang="en-US" altLang="en-US"/>
          </a:p>
        </p:txBody>
      </p:sp>
      <p:sp>
        <p:nvSpPr>
          <p:cNvPr id="6148" name="Notes Placeholder 1"/>
          <p:cNvSpPr>
            <a:spLocks noGrp="1"/>
          </p:cNvSpPr>
          <p:nvPr/>
        </p:nvSpPr>
        <p:spPr bwMode="auto">
          <a:xfrm>
            <a:off x="906463" y="4714875"/>
            <a:ext cx="4984750" cy="4467225"/>
          </a:xfrm>
          <a:prstGeom prst="rect">
            <a:avLst/>
          </a:prstGeom>
          <a:noFill/>
          <a:ln w="9525">
            <a:noFill/>
            <a:miter lim="800000"/>
            <a:headEnd/>
            <a:tailEnd/>
          </a:ln>
        </p:spPr>
        <p:txBody>
          <a:bodyPr wrap="none" anchor="ctr"/>
          <a:lstStyle/>
          <a:p>
            <a:pPr>
              <a:spcBef>
                <a:spcPct val="30000"/>
              </a:spcBef>
            </a:pPr>
            <a:endParaRPr lang="en-GB" altLang="en-US" sz="1200">
              <a:solidFill>
                <a:schemeClr val="tx1"/>
              </a:solidFill>
              <a:latin typeface="Times" pitchFamily="18" charset="0"/>
            </a:endParaRPr>
          </a:p>
        </p:txBody>
      </p:sp>
      <p:sp>
        <p:nvSpPr>
          <p:cNvPr id="6149" name="Notes Placeholder 1"/>
          <p:cNvSpPr>
            <a:spLocks noGrp="1"/>
          </p:cNvSpPr>
          <p:nvPr>
            <p:ph type="body" idx="3"/>
          </p:nvPr>
        </p:nvSpPr>
        <p:spPr>
          <a:xfrm>
            <a:off x="1058863" y="4867275"/>
            <a:ext cx="4984750" cy="4467225"/>
          </a:xfrm>
          <a:noFill/>
          <a:ln/>
        </p:spPr>
        <p:txBody>
          <a:bodyPr/>
          <a:lstStyle/>
          <a:p>
            <a:endParaRPr lang="en-AU" altLang="en-US" sz="1400" dirty="0">
              <a:latin typeface="Arial" charset="0"/>
              <a:cs typeface="Arial" charset="0"/>
            </a:endParaRPr>
          </a:p>
        </p:txBody>
      </p:sp>
    </p:spTree>
    <p:extLst>
      <p:ext uri="{BB962C8B-B14F-4D97-AF65-F5344CB8AC3E}">
        <p14:creationId xmlns:p14="http://schemas.microsoft.com/office/powerpoint/2010/main" val="273975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a:solidFill>
                  <a:schemeClr val="tx1"/>
                </a:solidFill>
                <a:latin typeface="Times"/>
                <a:ea typeface="+mn-ea"/>
                <a:cs typeface="+mn-cs"/>
              </a:rPr>
              <a:t>A COP Critical Breach is Major Non-Conformance against a Provision deemed to be critical to the integrity of the RJC Code of Practices.  Critical Provisions are identified in this</a:t>
            </a:r>
            <a:r>
              <a:rPr lang="en-AU" sz="1200" kern="1200" baseline="0" dirty="0">
                <a:solidFill>
                  <a:schemeClr val="tx1"/>
                </a:solidFill>
                <a:latin typeface="Times"/>
                <a:ea typeface="+mn-ea"/>
                <a:cs typeface="+mn-cs"/>
              </a:rPr>
              <a:t> table.</a:t>
            </a:r>
          </a:p>
          <a:p>
            <a:endParaRPr lang="en-AU" sz="1200" kern="1200" baseline="0" dirty="0">
              <a:solidFill>
                <a:schemeClr val="tx1"/>
              </a:solidFill>
              <a:latin typeface="Times"/>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Times"/>
                <a:ea typeface="+mn-ea"/>
                <a:cs typeface="+mn-cs"/>
              </a:rPr>
              <a:t>If any of findings attributed to these Critical Provisions are rated as a Major Non-Conformance, then the Member is deemed to be in a situation of Critical Breach of the RJC Code of Practices.</a:t>
            </a:r>
          </a:p>
          <a:p>
            <a:endParaRPr lang="en-AU" sz="1200" kern="1200" dirty="0">
              <a:solidFill>
                <a:schemeClr val="tx1"/>
              </a:solidFill>
              <a:latin typeface="Times"/>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2F7DAFA3-1BDB-4165-92AC-3FBE230E961F}" type="slidenum">
              <a:rPr lang="en-US" smtClean="0"/>
              <a:pPr>
                <a:defRPr/>
              </a:pPr>
              <a:t>15</a:t>
            </a:fld>
            <a:endParaRPr lang="en-US" dirty="0"/>
          </a:p>
        </p:txBody>
      </p:sp>
    </p:spTree>
    <p:extLst>
      <p:ext uri="{BB962C8B-B14F-4D97-AF65-F5344CB8AC3E}">
        <p14:creationId xmlns:p14="http://schemas.microsoft.com/office/powerpoint/2010/main" val="256612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4073525" y="509588"/>
            <a:ext cx="2563813" cy="1924050"/>
          </a:xfrm>
          <a:ln/>
        </p:spPr>
      </p:sp>
      <p:sp>
        <p:nvSpPr>
          <p:cNvPr id="121859" name="Notes Placeholder 2"/>
          <p:cNvSpPr>
            <a:spLocks noGrp="1"/>
          </p:cNvSpPr>
          <p:nvPr>
            <p:ph type="body" idx="1"/>
          </p:nvPr>
        </p:nvSpPr>
        <p:spPr>
          <a:xfrm>
            <a:off x="549534" y="2534741"/>
            <a:ext cx="8558841" cy="3713661"/>
          </a:xfrm>
          <a:ln/>
        </p:spPr>
        <p:txBody>
          <a:bodyPr>
            <a:normAutofit/>
          </a:bodyPr>
          <a:lstStyle/>
          <a:p>
            <a:endParaRPr lang="en-CA" dirty="0">
              <a:latin typeface="Times" pitchFamily="18" charset="0"/>
            </a:endParaRPr>
          </a:p>
        </p:txBody>
      </p:sp>
      <p:sp>
        <p:nvSpPr>
          <p:cNvPr id="4" name="Slide Number Placeholder 3"/>
          <p:cNvSpPr>
            <a:spLocks noGrp="1"/>
          </p:cNvSpPr>
          <p:nvPr>
            <p:ph type="sldNum" sz="quarter" idx="5"/>
          </p:nvPr>
        </p:nvSpPr>
        <p:spPr/>
        <p:txBody>
          <a:bodyPr/>
          <a:lstStyle/>
          <a:p>
            <a:pPr>
              <a:defRPr/>
            </a:pPr>
            <a:fld id="{784F3426-D15C-4D83-9A59-13868F2D0093}" type="slidenum">
              <a:rPr lang="en-US" smtClean="0"/>
              <a:pPr>
                <a:defRPr/>
              </a:pPr>
              <a:t>17</a:t>
            </a:fld>
            <a:endParaRPr lang="en-US" dirty="0"/>
          </a:p>
        </p:txBody>
      </p:sp>
    </p:spTree>
    <p:extLst>
      <p:ext uri="{BB962C8B-B14F-4D97-AF65-F5344CB8AC3E}">
        <p14:creationId xmlns:p14="http://schemas.microsoft.com/office/powerpoint/2010/main" val="180727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800" dirty="0">
              <a:solidFill>
                <a:srgbClr val="00206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600" dirty="0"/>
          </a:p>
        </p:txBody>
      </p:sp>
      <p:sp>
        <p:nvSpPr>
          <p:cNvPr id="4" name="Slide Number Placeholder 3"/>
          <p:cNvSpPr>
            <a:spLocks noGrp="1"/>
          </p:cNvSpPr>
          <p:nvPr>
            <p:ph type="sldNum" sz="quarter" idx="10"/>
          </p:nvPr>
        </p:nvSpPr>
        <p:spPr/>
        <p:txBody>
          <a:bodyPr/>
          <a:lstStyle/>
          <a:p>
            <a:fld id="{C9670715-A949-4AB0-8DEC-DDAC3892DCDD}" type="slidenum">
              <a:rPr lang="en-US" altLang="en-US" smtClean="0"/>
              <a:pPr/>
              <a:t>19</a:t>
            </a:fld>
            <a:endParaRPr lang="en-US" altLang="en-US"/>
          </a:p>
        </p:txBody>
      </p:sp>
    </p:spTree>
    <p:extLst>
      <p:ext uri="{BB962C8B-B14F-4D97-AF65-F5344CB8AC3E}">
        <p14:creationId xmlns:p14="http://schemas.microsoft.com/office/powerpoint/2010/main" val="139814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74750" y="14288"/>
            <a:ext cx="4579938" cy="3436937"/>
          </a:xfrm>
          <a:ln/>
        </p:spPr>
      </p:sp>
      <p:sp>
        <p:nvSpPr>
          <p:cNvPr id="10244" name="Slide Number Placeholder 3"/>
          <p:cNvSpPr>
            <a:spLocks noGrp="1"/>
          </p:cNvSpPr>
          <p:nvPr>
            <p:ph type="sldNum" sz="quarter" idx="5"/>
          </p:nvPr>
        </p:nvSpPr>
        <p:spPr>
          <a:noFill/>
          <a:ln>
            <a:miter lim="800000"/>
            <a:headEnd/>
            <a:tailEnd/>
          </a:ln>
        </p:spPr>
        <p:txBody>
          <a:bodyPr/>
          <a:lstStyle/>
          <a:p>
            <a:fld id="{3F74D62D-B7ED-4FFD-ACC8-C9CDA546EEAD}" type="slidenum">
              <a:rPr lang="en-US" altLang="en-US">
                <a:solidFill>
                  <a:srgbClr val="FFFFFF"/>
                </a:solidFill>
              </a:rPr>
              <a:pPr/>
              <a:t>20</a:t>
            </a:fld>
            <a:endParaRPr lang="en-US" altLang="en-US">
              <a:solidFill>
                <a:srgbClr val="FFFFFF"/>
              </a:solidFill>
            </a:endParaRPr>
          </a:p>
        </p:txBody>
      </p:sp>
      <p:sp>
        <p:nvSpPr>
          <p:cNvPr id="2" name="Notes Placeholder 1"/>
          <p:cNvSpPr>
            <a:spLocks noGrp="1"/>
          </p:cNvSpPr>
          <p:nvPr>
            <p:ph type="body" sz="quarter" idx="10"/>
          </p:nvPr>
        </p:nvSpPr>
        <p:spPr>
          <a:xfrm>
            <a:off x="158477" y="4243239"/>
            <a:ext cx="6477167" cy="4971043"/>
          </a:xfrm>
        </p:spPr>
        <p:txBody>
          <a:bodyPr wrap="square"/>
          <a:lstStyle/>
          <a:p>
            <a:pPr marL="0" indent="0">
              <a:buFont typeface="Arial" panose="020B0604020202020204" pitchFamily="34" charset="0"/>
              <a:buNone/>
            </a:pPr>
            <a:endParaRPr lang="en-GB" sz="1050" baseline="0" dirty="0"/>
          </a:p>
        </p:txBody>
      </p:sp>
    </p:spTree>
    <p:extLst>
      <p:ext uri="{BB962C8B-B14F-4D97-AF65-F5344CB8AC3E}">
        <p14:creationId xmlns:p14="http://schemas.microsoft.com/office/powerpoint/2010/main" val="284899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wrap="square"/>
          <a:lstStyle/>
          <a:p>
            <a:pPr marL="0" indent="0" algn="just" eaLnBrk="1" hangingPunct="1">
              <a:spcBef>
                <a:spcPct val="20000"/>
              </a:spcBef>
              <a:buFontTx/>
              <a:buNone/>
            </a:pPr>
            <a:endParaRPr lang="en-AU" altLang="en-US" sz="1200" dirty="0">
              <a:solidFill>
                <a:srgbClr val="FF0000"/>
              </a:solidFill>
              <a:latin typeface="Calibri" pitchFamily="34" charset="0"/>
              <a:ea typeface="ＭＳ Ｐゴシック" pitchFamily="34" charset="-128"/>
            </a:endParaRPr>
          </a:p>
          <a:p>
            <a:pPr algn="just" eaLnBrk="1" hangingPunct="1">
              <a:spcBef>
                <a:spcPct val="20000"/>
              </a:spcBef>
            </a:pPr>
            <a:endParaRPr lang="en-AU" altLang="en-US" sz="800" dirty="0">
              <a:solidFill>
                <a:srgbClr val="002B54"/>
              </a:solidFill>
              <a:latin typeface="Calibri" pitchFamily="34" charset="0"/>
              <a:ea typeface="ＭＳ Ｐゴシック" pitchFamily="34" charset="-128"/>
            </a:endParaRPr>
          </a:p>
          <a:p>
            <a:endParaRPr lang="en-GB" altLang="en-US" dirty="0">
              <a:latin typeface="Times" pitchFamily="18" charset="0"/>
            </a:endParaRPr>
          </a:p>
        </p:txBody>
      </p:sp>
      <p:sp>
        <p:nvSpPr>
          <p:cNvPr id="8196" name="Slide Number Placeholder 3"/>
          <p:cNvSpPr>
            <a:spLocks noGrp="1"/>
          </p:cNvSpPr>
          <p:nvPr>
            <p:ph type="sldNum" sz="quarter" idx="5"/>
          </p:nvPr>
        </p:nvSpPr>
        <p:spPr>
          <a:noFill/>
        </p:spPr>
        <p:txBody>
          <a:bodyPr/>
          <a:lstStyle/>
          <a:p>
            <a:fld id="{B5B61395-5FDE-403B-BFFA-49ADCC1F54F6}" type="slidenum">
              <a:rPr lang="en-US" altLang="en-US"/>
              <a:pPr/>
              <a:t>2</a:t>
            </a:fld>
            <a:endParaRPr lang="en-US" altLang="en-US"/>
          </a:p>
        </p:txBody>
      </p:sp>
    </p:spTree>
    <p:extLst>
      <p:ext uri="{BB962C8B-B14F-4D97-AF65-F5344CB8AC3E}">
        <p14:creationId xmlns:p14="http://schemas.microsoft.com/office/powerpoint/2010/main" val="198285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670715-A949-4AB0-8DEC-DDAC3892DCDD}" type="slidenum">
              <a:rPr lang="en-US" altLang="en-US" smtClean="0"/>
              <a:pPr/>
              <a:t>3</a:t>
            </a:fld>
            <a:endParaRPr lang="en-US" altLang="en-US"/>
          </a:p>
        </p:txBody>
      </p:sp>
    </p:spTree>
    <p:extLst>
      <p:ext uri="{BB962C8B-B14F-4D97-AF65-F5344CB8AC3E}">
        <p14:creationId xmlns:p14="http://schemas.microsoft.com/office/powerpoint/2010/main" val="242046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endParaRPr lang="en-US" dirty="0"/>
          </a:p>
        </p:txBody>
      </p:sp>
      <p:sp>
        <p:nvSpPr>
          <p:cNvPr id="4" name="Slide Number Placeholder 3"/>
          <p:cNvSpPr>
            <a:spLocks noGrp="1"/>
          </p:cNvSpPr>
          <p:nvPr>
            <p:ph type="sldNum" sz="quarter" idx="10"/>
          </p:nvPr>
        </p:nvSpPr>
        <p:spPr/>
        <p:txBody>
          <a:bodyPr/>
          <a:lstStyle/>
          <a:p>
            <a:fld id="{C9670715-A949-4AB0-8DEC-DDAC3892DCDD}" type="slidenum">
              <a:rPr lang="en-US" altLang="en-US" smtClean="0"/>
              <a:pPr/>
              <a:t>4</a:t>
            </a:fld>
            <a:endParaRPr lang="en-US" altLang="en-US"/>
          </a:p>
        </p:txBody>
      </p:sp>
    </p:spTree>
    <p:extLst>
      <p:ext uri="{BB962C8B-B14F-4D97-AF65-F5344CB8AC3E}">
        <p14:creationId xmlns:p14="http://schemas.microsoft.com/office/powerpoint/2010/main" val="66315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wrap="square"/>
          <a:lstStyle/>
          <a:p>
            <a:r>
              <a:rPr lang="en-GB" altLang="en-US" dirty="0">
                <a:latin typeface="Times" pitchFamily="18" charset="0"/>
              </a:rPr>
              <a:t>Data as of 9 August</a:t>
            </a:r>
          </a:p>
        </p:txBody>
      </p:sp>
      <p:sp>
        <p:nvSpPr>
          <p:cNvPr id="12292" name="Slide Number Placeholder 3"/>
          <p:cNvSpPr>
            <a:spLocks noGrp="1"/>
          </p:cNvSpPr>
          <p:nvPr>
            <p:ph type="sldNum" sz="quarter" idx="5"/>
          </p:nvPr>
        </p:nvSpPr>
        <p:spPr>
          <a:noFill/>
        </p:spPr>
        <p:txBody>
          <a:bodyPr/>
          <a:lstStyle/>
          <a:p>
            <a:fld id="{7A6E970F-45A5-411B-B249-8224F0C1D4F1}" type="slidenum">
              <a:rPr lang="en-US" altLang="en-US"/>
              <a:pPr/>
              <a:t>5</a:t>
            </a:fld>
            <a:endParaRPr lang="en-US" altLang="en-US"/>
          </a:p>
        </p:txBody>
      </p:sp>
    </p:spTree>
    <p:extLst>
      <p:ext uri="{BB962C8B-B14F-4D97-AF65-F5344CB8AC3E}">
        <p14:creationId xmlns:p14="http://schemas.microsoft.com/office/powerpoint/2010/main" val="186486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wrap="square"/>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itchFamily="18" charset="0"/>
              </a:rPr>
              <a:t>HOW MAY</a:t>
            </a:r>
            <a:r>
              <a:rPr lang="en-GB" altLang="en-US" baseline="0" dirty="0">
                <a:latin typeface="Times" pitchFamily="18" charset="0"/>
              </a:rPr>
              <a:t> RJC members are in this room , raise your hands </a:t>
            </a:r>
            <a:r>
              <a:rPr lang="en-GB" altLang="en-US" baseline="0" dirty="0" err="1">
                <a:latin typeface="Times" pitchFamily="18" charset="0"/>
              </a:rPr>
              <a:t>pls</a:t>
            </a:r>
            <a:r>
              <a:rPr lang="en-GB" altLang="en-US" baseline="0" dirty="0">
                <a:latin typeface="Times" pitchFamily="18" charset="0"/>
              </a:rPr>
              <a:t>? </a:t>
            </a:r>
            <a:endParaRPr lang="en-GB" altLang="en-US" dirty="0">
              <a:latin typeface="Times"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itchFamily="18" charset="0"/>
              </a:rPr>
              <a:t>Data as of July 20 2017</a:t>
            </a:r>
          </a:p>
          <a:p>
            <a:endParaRPr lang="en-GB" altLang="en-US" baseline="0" dirty="0">
              <a:latin typeface="Times" pitchFamily="18" charset="0"/>
            </a:endParaRPr>
          </a:p>
          <a:p>
            <a:r>
              <a:rPr lang="en-GB" altLang="en-US" baseline="0" dirty="0">
                <a:latin typeface="Times" pitchFamily="18" charset="0"/>
              </a:rPr>
              <a:t>13% of all RJC members are headquartered in India</a:t>
            </a:r>
          </a:p>
          <a:p>
            <a:endParaRPr lang="en-GB" altLang="en-US" baseline="0" dirty="0">
              <a:latin typeface="Times" pitchFamily="18" charset="0"/>
            </a:endParaRPr>
          </a:p>
          <a:p>
            <a:r>
              <a:rPr lang="en-GB" altLang="en-US" baseline="0" dirty="0">
                <a:latin typeface="Times" pitchFamily="18" charset="0"/>
              </a:rPr>
              <a:t>53% yearly increase in Indian RJC membership for the past 3 years.   </a:t>
            </a:r>
          </a:p>
        </p:txBody>
      </p:sp>
      <p:sp>
        <p:nvSpPr>
          <p:cNvPr id="12292" name="Slide Number Placeholder 3"/>
          <p:cNvSpPr>
            <a:spLocks noGrp="1"/>
          </p:cNvSpPr>
          <p:nvPr>
            <p:ph type="sldNum" sz="quarter" idx="5"/>
          </p:nvPr>
        </p:nvSpPr>
        <p:spPr>
          <a:noFill/>
        </p:spPr>
        <p:txBody>
          <a:bodyPr/>
          <a:lstStyle/>
          <a:p>
            <a:fld id="{7A6E970F-45A5-411B-B249-8224F0C1D4F1}" type="slidenum">
              <a:rPr lang="en-US" altLang="en-US"/>
              <a:pPr/>
              <a:t>6</a:t>
            </a:fld>
            <a:endParaRPr lang="en-US" altLang="en-US"/>
          </a:p>
        </p:txBody>
      </p:sp>
    </p:spTree>
    <p:extLst>
      <p:ext uri="{BB962C8B-B14F-4D97-AF65-F5344CB8AC3E}">
        <p14:creationId xmlns:p14="http://schemas.microsoft.com/office/powerpoint/2010/main" val="412772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selection of RJC members from the UK and beyond.</a:t>
            </a:r>
          </a:p>
        </p:txBody>
      </p:sp>
      <p:sp>
        <p:nvSpPr>
          <p:cNvPr id="4" name="Slide Number Placeholder 3"/>
          <p:cNvSpPr>
            <a:spLocks noGrp="1"/>
          </p:cNvSpPr>
          <p:nvPr>
            <p:ph type="sldNum" sz="quarter" idx="10"/>
          </p:nvPr>
        </p:nvSpPr>
        <p:spPr/>
        <p:txBody>
          <a:bodyPr/>
          <a:lstStyle/>
          <a:p>
            <a:fld id="{C9670715-A949-4AB0-8DEC-DDAC3892DCDD}" type="slidenum">
              <a:rPr lang="en-US" altLang="en-US" smtClean="0"/>
              <a:pPr/>
              <a:t>8</a:t>
            </a:fld>
            <a:endParaRPr lang="en-US" altLang="en-US"/>
          </a:p>
        </p:txBody>
      </p:sp>
    </p:spTree>
    <p:extLst>
      <p:ext uri="{BB962C8B-B14F-4D97-AF65-F5344CB8AC3E}">
        <p14:creationId xmlns:p14="http://schemas.microsoft.com/office/powerpoint/2010/main" val="383953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218692-DE99-4DDA-9B21-7572E34046C2}" type="slidenum">
              <a:rPr lang="en-US" altLang="en-US" smtClean="0"/>
              <a:pPr>
                <a:defRPr/>
              </a:pPr>
              <a:t>10</a:t>
            </a:fld>
            <a:endParaRPr lang="en-US" altLang="en-US"/>
          </a:p>
        </p:txBody>
      </p:sp>
    </p:spTree>
    <p:extLst>
      <p:ext uri="{BB962C8B-B14F-4D97-AF65-F5344CB8AC3E}">
        <p14:creationId xmlns:p14="http://schemas.microsoft.com/office/powerpoint/2010/main" val="116786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CA" altLang="en-US"/>
          </a:p>
        </p:txBody>
      </p:sp>
      <p:sp>
        <p:nvSpPr>
          <p:cNvPr id="10244" name="Slide Number Placeholder 3"/>
          <p:cNvSpPr>
            <a:spLocks noGrp="1"/>
          </p:cNvSpPr>
          <p:nvPr>
            <p:ph type="sldNum" sz="quarter" idx="5"/>
          </p:nvPr>
        </p:nvSpPr>
        <p:spPr>
          <a:noFill/>
          <a:ln>
            <a:miter lim="800000"/>
            <a:headEnd/>
            <a:tailEnd/>
          </a:ln>
        </p:spPr>
        <p:txBody>
          <a:bodyPr/>
          <a:lstStyle/>
          <a:p>
            <a:fld id="{3F74D62D-B7ED-4FFD-ACC8-C9CDA546EEAD}" type="slidenum">
              <a:rPr lang="en-US" altLang="en-US">
                <a:solidFill>
                  <a:srgbClr val="FFFFFF"/>
                </a:solidFill>
              </a:rPr>
              <a:pPr/>
              <a:t>11</a:t>
            </a:fld>
            <a:endParaRPr lang="en-US" altLang="en-US">
              <a:solidFill>
                <a:srgbClr val="FFFFFF"/>
              </a:solidFill>
            </a:endParaRPr>
          </a:p>
        </p:txBody>
      </p:sp>
    </p:spTree>
    <p:extLst>
      <p:ext uri="{BB962C8B-B14F-4D97-AF65-F5344CB8AC3E}">
        <p14:creationId xmlns:p14="http://schemas.microsoft.com/office/powerpoint/2010/main" val="3558696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6" descr="Title-image.jpg                                                00031776 PW SERVER                      C0E3D8E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7938"/>
            <a:ext cx="9145588" cy="6850062"/>
          </a:xfrm>
          <a:prstGeom prst="rect">
            <a:avLst/>
          </a:prstGeom>
          <a:noFill/>
          <a:ln w="9525">
            <a:noFill/>
            <a:miter lim="800000"/>
            <a:headEnd/>
            <a:tailEnd/>
          </a:ln>
        </p:spPr>
      </p:pic>
      <p:sp>
        <p:nvSpPr>
          <p:cNvPr id="3" name="Text Box 20"/>
          <p:cNvSpPr txBox="1">
            <a:spLocks noChangeArrowheads="1"/>
          </p:cNvSpPr>
          <p:nvPr/>
        </p:nvSpPr>
        <p:spPr bwMode="auto">
          <a:xfrm>
            <a:off x="2514600" y="3276600"/>
            <a:ext cx="5791200" cy="457200"/>
          </a:xfrm>
          <a:prstGeom prst="rect">
            <a:avLst/>
          </a:prstGeom>
          <a:noFill/>
          <a:ln>
            <a:noFill/>
          </a:ln>
          <a:extLst/>
        </p:spPr>
        <p:txBody>
          <a:bodyPr>
            <a:spAutoFit/>
          </a:bodyP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lgn="l">
              <a:spcBef>
                <a:spcPct val="50000"/>
              </a:spcBef>
              <a:defRPr/>
            </a:pPr>
            <a:endParaRPr lang="en-US" altLang="en-US">
              <a:solidFill>
                <a:schemeClr val="tx1"/>
              </a:solidFill>
              <a:latin typeface="Rockwell" pitchFamily="18" charset="0"/>
            </a:endParaRPr>
          </a:p>
        </p:txBody>
      </p:sp>
      <p:sp>
        <p:nvSpPr>
          <p:cNvPr id="4" name="Text Box 29"/>
          <p:cNvSpPr txBox="1">
            <a:spLocks noChangeArrowheads="1"/>
          </p:cNvSpPr>
          <p:nvPr/>
        </p:nvSpPr>
        <p:spPr bwMode="auto">
          <a:xfrm>
            <a:off x="2514600" y="3276600"/>
            <a:ext cx="5791200" cy="457200"/>
          </a:xfrm>
          <a:prstGeom prst="rect">
            <a:avLst/>
          </a:prstGeom>
          <a:noFill/>
          <a:ln>
            <a:noFill/>
          </a:ln>
          <a:extLst/>
        </p:spPr>
        <p:txBody>
          <a:bodyPr>
            <a:spAutoFit/>
          </a:bodyP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lgn="l">
              <a:spcBef>
                <a:spcPct val="50000"/>
              </a:spcBef>
              <a:defRPr/>
            </a:pPr>
            <a:endParaRPr lang="en-US" altLang="en-US">
              <a:solidFill>
                <a:schemeClr val="tx1"/>
              </a:solidFill>
              <a:latin typeface="Rockwell" pitchFamily="18" charset="0"/>
            </a:endParaRPr>
          </a:p>
        </p:txBody>
      </p:sp>
      <p:sp>
        <p:nvSpPr>
          <p:cNvPr id="5" name="Text Box 34"/>
          <p:cNvSpPr txBox="1">
            <a:spLocks noChangeArrowheads="1"/>
          </p:cNvSpPr>
          <p:nvPr/>
        </p:nvSpPr>
        <p:spPr bwMode="auto">
          <a:xfrm>
            <a:off x="2514600" y="3276600"/>
            <a:ext cx="5791200" cy="457200"/>
          </a:xfrm>
          <a:prstGeom prst="rect">
            <a:avLst/>
          </a:prstGeom>
          <a:noFill/>
          <a:ln>
            <a:noFill/>
          </a:ln>
          <a:extLst/>
        </p:spPr>
        <p:txBody>
          <a:bodyPr>
            <a:spAutoFit/>
          </a:bodyP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lgn="l">
              <a:spcBef>
                <a:spcPct val="50000"/>
              </a:spcBef>
              <a:defRPr/>
            </a:pPr>
            <a:endParaRPr lang="en-US" altLang="en-US">
              <a:solidFill>
                <a:schemeClr val="tx1"/>
              </a:solidFill>
              <a:latin typeface="Rockwell" pitchFamily="18" charset="0"/>
            </a:endParaRPr>
          </a:p>
        </p:txBody>
      </p:sp>
      <p:sp>
        <p:nvSpPr>
          <p:cNvPr id="6" name="Rectangle 46"/>
          <p:cNvSpPr>
            <a:spLocks noChangeArrowheads="1"/>
          </p:cNvSpPr>
          <p:nvPr/>
        </p:nvSpPr>
        <p:spPr bwMode="auto">
          <a:xfrm>
            <a:off x="1866900" y="1971675"/>
            <a:ext cx="6727825" cy="1143000"/>
          </a:xfrm>
          <a:prstGeom prst="rect">
            <a:avLst/>
          </a:prstGeom>
          <a:noFill/>
          <a:ln>
            <a:noFill/>
          </a:ln>
          <a:extLst/>
        </p:spPr>
        <p:txBody>
          <a:bodyPr anchor="ct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eaLnBrk="1" hangingPunct="1">
              <a:defRPr/>
            </a:pPr>
            <a:endParaRPr lang="en-US" altLang="en-US" sz="4400" b="1">
              <a:solidFill>
                <a:srgbClr val="002B54"/>
              </a:solidFill>
              <a:latin typeface="Arial" panose="020B0604020202020204" pitchFamily="34" charset="0"/>
            </a:endParaRPr>
          </a:p>
        </p:txBody>
      </p:sp>
      <p:sp>
        <p:nvSpPr>
          <p:cNvPr id="7" name="Text Box 68"/>
          <p:cNvSpPr txBox="1">
            <a:spLocks noChangeArrowheads="1"/>
          </p:cNvSpPr>
          <p:nvPr userDrawn="1"/>
        </p:nvSpPr>
        <p:spPr bwMode="auto">
          <a:xfrm>
            <a:off x="4479925" y="3168650"/>
            <a:ext cx="184150" cy="520700"/>
          </a:xfrm>
          <a:prstGeom prst="rect">
            <a:avLst/>
          </a:prstGeom>
          <a:noFill/>
          <a:ln>
            <a:noFill/>
          </a:ln>
          <a:extLst/>
        </p:spPr>
        <p:txBody>
          <a:bodyPr wrap="none" anchor="ctr">
            <a:spAutoFit/>
          </a:bodyP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spcBef>
                <a:spcPct val="50000"/>
              </a:spcBef>
              <a:defRPr/>
            </a:pPr>
            <a:endParaRPr lang="en-US" altLang="en-US"/>
          </a:p>
        </p:txBody>
      </p:sp>
      <p:sp>
        <p:nvSpPr>
          <p:cNvPr id="8" name="Text Box 75"/>
          <p:cNvSpPr txBox="1">
            <a:spLocks noChangeArrowheads="1"/>
          </p:cNvSpPr>
          <p:nvPr userDrawn="1"/>
        </p:nvSpPr>
        <p:spPr bwMode="auto">
          <a:xfrm>
            <a:off x="1143000" y="1987550"/>
            <a:ext cx="5029200" cy="520700"/>
          </a:xfrm>
          <a:prstGeom prst="rect">
            <a:avLst/>
          </a:prstGeom>
          <a:noFill/>
          <a:ln>
            <a:noFill/>
          </a:ln>
          <a:extLst/>
        </p:spPr>
        <p:txBody>
          <a:bodyPr anchor="ctr">
            <a:spAutoFit/>
          </a:bodyP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spcBef>
                <a:spcPct val="50000"/>
              </a:spcBef>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914400"/>
            <a:ext cx="1695450" cy="518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76400" y="914400"/>
            <a:ext cx="49339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76400" y="2133600"/>
            <a:ext cx="3314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3500" y="2133600"/>
            <a:ext cx="3314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ChangeArrowheads="1"/>
          </p:cNvSpPr>
          <p:nvPr userDrawn="1"/>
        </p:nvSpPr>
        <p:spPr bwMode="auto">
          <a:xfrm>
            <a:off x="0" y="1295400"/>
            <a:ext cx="1331913" cy="5562600"/>
          </a:xfrm>
          <a:prstGeom prst="rect">
            <a:avLst/>
          </a:prstGeom>
          <a:solidFill>
            <a:srgbClr val="DAF1FD"/>
          </a:solidFill>
          <a:ln>
            <a:noFill/>
          </a:ln>
          <a:extLst/>
        </p:spPr>
        <p:txBody>
          <a:bodyPr wrap="none" anchor="ctr"/>
          <a:lstStyle>
            <a:lvl1pPr algn="ctr">
              <a:defRPr sz="2400">
                <a:solidFill>
                  <a:schemeClr val="bg1"/>
                </a:solidFill>
                <a:latin typeface="Arial Black" panose="020B0A04020102020204" pitchFamily="34" charset="0"/>
              </a:defRPr>
            </a:lvl1pPr>
            <a:lvl2pPr marL="742950" indent="-285750" algn="ctr">
              <a:defRPr sz="2400">
                <a:solidFill>
                  <a:schemeClr val="bg1"/>
                </a:solidFill>
                <a:latin typeface="Arial Black" panose="020B0A04020102020204" pitchFamily="34" charset="0"/>
              </a:defRPr>
            </a:lvl2pPr>
            <a:lvl3pPr marL="1143000" indent="-228600" algn="ctr">
              <a:defRPr sz="2400">
                <a:solidFill>
                  <a:schemeClr val="bg1"/>
                </a:solidFill>
                <a:latin typeface="Arial Black" panose="020B0A04020102020204" pitchFamily="34" charset="0"/>
              </a:defRPr>
            </a:lvl3pPr>
            <a:lvl4pPr marL="1600200" indent="-228600" algn="ctr">
              <a:defRPr sz="2400">
                <a:solidFill>
                  <a:schemeClr val="bg1"/>
                </a:solidFill>
                <a:latin typeface="Arial Black" panose="020B0A04020102020204" pitchFamily="34" charset="0"/>
              </a:defRPr>
            </a:lvl4pPr>
            <a:lvl5pPr marL="2057400" indent="-228600" algn="ctr">
              <a:defRPr sz="2400">
                <a:solidFill>
                  <a:schemeClr val="bg1"/>
                </a:solidFill>
                <a:latin typeface="Arial Black" panose="020B0A04020102020204" pitchFamily="34" charset="0"/>
              </a:defRPr>
            </a:lvl5pPr>
            <a:lvl6pPr marL="2514600" indent="-228600" algn="ctr" eaLnBrk="0" fontAlgn="base" hangingPunct="0">
              <a:spcBef>
                <a:spcPct val="0"/>
              </a:spcBef>
              <a:spcAft>
                <a:spcPct val="0"/>
              </a:spcAft>
              <a:defRPr sz="2400">
                <a:solidFill>
                  <a:schemeClr val="bg1"/>
                </a:solidFill>
                <a:latin typeface="Arial Black" panose="020B0A04020102020204" pitchFamily="34" charset="0"/>
              </a:defRPr>
            </a:lvl6pPr>
            <a:lvl7pPr marL="2971800" indent="-228600" algn="ctr" eaLnBrk="0" fontAlgn="base" hangingPunct="0">
              <a:spcBef>
                <a:spcPct val="0"/>
              </a:spcBef>
              <a:spcAft>
                <a:spcPct val="0"/>
              </a:spcAft>
              <a:defRPr sz="2400">
                <a:solidFill>
                  <a:schemeClr val="bg1"/>
                </a:solidFill>
                <a:latin typeface="Arial Black" panose="020B0A04020102020204" pitchFamily="34" charset="0"/>
              </a:defRPr>
            </a:lvl7pPr>
            <a:lvl8pPr marL="3429000" indent="-228600" algn="ctr" eaLnBrk="0" fontAlgn="base" hangingPunct="0">
              <a:spcBef>
                <a:spcPct val="0"/>
              </a:spcBef>
              <a:spcAft>
                <a:spcPct val="0"/>
              </a:spcAft>
              <a:defRPr sz="2400">
                <a:solidFill>
                  <a:schemeClr val="bg1"/>
                </a:solidFill>
                <a:latin typeface="Arial Black" panose="020B0A04020102020204" pitchFamily="34" charset="0"/>
              </a:defRPr>
            </a:lvl8pPr>
            <a:lvl9pPr marL="3886200" indent="-228600" algn="ctr" eaLnBrk="0" fontAlgn="base" hangingPunct="0">
              <a:spcBef>
                <a:spcPct val="0"/>
              </a:spcBef>
              <a:spcAft>
                <a:spcPct val="0"/>
              </a:spcAft>
              <a:defRPr sz="2400">
                <a:solidFill>
                  <a:schemeClr val="bg1"/>
                </a:solidFill>
                <a:latin typeface="Arial Black" panose="020B0A04020102020204" pitchFamily="34" charset="0"/>
              </a:defRPr>
            </a:lvl9pPr>
          </a:lstStyle>
          <a:p>
            <a:pPr>
              <a:defRPr/>
            </a:pPr>
            <a:endParaRPr lang="en-GB" altLang="en-US"/>
          </a:p>
        </p:txBody>
      </p:sp>
      <p:sp>
        <p:nvSpPr>
          <p:cNvPr id="1027" name="Rectangle 2"/>
          <p:cNvSpPr>
            <a:spLocks noGrp="1" noChangeArrowheads="1"/>
          </p:cNvSpPr>
          <p:nvPr>
            <p:ph type="title"/>
          </p:nvPr>
        </p:nvSpPr>
        <p:spPr bwMode="auto">
          <a:xfrm>
            <a:off x="1676400" y="914400"/>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8" name="Rectangle 3"/>
          <p:cNvSpPr>
            <a:spLocks noGrp="1" noChangeArrowheads="1"/>
          </p:cNvSpPr>
          <p:nvPr>
            <p:ph type="body" idx="1"/>
          </p:nvPr>
        </p:nvSpPr>
        <p:spPr bwMode="auto">
          <a:xfrm>
            <a:off x="1676400" y="2133600"/>
            <a:ext cx="6781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48" name="Text Box 24"/>
          <p:cNvSpPr txBox="1">
            <a:spLocks noChangeArrowheads="1"/>
          </p:cNvSpPr>
          <p:nvPr userDrawn="1"/>
        </p:nvSpPr>
        <p:spPr bwMode="auto">
          <a:xfrm>
            <a:off x="381000" y="6172200"/>
            <a:ext cx="557213" cy="457200"/>
          </a:xfrm>
          <a:prstGeom prst="rect">
            <a:avLst/>
          </a:prstGeom>
          <a:noFill/>
          <a:ln w="9525">
            <a:noFill/>
            <a:miter lim="800000"/>
            <a:headEnd/>
            <a:tailEnd/>
          </a:ln>
          <a:effectLst/>
        </p:spPr>
        <p:txBody>
          <a:bodyPr anchor="ctr">
            <a:spAutoFit/>
          </a:bodyPr>
          <a:lstStyle/>
          <a:p>
            <a:pPr algn="ctr">
              <a:spcBef>
                <a:spcPct val="50000"/>
              </a:spcBef>
            </a:pPr>
            <a:fld id="{5078F367-A447-457F-A455-BB30E21D12ED}" type="slidenum">
              <a:rPr lang="en-AU" altLang="en-US">
                <a:solidFill>
                  <a:srgbClr val="002B54"/>
                </a:solidFill>
                <a:latin typeface="Arial" charset="0"/>
              </a:rPr>
              <a:pPr algn="ctr">
                <a:spcBef>
                  <a:spcPct val="50000"/>
                </a:spcBef>
              </a:pPr>
              <a:t>‹#›</a:t>
            </a:fld>
            <a:endParaRPr lang="en-US" altLang="en-US" sz="3600">
              <a:solidFill>
                <a:srgbClr val="E60000"/>
              </a:solidFill>
              <a:latin typeface="Zurich Cn BT" charset="0"/>
            </a:endParaRPr>
          </a:p>
        </p:txBody>
      </p:sp>
      <p:pic>
        <p:nvPicPr>
          <p:cNvPr id="1030" name="Picture 39" descr="RJC logo.jpg                                                   00031776 PW SERVER                      C0E3D8E4:"/>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199438" y="228600"/>
            <a:ext cx="727075" cy="1143000"/>
          </a:xfrm>
          <a:prstGeom prst="rect">
            <a:avLst/>
          </a:prstGeom>
          <a:noFill/>
          <a:ln w="9525">
            <a:noFill/>
            <a:miter lim="800000"/>
            <a:headEnd/>
            <a:tailEnd/>
          </a:ln>
        </p:spPr>
      </p:pic>
      <p:pic>
        <p:nvPicPr>
          <p:cNvPr id="1031" name="Picture 40" descr="Blue logo in square.jpg                                        00031776 PW SERVER                      C0E3D8E4:"/>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1328738" cy="1328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54"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xStyles>
    <p:titleStyle>
      <a:lvl1pPr algn="l" rtl="0" eaLnBrk="0" fontAlgn="base" hangingPunct="0">
        <a:spcBef>
          <a:spcPct val="0"/>
        </a:spcBef>
        <a:spcAft>
          <a:spcPct val="0"/>
        </a:spcAft>
        <a:defRPr sz="2400" b="1">
          <a:solidFill>
            <a:srgbClr val="002B54"/>
          </a:solidFill>
          <a:latin typeface="+mj-lt"/>
          <a:ea typeface="+mj-ea"/>
          <a:cs typeface="+mj-cs"/>
        </a:defRPr>
      </a:lvl1pPr>
      <a:lvl2pPr algn="l" rtl="0" eaLnBrk="0" fontAlgn="base" hangingPunct="0">
        <a:spcBef>
          <a:spcPct val="0"/>
        </a:spcBef>
        <a:spcAft>
          <a:spcPct val="0"/>
        </a:spcAft>
        <a:defRPr sz="2400" b="1">
          <a:solidFill>
            <a:srgbClr val="002B54"/>
          </a:solidFill>
          <a:latin typeface="Arial" charset="0"/>
        </a:defRPr>
      </a:lvl2pPr>
      <a:lvl3pPr algn="l" rtl="0" eaLnBrk="0" fontAlgn="base" hangingPunct="0">
        <a:spcBef>
          <a:spcPct val="0"/>
        </a:spcBef>
        <a:spcAft>
          <a:spcPct val="0"/>
        </a:spcAft>
        <a:defRPr sz="2400" b="1">
          <a:solidFill>
            <a:srgbClr val="002B54"/>
          </a:solidFill>
          <a:latin typeface="Arial" charset="0"/>
        </a:defRPr>
      </a:lvl3pPr>
      <a:lvl4pPr algn="l" rtl="0" eaLnBrk="0" fontAlgn="base" hangingPunct="0">
        <a:spcBef>
          <a:spcPct val="0"/>
        </a:spcBef>
        <a:spcAft>
          <a:spcPct val="0"/>
        </a:spcAft>
        <a:defRPr sz="2400" b="1">
          <a:solidFill>
            <a:srgbClr val="002B54"/>
          </a:solidFill>
          <a:latin typeface="Arial" charset="0"/>
        </a:defRPr>
      </a:lvl4pPr>
      <a:lvl5pPr algn="l" rtl="0" eaLnBrk="0" fontAlgn="base" hangingPunct="0">
        <a:spcBef>
          <a:spcPct val="0"/>
        </a:spcBef>
        <a:spcAft>
          <a:spcPct val="0"/>
        </a:spcAft>
        <a:defRPr sz="2400" b="1">
          <a:solidFill>
            <a:srgbClr val="002B54"/>
          </a:solidFill>
          <a:latin typeface="Arial" charset="0"/>
        </a:defRPr>
      </a:lvl5pPr>
      <a:lvl6pPr marL="457200" algn="l" rtl="0" fontAlgn="base">
        <a:spcBef>
          <a:spcPct val="0"/>
        </a:spcBef>
        <a:spcAft>
          <a:spcPct val="0"/>
        </a:spcAft>
        <a:defRPr sz="2400" b="1">
          <a:solidFill>
            <a:srgbClr val="002B54"/>
          </a:solidFill>
          <a:latin typeface="Arial" charset="0"/>
        </a:defRPr>
      </a:lvl6pPr>
      <a:lvl7pPr marL="914400" algn="l" rtl="0" fontAlgn="base">
        <a:spcBef>
          <a:spcPct val="0"/>
        </a:spcBef>
        <a:spcAft>
          <a:spcPct val="0"/>
        </a:spcAft>
        <a:defRPr sz="2400" b="1">
          <a:solidFill>
            <a:srgbClr val="002B54"/>
          </a:solidFill>
          <a:latin typeface="Arial" charset="0"/>
        </a:defRPr>
      </a:lvl7pPr>
      <a:lvl8pPr marL="1371600" algn="l" rtl="0" fontAlgn="base">
        <a:spcBef>
          <a:spcPct val="0"/>
        </a:spcBef>
        <a:spcAft>
          <a:spcPct val="0"/>
        </a:spcAft>
        <a:defRPr sz="2400" b="1">
          <a:solidFill>
            <a:srgbClr val="002B54"/>
          </a:solidFill>
          <a:latin typeface="Arial" charset="0"/>
        </a:defRPr>
      </a:lvl8pPr>
      <a:lvl9pPr marL="1828800" algn="l" rtl="0" fontAlgn="base">
        <a:spcBef>
          <a:spcPct val="0"/>
        </a:spcBef>
        <a:spcAft>
          <a:spcPct val="0"/>
        </a:spcAft>
        <a:defRPr sz="2400" b="1">
          <a:solidFill>
            <a:srgbClr val="002B54"/>
          </a:solidFill>
          <a:latin typeface="Arial" charset="0"/>
        </a:defRPr>
      </a:lvl9pPr>
    </p:titleStyle>
    <p:bodyStyle>
      <a:lvl1pPr marL="342900" indent="-342900" algn="l" rtl="0" eaLnBrk="0" fontAlgn="base" hangingPunct="0">
        <a:spcBef>
          <a:spcPct val="20000"/>
        </a:spcBef>
        <a:spcAft>
          <a:spcPct val="0"/>
        </a:spcAft>
        <a:buChar char="•"/>
        <a:defRPr sz="1600">
          <a:solidFill>
            <a:srgbClr val="002B54"/>
          </a:solidFill>
          <a:latin typeface="+mn-lt"/>
          <a:ea typeface="+mn-ea"/>
          <a:cs typeface="+mn-cs"/>
        </a:defRPr>
      </a:lvl1pPr>
      <a:lvl2pPr marL="742950" indent="-285750" algn="l" rtl="0" eaLnBrk="0" fontAlgn="base" hangingPunct="0">
        <a:spcBef>
          <a:spcPct val="20000"/>
        </a:spcBef>
        <a:spcAft>
          <a:spcPct val="0"/>
        </a:spcAft>
        <a:buChar char="–"/>
        <a:defRPr sz="1600">
          <a:solidFill>
            <a:srgbClr val="002B54"/>
          </a:solidFill>
          <a:latin typeface="+mn-lt"/>
        </a:defRPr>
      </a:lvl2pPr>
      <a:lvl3pPr marL="1143000" indent="-228600" algn="l" rtl="0" eaLnBrk="0" fontAlgn="base" hangingPunct="0">
        <a:spcBef>
          <a:spcPct val="20000"/>
        </a:spcBef>
        <a:spcAft>
          <a:spcPct val="0"/>
        </a:spcAft>
        <a:buChar char="•"/>
        <a:defRPr sz="1600">
          <a:solidFill>
            <a:srgbClr val="002B54"/>
          </a:solidFill>
          <a:latin typeface="+mn-lt"/>
        </a:defRPr>
      </a:lvl3pPr>
      <a:lvl4pPr marL="1562100" indent="-228600" algn="l" rtl="0" eaLnBrk="0" fontAlgn="base" hangingPunct="0">
        <a:spcBef>
          <a:spcPct val="20000"/>
        </a:spcBef>
        <a:spcAft>
          <a:spcPct val="0"/>
        </a:spcAft>
        <a:buChar char="–"/>
        <a:defRPr sz="1600">
          <a:solidFill>
            <a:srgbClr val="002B54"/>
          </a:solidFill>
          <a:latin typeface="+mn-lt"/>
        </a:defRPr>
      </a:lvl4pPr>
      <a:lvl5pPr marL="1981200" indent="-228600" algn="l" rtl="0" eaLnBrk="0" fontAlgn="base" hangingPunct="0">
        <a:spcBef>
          <a:spcPct val="20000"/>
        </a:spcBef>
        <a:spcAft>
          <a:spcPct val="0"/>
        </a:spcAft>
        <a:buChar char="»"/>
        <a:defRPr sz="1600">
          <a:solidFill>
            <a:srgbClr val="002B54"/>
          </a:solidFill>
          <a:latin typeface="+mn-lt"/>
        </a:defRPr>
      </a:lvl5pPr>
      <a:lvl6pPr marL="2438400" indent="-228600" algn="l" rtl="0" fontAlgn="base">
        <a:spcBef>
          <a:spcPct val="20000"/>
        </a:spcBef>
        <a:spcAft>
          <a:spcPct val="0"/>
        </a:spcAft>
        <a:buChar char="»"/>
        <a:defRPr sz="1600">
          <a:solidFill>
            <a:srgbClr val="002B54"/>
          </a:solidFill>
          <a:latin typeface="+mn-lt"/>
        </a:defRPr>
      </a:lvl6pPr>
      <a:lvl7pPr marL="2895600" indent="-228600" algn="l" rtl="0" fontAlgn="base">
        <a:spcBef>
          <a:spcPct val="20000"/>
        </a:spcBef>
        <a:spcAft>
          <a:spcPct val="0"/>
        </a:spcAft>
        <a:buChar char="»"/>
        <a:defRPr sz="1600">
          <a:solidFill>
            <a:srgbClr val="002B54"/>
          </a:solidFill>
          <a:latin typeface="+mn-lt"/>
        </a:defRPr>
      </a:lvl7pPr>
      <a:lvl8pPr marL="3352800" indent="-228600" algn="l" rtl="0" fontAlgn="base">
        <a:spcBef>
          <a:spcPct val="20000"/>
        </a:spcBef>
        <a:spcAft>
          <a:spcPct val="0"/>
        </a:spcAft>
        <a:buChar char="»"/>
        <a:defRPr sz="1600">
          <a:solidFill>
            <a:srgbClr val="002B54"/>
          </a:solidFill>
          <a:latin typeface="+mn-lt"/>
        </a:defRPr>
      </a:lvl8pPr>
      <a:lvl9pPr marL="3810000" indent="-228600" algn="l" rtl="0" fontAlgn="base">
        <a:spcBef>
          <a:spcPct val="20000"/>
        </a:spcBef>
        <a:spcAft>
          <a:spcPct val="0"/>
        </a:spcAft>
        <a:buChar char="»"/>
        <a:defRPr sz="1600">
          <a:solidFill>
            <a:srgbClr val="002B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jpe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jpg"/><Relationship Id="rId17" Type="http://schemas.openxmlformats.org/officeDocument/2006/relationships/image" Target="../media/image26.jpeg"/><Relationship Id="rId25"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1571430" y="2502768"/>
            <a:ext cx="6333209" cy="2438400"/>
          </a:xfrm>
          <a:prstGeom prst="rect">
            <a:avLst/>
          </a:prstGeom>
          <a:noFill/>
          <a:ln w="9525">
            <a:noFill/>
            <a:miter lim="800000"/>
            <a:headEnd/>
            <a:tailEnd/>
          </a:ln>
          <a:effectLst/>
        </p:spPr>
        <p:txBody>
          <a:bodyPr wrap="none" anchor="ctr"/>
          <a:lstStyle/>
          <a:p>
            <a:pPr algn="ctr" eaLnBrk="1" hangingPunct="1">
              <a:defRPr/>
            </a:pPr>
            <a:r>
              <a:rPr lang="en-CA" sz="3200" b="1" kern="0" dirty="0">
                <a:solidFill>
                  <a:srgbClr val="002B54"/>
                </a:solidFill>
                <a:latin typeface="Calibri" panose="020F0502020204030204" pitchFamily="34" charset="0"/>
                <a:ea typeface="+mj-ea"/>
                <a:cs typeface="Calibri" panose="020F0502020204030204" pitchFamily="34" charset="0"/>
              </a:rPr>
              <a:t>Responsible Jewellery Council</a:t>
            </a:r>
          </a:p>
          <a:p>
            <a:pPr algn="ctr" eaLnBrk="1" hangingPunct="1">
              <a:defRPr/>
            </a:pPr>
            <a:endParaRPr lang="en-CA" altLang="en-US" b="1" i="1" kern="0" dirty="0">
              <a:solidFill>
                <a:srgbClr val="002B54"/>
              </a:solidFill>
              <a:latin typeface="Calibri" panose="020F0502020204030204" pitchFamily="34" charset="0"/>
              <a:ea typeface="+mj-ea"/>
              <a:cs typeface="Calibri" panose="020F0502020204030204" pitchFamily="34" charset="0"/>
            </a:endParaRPr>
          </a:p>
          <a:p>
            <a:pPr algn="ctr" eaLnBrk="1" hangingPunct="1">
              <a:defRPr/>
            </a:pPr>
            <a:endParaRPr lang="en-CA" altLang="en-US" b="1" i="1" kern="0" dirty="0">
              <a:solidFill>
                <a:srgbClr val="002B54"/>
              </a:solidFill>
              <a:latin typeface="Calibri" panose="020F0502020204030204" pitchFamily="34" charset="0"/>
              <a:ea typeface="+mj-ea"/>
              <a:cs typeface="Calibri" panose="020F0502020204030204" pitchFamily="34" charset="0"/>
            </a:endParaRPr>
          </a:p>
          <a:p>
            <a:pPr algn="ctr" eaLnBrk="1" hangingPunct="1">
              <a:defRPr/>
            </a:pPr>
            <a:r>
              <a:rPr lang="en-CA" altLang="en-US" b="1" i="1" kern="0" dirty="0">
                <a:solidFill>
                  <a:srgbClr val="002B54"/>
                </a:solidFill>
                <a:latin typeface="Calibri" panose="020F0502020204030204" pitchFamily="34" charset="0"/>
                <a:ea typeface="+mj-ea"/>
                <a:cs typeface="Calibri" panose="020F0502020204030204" pitchFamily="34" charset="0"/>
              </a:rPr>
              <a:t>ASSURANCE, GROWTH, CONFIDENCE</a:t>
            </a:r>
          </a:p>
        </p:txBody>
      </p:sp>
      <p:cxnSp>
        <p:nvCxnSpPr>
          <p:cNvPr id="5" name="Straight Connector 4"/>
          <p:cNvCxnSpPr/>
          <p:nvPr/>
        </p:nvCxnSpPr>
        <p:spPr bwMode="auto">
          <a:xfrm>
            <a:off x="2699792" y="3789040"/>
            <a:ext cx="3888432"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085" r="5145"/>
          <a:stretch/>
        </p:blipFill>
        <p:spPr>
          <a:xfrm rot="16200000">
            <a:off x="2537520" y="206896"/>
            <a:ext cx="5400599" cy="7812360"/>
          </a:xfrm>
          <a:prstGeom prst="rect">
            <a:avLst/>
          </a:prstGeom>
        </p:spPr>
      </p:pic>
      <p:sp>
        <p:nvSpPr>
          <p:cNvPr id="2" name="Title 1"/>
          <p:cNvSpPr>
            <a:spLocks noGrp="1"/>
          </p:cNvSpPr>
          <p:nvPr>
            <p:ph type="title"/>
          </p:nvPr>
        </p:nvSpPr>
        <p:spPr>
          <a:xfrm>
            <a:off x="1331640" y="15205"/>
            <a:ext cx="7886700" cy="1325563"/>
          </a:xfrm>
        </p:spPr>
        <p:txBody>
          <a:bodyPr/>
          <a:lstStyle/>
          <a:p>
            <a:r>
              <a:rPr lang="en-IN" dirty="0"/>
              <a:t>Standards harmonisation </a:t>
            </a:r>
            <a:r>
              <a:rPr lang="en-IN"/>
              <a:t>&amp; recognition</a:t>
            </a:r>
            <a:endParaRPr lang="en-IN" dirty="0"/>
          </a:p>
        </p:txBody>
      </p:sp>
      <p:pic>
        <p:nvPicPr>
          <p:cNvPr id="2050" name="Picture 2" descr="http://www.freelogovectors.net/wp-content/uploads/2012/02/oecd-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4607" y="3291907"/>
            <a:ext cx="1099195" cy="1059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gainesvillecoins.com/wp-content/uploads/2016/04/LBM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00" t="9363" r="9320" b="9586"/>
          <a:stretch/>
        </p:blipFill>
        <p:spPr bwMode="auto">
          <a:xfrm>
            <a:off x="4698661" y="2791099"/>
            <a:ext cx="1440160"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2416" y="3857523"/>
            <a:ext cx="1631843" cy="789136"/>
          </a:xfrm>
          <a:prstGeom prst="rect">
            <a:avLst/>
          </a:prstGeom>
        </p:spPr>
      </p:pic>
      <p:pic>
        <p:nvPicPr>
          <p:cNvPr id="3" name="Picture 2"/>
          <p:cNvPicPr>
            <a:picLocks noChangeAspect="1"/>
          </p:cNvPicPr>
          <p:nvPr/>
        </p:nvPicPr>
        <p:blipFill>
          <a:blip r:embed="rId7"/>
          <a:stretch>
            <a:fillRect/>
          </a:stretch>
        </p:blipFill>
        <p:spPr>
          <a:xfrm>
            <a:off x="4516332" y="4992214"/>
            <a:ext cx="1584176" cy="506936"/>
          </a:xfrm>
          <a:prstGeom prst="rect">
            <a:avLst/>
          </a:prstGeom>
        </p:spPr>
      </p:pic>
      <p:pic>
        <p:nvPicPr>
          <p:cNvPr id="2052" name="Picture 4" descr="http://www.conflictfreesourcing.org/media/xcfsi-logo.png.pagespeed.ic.o0IbvQFbnG.png"/>
          <p:cNvPicPr>
            <a:picLocks noChangeAspect="1" noChangeArrowheads="1"/>
          </p:cNvPicPr>
          <p:nvPr/>
        </p:nvPicPr>
        <p:blipFill rotWithShape="1">
          <a:blip r:embed="rId8">
            <a:extLst>
              <a:ext uri="{28A0092B-C50C-407E-A947-70E740481C1C}">
                <a14:useLocalDpi xmlns:a14="http://schemas.microsoft.com/office/drawing/2010/main" val="0"/>
              </a:ext>
            </a:extLst>
          </a:blip>
          <a:srcRect b="5021"/>
          <a:stretch/>
        </p:blipFill>
        <p:spPr bwMode="auto">
          <a:xfrm>
            <a:off x="5943259" y="3596627"/>
            <a:ext cx="1145914" cy="108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1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36169" y="417894"/>
            <a:ext cx="6705600" cy="609600"/>
          </a:xfrm>
        </p:spPr>
        <p:txBody>
          <a:bodyPr/>
          <a:lstStyle/>
          <a:p>
            <a:r>
              <a:rPr lang="en-CA" altLang="en-US" dirty="0">
                <a:latin typeface="Calibri" pitchFamily="34" charset="0"/>
              </a:rPr>
              <a:t>RJC Standards</a:t>
            </a:r>
          </a:p>
        </p:txBody>
      </p:sp>
      <p:sp>
        <p:nvSpPr>
          <p:cNvPr id="9219" name="Content Placeholder 2"/>
          <p:cNvSpPr>
            <a:spLocks noGrp="1"/>
          </p:cNvSpPr>
          <p:nvPr>
            <p:ph idx="1"/>
          </p:nvPr>
        </p:nvSpPr>
        <p:spPr>
          <a:xfrm>
            <a:off x="1619250" y="1412874"/>
            <a:ext cx="5616575" cy="5256485"/>
          </a:xfrm>
        </p:spPr>
        <p:txBody>
          <a:bodyPr/>
          <a:lstStyle/>
          <a:p>
            <a:pPr marL="0" indent="0">
              <a:buNone/>
            </a:pPr>
            <a:r>
              <a:rPr lang="en-CA" altLang="en-US" sz="1800" b="1" dirty="0">
                <a:solidFill>
                  <a:srgbClr val="002060"/>
                </a:solidFill>
                <a:latin typeface="Calibri" pitchFamily="34" charset="0"/>
              </a:rPr>
              <a:t>RJC Code of Practices (COP)</a:t>
            </a:r>
          </a:p>
          <a:p>
            <a:pPr marL="457200" indent="-457200"/>
            <a:endParaRPr lang="en-CA" altLang="en-US" sz="800" dirty="0">
              <a:solidFill>
                <a:srgbClr val="002060"/>
              </a:solidFill>
              <a:latin typeface="Calibri" pitchFamily="34" charset="0"/>
            </a:endParaRPr>
          </a:p>
          <a:p>
            <a:pPr lvl="1">
              <a:buFont typeface="Wingdings" pitchFamily="2" charset="2"/>
              <a:buChar char="ü"/>
            </a:pPr>
            <a:r>
              <a:rPr lang="en-CA" altLang="en-US" sz="1800" dirty="0">
                <a:solidFill>
                  <a:srgbClr val="002060"/>
                </a:solidFill>
                <a:latin typeface="Calibri" pitchFamily="34" charset="0"/>
              </a:rPr>
              <a:t>Addresses responsible </a:t>
            </a:r>
            <a:r>
              <a:rPr lang="en-CA" altLang="en-US" sz="1800" b="1" i="1" dirty="0">
                <a:solidFill>
                  <a:srgbClr val="002060"/>
                </a:solidFill>
                <a:latin typeface="Calibri" pitchFamily="34" charset="0"/>
              </a:rPr>
              <a:t>business practices </a:t>
            </a:r>
            <a:r>
              <a:rPr lang="en-CA" altLang="en-US" sz="1800" dirty="0">
                <a:solidFill>
                  <a:srgbClr val="002060"/>
                </a:solidFill>
                <a:latin typeface="Calibri" pitchFamily="34" charset="0"/>
              </a:rPr>
              <a:t>including on environmental performance, bribery and corruption &amp; labour and human rights</a:t>
            </a:r>
          </a:p>
          <a:p>
            <a:pPr lvl="1">
              <a:buFont typeface="Wingdings" pitchFamily="2" charset="2"/>
              <a:buChar char="ü"/>
            </a:pPr>
            <a:r>
              <a:rPr lang="en-GB" altLang="en-US" sz="1800" dirty="0">
                <a:solidFill>
                  <a:srgbClr val="002060"/>
                </a:solidFill>
                <a:latin typeface="Calibri" pitchFamily="34" charset="0"/>
              </a:rPr>
              <a:t>The standard is about the Member </a:t>
            </a:r>
            <a:r>
              <a:rPr lang="en-GB" altLang="en-US" sz="1800" b="1" i="1" dirty="0">
                <a:solidFill>
                  <a:srgbClr val="002060"/>
                </a:solidFill>
                <a:latin typeface="Calibri" pitchFamily="34" charset="0"/>
              </a:rPr>
              <a:t>company</a:t>
            </a:r>
            <a:r>
              <a:rPr lang="en-GB" altLang="en-US" sz="1800" dirty="0">
                <a:solidFill>
                  <a:srgbClr val="7F7F7F"/>
                </a:solidFill>
                <a:latin typeface="Calibri" pitchFamily="34" charset="0"/>
              </a:rPr>
              <a:t> </a:t>
            </a:r>
            <a:r>
              <a:rPr lang="en-GB" altLang="en-US" sz="1800" dirty="0">
                <a:solidFill>
                  <a:srgbClr val="002060"/>
                </a:solidFill>
                <a:latin typeface="Calibri" pitchFamily="34" charset="0"/>
              </a:rPr>
              <a:t>– how it runs itself</a:t>
            </a:r>
            <a:endParaRPr lang="en-CA" altLang="en-US" sz="1800" dirty="0">
              <a:solidFill>
                <a:srgbClr val="002060"/>
              </a:solidFill>
              <a:latin typeface="Calibri" pitchFamily="34" charset="0"/>
            </a:endParaRPr>
          </a:p>
          <a:p>
            <a:pPr lvl="1">
              <a:buFont typeface="Wingdings" pitchFamily="2" charset="2"/>
              <a:buChar char="ü"/>
            </a:pPr>
            <a:r>
              <a:rPr lang="en-CA" altLang="en-US" sz="1800" dirty="0">
                <a:solidFill>
                  <a:srgbClr val="002060"/>
                </a:solidFill>
                <a:latin typeface="Calibri" pitchFamily="34" charset="0"/>
              </a:rPr>
              <a:t>It is </a:t>
            </a:r>
            <a:r>
              <a:rPr lang="en-CA" altLang="en-US" sz="1800" b="1" i="1" dirty="0">
                <a:solidFill>
                  <a:srgbClr val="002060"/>
                </a:solidFill>
                <a:latin typeface="Calibri" pitchFamily="34" charset="0"/>
              </a:rPr>
              <a:t>compulsory</a:t>
            </a:r>
            <a:r>
              <a:rPr lang="en-CA" altLang="en-US" sz="1800" dirty="0">
                <a:solidFill>
                  <a:srgbClr val="002060"/>
                </a:solidFill>
                <a:latin typeface="Calibri" pitchFamily="34" charset="0"/>
              </a:rPr>
              <a:t> for RJC Commercial Members</a:t>
            </a:r>
          </a:p>
          <a:p>
            <a:pPr marL="457200" indent="-457200">
              <a:buFontTx/>
              <a:buNone/>
            </a:pPr>
            <a:endParaRPr lang="en-CA" altLang="en-US" sz="800" dirty="0">
              <a:solidFill>
                <a:srgbClr val="002060"/>
              </a:solidFill>
              <a:latin typeface="Calibri" pitchFamily="34" charset="0"/>
            </a:endParaRPr>
          </a:p>
          <a:p>
            <a:pPr marL="0" indent="0">
              <a:buNone/>
            </a:pPr>
            <a:endParaRPr lang="en-CA" altLang="en-US" sz="2000" b="1" dirty="0">
              <a:solidFill>
                <a:srgbClr val="00B0F0"/>
              </a:solidFill>
              <a:latin typeface="Calibri" pitchFamily="34" charset="0"/>
            </a:endParaRPr>
          </a:p>
          <a:p>
            <a:pPr marL="0" indent="0">
              <a:buNone/>
            </a:pPr>
            <a:r>
              <a:rPr lang="en-CA" altLang="en-US" sz="1800" b="1" dirty="0">
                <a:solidFill>
                  <a:srgbClr val="002060"/>
                </a:solidFill>
                <a:latin typeface="Calibri" pitchFamily="34" charset="0"/>
              </a:rPr>
              <a:t>Chain-of-Custody Standard (</a:t>
            </a:r>
            <a:r>
              <a:rPr lang="en-CA" altLang="en-US" sz="1800" b="1" dirty="0" err="1">
                <a:solidFill>
                  <a:srgbClr val="002060"/>
                </a:solidFill>
                <a:latin typeface="Calibri" pitchFamily="34" charset="0"/>
              </a:rPr>
              <a:t>CoC</a:t>
            </a:r>
            <a:r>
              <a:rPr lang="en-CA" altLang="en-US" sz="1800" b="1" dirty="0">
                <a:solidFill>
                  <a:srgbClr val="002060"/>
                </a:solidFill>
                <a:latin typeface="Calibri" pitchFamily="34" charset="0"/>
              </a:rPr>
              <a:t>)</a:t>
            </a:r>
          </a:p>
          <a:p>
            <a:pPr marL="457200" indent="-457200"/>
            <a:endParaRPr lang="en-CA" altLang="en-US" sz="800" b="1" dirty="0">
              <a:solidFill>
                <a:srgbClr val="002060"/>
              </a:solidFill>
              <a:latin typeface="Calibri" pitchFamily="34" charset="0"/>
            </a:endParaRPr>
          </a:p>
          <a:p>
            <a:pPr lvl="1">
              <a:buFont typeface="Wingdings" pitchFamily="2" charset="2"/>
              <a:buChar char="ü"/>
            </a:pPr>
            <a:r>
              <a:rPr lang="en-GB" altLang="en-US" sz="1800" dirty="0">
                <a:solidFill>
                  <a:srgbClr val="002060"/>
                </a:solidFill>
                <a:latin typeface="Calibri" pitchFamily="34" charset="0"/>
              </a:rPr>
              <a:t>Addresses flow of gold and platinum group metals through supply chains, including conflict-sensitive sourcing</a:t>
            </a:r>
            <a:endParaRPr lang="en-GB" altLang="en-US" sz="1800" b="1" i="1" dirty="0">
              <a:solidFill>
                <a:srgbClr val="002060"/>
              </a:solidFill>
              <a:latin typeface="Calibri" pitchFamily="34" charset="0"/>
            </a:endParaRPr>
          </a:p>
          <a:p>
            <a:pPr lvl="1">
              <a:buFont typeface="Wingdings" pitchFamily="2" charset="2"/>
              <a:buChar char="ü"/>
            </a:pPr>
            <a:r>
              <a:rPr lang="en-GB" altLang="en-US" sz="1800" dirty="0">
                <a:solidFill>
                  <a:srgbClr val="002060"/>
                </a:solidFill>
                <a:latin typeface="Calibri" pitchFamily="34" charset="0"/>
              </a:rPr>
              <a:t>The standard is about the </a:t>
            </a:r>
            <a:r>
              <a:rPr lang="en-GB" altLang="en-US" sz="1800" b="1" i="1" dirty="0">
                <a:solidFill>
                  <a:srgbClr val="002060"/>
                </a:solidFill>
                <a:latin typeface="Calibri" pitchFamily="34" charset="0"/>
              </a:rPr>
              <a:t>material </a:t>
            </a:r>
            <a:r>
              <a:rPr lang="en-GB" altLang="en-US" sz="1800" dirty="0">
                <a:solidFill>
                  <a:srgbClr val="002060"/>
                </a:solidFill>
                <a:latin typeface="Calibri" pitchFamily="34" charset="0"/>
              </a:rPr>
              <a:t>– are there responsible business practices at each step</a:t>
            </a:r>
            <a:r>
              <a:rPr lang="en-CA" altLang="en-US" sz="1800" dirty="0">
                <a:solidFill>
                  <a:srgbClr val="002060"/>
                </a:solidFill>
                <a:latin typeface="Calibri" pitchFamily="34" charset="0"/>
              </a:rPr>
              <a:t>?</a:t>
            </a:r>
          </a:p>
          <a:p>
            <a:pPr lvl="1">
              <a:buFont typeface="Wingdings" pitchFamily="2" charset="2"/>
              <a:buChar char="ü"/>
            </a:pPr>
            <a:r>
              <a:rPr lang="en-CA" altLang="en-US" sz="1800" dirty="0">
                <a:solidFill>
                  <a:srgbClr val="002060"/>
                </a:solidFill>
                <a:latin typeface="Calibri" pitchFamily="34" charset="0"/>
              </a:rPr>
              <a:t>It is </a:t>
            </a:r>
            <a:r>
              <a:rPr lang="en-CA" altLang="en-US" sz="1800" b="1" i="1" dirty="0">
                <a:solidFill>
                  <a:srgbClr val="002060"/>
                </a:solidFill>
                <a:latin typeface="Calibri" pitchFamily="34" charset="0"/>
              </a:rPr>
              <a:t>voluntary</a:t>
            </a:r>
            <a:r>
              <a:rPr lang="en-CA" altLang="en-US" sz="1800" dirty="0">
                <a:solidFill>
                  <a:srgbClr val="002060"/>
                </a:solidFill>
                <a:latin typeface="Calibri" pitchFamily="34" charset="0"/>
              </a:rPr>
              <a:t> for RJC Commercial Members</a:t>
            </a:r>
          </a:p>
          <a:p>
            <a:pPr marL="457200" indent="-457200">
              <a:buFont typeface="Wingdings" pitchFamily="2" charset="2"/>
              <a:buChar char="ü"/>
            </a:pPr>
            <a:endParaRPr lang="en-CA" altLang="en-US" dirty="0">
              <a:latin typeface="Calibri" panose="020F0502020204030204" pitchFamily="34" charset="0"/>
            </a:endParaRPr>
          </a:p>
        </p:txBody>
      </p:sp>
      <p:pic>
        <p:nvPicPr>
          <p:cNvPr id="6" name="Content Placeholder 3"/>
          <p:cNvPicPr>
            <a:picLocks noChangeAspect="1"/>
          </p:cNvPicPr>
          <p:nvPr/>
        </p:nvPicPr>
        <p:blipFill>
          <a:blip r:embed="rId3" cstate="print"/>
          <a:srcRect/>
          <a:stretch>
            <a:fillRect/>
          </a:stretch>
        </p:blipFill>
        <p:spPr bwMode="auto">
          <a:xfrm>
            <a:off x="7310272" y="4013631"/>
            <a:ext cx="1662997" cy="2376264"/>
          </a:xfrm>
          <a:prstGeom prst="rect">
            <a:avLst/>
          </a:prstGeom>
          <a:noFill/>
          <a:ln w="9525">
            <a:solidFill>
              <a:schemeClr val="bg2"/>
            </a:solidFill>
            <a:miter lim="800000"/>
            <a:headEnd/>
            <a:tailEnd/>
          </a:ln>
          <a:effectLst/>
        </p:spPr>
      </p:pic>
      <p:pic>
        <p:nvPicPr>
          <p:cNvPr id="7" name="Picture 4"/>
          <p:cNvPicPr>
            <a:picLocks noChangeAspect="1"/>
          </p:cNvPicPr>
          <p:nvPr/>
        </p:nvPicPr>
        <p:blipFill>
          <a:blip r:embed="rId4" cstate="print"/>
          <a:srcRect/>
          <a:stretch>
            <a:fillRect/>
          </a:stretch>
        </p:blipFill>
        <p:spPr bwMode="auto">
          <a:xfrm>
            <a:off x="7310271" y="1483229"/>
            <a:ext cx="1662997" cy="2359793"/>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249112050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9700" y="471103"/>
            <a:ext cx="6705600" cy="609600"/>
          </a:xfrm>
        </p:spPr>
        <p:txBody>
          <a:bodyPr/>
          <a:lstStyle/>
          <a:p>
            <a:r>
              <a:rPr lang="en-GB" altLang="en-US" dirty="0">
                <a:latin typeface="Calibri" pitchFamily="34" charset="0"/>
              </a:rPr>
              <a:t>RJC Code of Practices (COP)</a:t>
            </a:r>
          </a:p>
        </p:txBody>
      </p:sp>
      <p:sp>
        <p:nvSpPr>
          <p:cNvPr id="12291" name="Content Placeholder 2"/>
          <p:cNvSpPr>
            <a:spLocks noGrp="1"/>
          </p:cNvSpPr>
          <p:nvPr>
            <p:ph idx="1"/>
          </p:nvPr>
        </p:nvSpPr>
        <p:spPr>
          <a:xfrm>
            <a:off x="1393106" y="1392177"/>
            <a:ext cx="7499374" cy="5205175"/>
          </a:xfrm>
        </p:spPr>
        <p:txBody>
          <a:bodyPr/>
          <a:lstStyle/>
          <a:p>
            <a:pPr algn="just">
              <a:buFont typeface="Courier New" panose="02070309020205020404" pitchFamily="49" charset="0"/>
              <a:buChar char="o"/>
            </a:pPr>
            <a:r>
              <a:rPr lang="en-AU" altLang="en-US" dirty="0">
                <a:latin typeface="Calibri" panose="020F0502020204030204" pitchFamily="34" charset="0"/>
              </a:rPr>
              <a:t>Covers a comprehensive spectrum of CSR issues relevant to the jewellery supply chain</a:t>
            </a:r>
            <a:r>
              <a:rPr lang="en-GB" dirty="0">
                <a:latin typeface="Calibri" panose="020F0502020204030204" pitchFamily="34" charset="0"/>
              </a:rPr>
              <a:t> </a:t>
            </a:r>
          </a:p>
          <a:p>
            <a:pPr algn="just">
              <a:buFont typeface="Courier New" panose="02070309020205020404" pitchFamily="49" charset="0"/>
              <a:buChar char="o"/>
            </a:pPr>
            <a:r>
              <a:rPr lang="en-GB" dirty="0">
                <a:latin typeface="Calibri" panose="020F0502020204030204" pitchFamily="34" charset="0"/>
              </a:rPr>
              <a:t>Can be applied by any size of business, in all parts of the supply chain, from mining to retail </a:t>
            </a:r>
          </a:p>
          <a:p>
            <a:pPr algn="just">
              <a:buFont typeface="Courier New" panose="02070309020205020404" pitchFamily="49" charset="0"/>
              <a:buChar char="o"/>
              <a:defRPr/>
            </a:pPr>
            <a:r>
              <a:rPr lang="en-CA" altLang="en-US" dirty="0">
                <a:latin typeface="Calibri" panose="020F0502020204030204" pitchFamily="34" charset="0"/>
              </a:rPr>
              <a:t>Based on national and international law, established international and industry standards, and sound </a:t>
            </a:r>
            <a:r>
              <a:rPr lang="en-CA" altLang="en-US">
                <a:latin typeface="Calibri" panose="020F0502020204030204" pitchFamily="34" charset="0"/>
              </a:rPr>
              <a:t>business practice</a:t>
            </a:r>
          </a:p>
          <a:p>
            <a:pPr marL="0" indent="0" algn="just">
              <a:buNone/>
              <a:defRPr/>
            </a:pPr>
            <a:endParaRPr lang="en-AU" altLang="en-US" dirty="0">
              <a:latin typeface="Calibri" panose="020F0502020204030204" pitchFamily="34" charset="0"/>
            </a:endParaRPr>
          </a:p>
          <a:p>
            <a:pPr algn="just">
              <a:buFont typeface="Courier New" panose="02070309020205020404" pitchFamily="49" charset="0"/>
              <a:buChar char="o"/>
              <a:defRPr/>
            </a:pPr>
            <a:r>
              <a:rPr lang="en-GB" dirty="0">
                <a:latin typeface="Calibri" panose="020F0502020204030204" pitchFamily="34" charset="0"/>
              </a:rPr>
              <a:t>The objectives of the Code of Practices are to: </a:t>
            </a:r>
          </a:p>
          <a:p>
            <a:pPr lvl="2" algn="just">
              <a:buFont typeface="Courier New" panose="02070309020205020404" pitchFamily="49" charset="0"/>
              <a:buChar char="o"/>
              <a:defRPr/>
            </a:pPr>
            <a:r>
              <a:rPr lang="en-GB" dirty="0">
                <a:latin typeface="Calibri" panose="020F0502020204030204" pitchFamily="34" charset="0"/>
              </a:rPr>
              <a:t>Provide a common standard for RJC Members that builds on international standards for responsible business practices</a:t>
            </a:r>
          </a:p>
          <a:p>
            <a:pPr lvl="2" algn="just">
              <a:buFont typeface="Courier New" panose="02070309020205020404" pitchFamily="49" charset="0"/>
              <a:buChar char="o"/>
              <a:defRPr/>
            </a:pPr>
            <a:r>
              <a:rPr lang="en-GB" dirty="0">
                <a:latin typeface="Calibri" panose="020F0502020204030204" pitchFamily="34" charset="0"/>
              </a:rPr>
              <a:t>Set out the mandatory expectations for the establishment, implementation and maintenance of policies, procedures and practices in order to manage issues within a Member’s control</a:t>
            </a:r>
          </a:p>
          <a:p>
            <a:pPr lvl="2" algn="just">
              <a:buFont typeface="Courier New" panose="02070309020205020404" pitchFamily="49" charset="0"/>
              <a:buChar char="o"/>
              <a:defRPr/>
            </a:pPr>
            <a:r>
              <a:rPr lang="en-GB" dirty="0">
                <a:latin typeface="Calibri" panose="020F0502020204030204" pitchFamily="34" charset="0"/>
              </a:rPr>
              <a:t>Establish provisions that can be independently audited to provide objective evidence for the granting of RJC Certification</a:t>
            </a:r>
          </a:p>
          <a:p>
            <a:pPr lvl="2" algn="just">
              <a:buFont typeface="Courier New" panose="02070309020205020404" pitchFamily="49" charset="0"/>
              <a:buChar char="o"/>
              <a:defRPr/>
            </a:pPr>
            <a:r>
              <a:rPr lang="en-GB" dirty="0">
                <a:latin typeface="Calibri" panose="020F0502020204030204" pitchFamily="34" charset="0"/>
              </a:rPr>
              <a:t>Drive improvement of business practices for the Diamond, Gold and Platinum Group Metals Jewellery supply chain</a:t>
            </a:r>
            <a:endParaRPr lang="en-CA" altLang="en-US" dirty="0">
              <a:latin typeface="Calibri" panose="020F0502020204030204" pitchFamily="34" charset="0"/>
            </a:endParaRPr>
          </a:p>
        </p:txBody>
      </p:sp>
    </p:spTree>
    <p:extLst>
      <p:ext uri="{BB962C8B-B14F-4D97-AF65-F5344CB8AC3E}">
        <p14:creationId xmlns:p14="http://schemas.microsoft.com/office/powerpoint/2010/main" val="328293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5774" y="2636912"/>
            <a:ext cx="7808226" cy="3525937"/>
          </a:xfrm>
          <a:prstGeom prst="rect">
            <a:avLst/>
          </a:prstGeom>
        </p:spPr>
      </p:pic>
      <p:sp>
        <p:nvSpPr>
          <p:cNvPr id="5" name="Title 1"/>
          <p:cNvSpPr txBox="1">
            <a:spLocks/>
          </p:cNvSpPr>
          <p:nvPr/>
        </p:nvSpPr>
        <p:spPr bwMode="auto">
          <a:xfrm>
            <a:off x="1409700" y="471103"/>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2B54"/>
                </a:solidFill>
                <a:latin typeface="+mj-lt"/>
                <a:ea typeface="+mj-ea"/>
                <a:cs typeface="+mj-cs"/>
              </a:defRPr>
            </a:lvl1pPr>
            <a:lvl2pPr algn="l" rtl="0" eaLnBrk="0" fontAlgn="base" hangingPunct="0">
              <a:spcBef>
                <a:spcPct val="0"/>
              </a:spcBef>
              <a:spcAft>
                <a:spcPct val="0"/>
              </a:spcAft>
              <a:defRPr sz="2400" b="1">
                <a:solidFill>
                  <a:srgbClr val="002B54"/>
                </a:solidFill>
                <a:latin typeface="Arial" charset="0"/>
              </a:defRPr>
            </a:lvl2pPr>
            <a:lvl3pPr algn="l" rtl="0" eaLnBrk="0" fontAlgn="base" hangingPunct="0">
              <a:spcBef>
                <a:spcPct val="0"/>
              </a:spcBef>
              <a:spcAft>
                <a:spcPct val="0"/>
              </a:spcAft>
              <a:defRPr sz="2400" b="1">
                <a:solidFill>
                  <a:srgbClr val="002B54"/>
                </a:solidFill>
                <a:latin typeface="Arial" charset="0"/>
              </a:defRPr>
            </a:lvl3pPr>
            <a:lvl4pPr algn="l" rtl="0" eaLnBrk="0" fontAlgn="base" hangingPunct="0">
              <a:spcBef>
                <a:spcPct val="0"/>
              </a:spcBef>
              <a:spcAft>
                <a:spcPct val="0"/>
              </a:spcAft>
              <a:defRPr sz="2400" b="1">
                <a:solidFill>
                  <a:srgbClr val="002B54"/>
                </a:solidFill>
                <a:latin typeface="Arial" charset="0"/>
              </a:defRPr>
            </a:lvl4pPr>
            <a:lvl5pPr algn="l" rtl="0" eaLnBrk="0" fontAlgn="base" hangingPunct="0">
              <a:spcBef>
                <a:spcPct val="0"/>
              </a:spcBef>
              <a:spcAft>
                <a:spcPct val="0"/>
              </a:spcAft>
              <a:defRPr sz="2400" b="1">
                <a:solidFill>
                  <a:srgbClr val="002B54"/>
                </a:solidFill>
                <a:latin typeface="Arial" charset="0"/>
              </a:defRPr>
            </a:lvl5pPr>
            <a:lvl6pPr marL="457200" algn="l" rtl="0" fontAlgn="base">
              <a:spcBef>
                <a:spcPct val="0"/>
              </a:spcBef>
              <a:spcAft>
                <a:spcPct val="0"/>
              </a:spcAft>
              <a:defRPr sz="2400" b="1">
                <a:solidFill>
                  <a:srgbClr val="002B54"/>
                </a:solidFill>
                <a:latin typeface="Arial" charset="0"/>
              </a:defRPr>
            </a:lvl6pPr>
            <a:lvl7pPr marL="914400" algn="l" rtl="0" fontAlgn="base">
              <a:spcBef>
                <a:spcPct val="0"/>
              </a:spcBef>
              <a:spcAft>
                <a:spcPct val="0"/>
              </a:spcAft>
              <a:defRPr sz="2400" b="1">
                <a:solidFill>
                  <a:srgbClr val="002B54"/>
                </a:solidFill>
                <a:latin typeface="Arial" charset="0"/>
              </a:defRPr>
            </a:lvl7pPr>
            <a:lvl8pPr marL="1371600" algn="l" rtl="0" fontAlgn="base">
              <a:spcBef>
                <a:spcPct val="0"/>
              </a:spcBef>
              <a:spcAft>
                <a:spcPct val="0"/>
              </a:spcAft>
              <a:defRPr sz="2400" b="1">
                <a:solidFill>
                  <a:srgbClr val="002B54"/>
                </a:solidFill>
                <a:latin typeface="Arial" charset="0"/>
              </a:defRPr>
            </a:lvl8pPr>
            <a:lvl9pPr marL="1828800" algn="l" rtl="0" fontAlgn="base">
              <a:spcBef>
                <a:spcPct val="0"/>
              </a:spcBef>
              <a:spcAft>
                <a:spcPct val="0"/>
              </a:spcAft>
              <a:defRPr sz="2400" b="1">
                <a:solidFill>
                  <a:srgbClr val="002B54"/>
                </a:solidFill>
                <a:latin typeface="Arial" charset="0"/>
              </a:defRPr>
            </a:lvl9pPr>
          </a:lstStyle>
          <a:p>
            <a:r>
              <a:rPr lang="en-GB" altLang="en-US" kern="0" dirty="0">
                <a:latin typeface="Calibri" pitchFamily="34" charset="0"/>
              </a:rPr>
              <a:t>RJC Code of Practices (COP) - Provisions</a:t>
            </a:r>
          </a:p>
        </p:txBody>
      </p:sp>
      <p:sp>
        <p:nvSpPr>
          <p:cNvPr id="6" name="Content Placeholder 2"/>
          <p:cNvSpPr>
            <a:spLocks noGrp="1"/>
          </p:cNvSpPr>
          <p:nvPr>
            <p:ph idx="1"/>
          </p:nvPr>
        </p:nvSpPr>
        <p:spPr>
          <a:xfrm>
            <a:off x="1409700" y="1700808"/>
            <a:ext cx="7499374" cy="884695"/>
          </a:xfrm>
        </p:spPr>
        <p:txBody>
          <a:bodyPr/>
          <a:lstStyle/>
          <a:p>
            <a:pPr algn="just">
              <a:buFont typeface="Courier New" panose="02070309020205020404" pitchFamily="49" charset="0"/>
              <a:buChar char="o"/>
            </a:pPr>
            <a:r>
              <a:rPr lang="en-GB" dirty="0">
                <a:latin typeface="Calibri" panose="020F0502020204030204" pitchFamily="34" charset="0"/>
              </a:rPr>
              <a:t>The scope of the Code of Practices is defined by the following core elements and objectives for RJC Members and ultimately the jewellery supply chain as a whole:</a:t>
            </a:r>
            <a:endParaRPr lang="en-CA" altLang="en-US" dirty="0">
              <a:latin typeface="Calibri" panose="020F0502020204030204" pitchFamily="34" charset="0"/>
            </a:endParaRPr>
          </a:p>
        </p:txBody>
      </p:sp>
    </p:spTree>
    <p:extLst>
      <p:ext uri="{BB962C8B-B14F-4D97-AF65-F5344CB8AC3E}">
        <p14:creationId xmlns:p14="http://schemas.microsoft.com/office/powerpoint/2010/main" val="49489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9700" y="471103"/>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002B54"/>
                </a:solidFill>
                <a:latin typeface="+mj-lt"/>
                <a:ea typeface="+mj-ea"/>
                <a:cs typeface="+mj-cs"/>
              </a:defRPr>
            </a:lvl1pPr>
            <a:lvl2pPr algn="l" rtl="0" eaLnBrk="0" fontAlgn="base" hangingPunct="0">
              <a:spcBef>
                <a:spcPct val="0"/>
              </a:spcBef>
              <a:spcAft>
                <a:spcPct val="0"/>
              </a:spcAft>
              <a:defRPr sz="2400" b="1">
                <a:solidFill>
                  <a:srgbClr val="002B54"/>
                </a:solidFill>
                <a:latin typeface="Arial" charset="0"/>
              </a:defRPr>
            </a:lvl2pPr>
            <a:lvl3pPr algn="l" rtl="0" eaLnBrk="0" fontAlgn="base" hangingPunct="0">
              <a:spcBef>
                <a:spcPct val="0"/>
              </a:spcBef>
              <a:spcAft>
                <a:spcPct val="0"/>
              </a:spcAft>
              <a:defRPr sz="2400" b="1">
                <a:solidFill>
                  <a:srgbClr val="002B54"/>
                </a:solidFill>
                <a:latin typeface="Arial" charset="0"/>
              </a:defRPr>
            </a:lvl3pPr>
            <a:lvl4pPr algn="l" rtl="0" eaLnBrk="0" fontAlgn="base" hangingPunct="0">
              <a:spcBef>
                <a:spcPct val="0"/>
              </a:spcBef>
              <a:spcAft>
                <a:spcPct val="0"/>
              </a:spcAft>
              <a:defRPr sz="2400" b="1">
                <a:solidFill>
                  <a:srgbClr val="002B54"/>
                </a:solidFill>
                <a:latin typeface="Arial" charset="0"/>
              </a:defRPr>
            </a:lvl4pPr>
            <a:lvl5pPr algn="l" rtl="0" eaLnBrk="0" fontAlgn="base" hangingPunct="0">
              <a:spcBef>
                <a:spcPct val="0"/>
              </a:spcBef>
              <a:spcAft>
                <a:spcPct val="0"/>
              </a:spcAft>
              <a:defRPr sz="2400" b="1">
                <a:solidFill>
                  <a:srgbClr val="002B54"/>
                </a:solidFill>
                <a:latin typeface="Arial" charset="0"/>
              </a:defRPr>
            </a:lvl5pPr>
            <a:lvl6pPr marL="457200" algn="l" rtl="0" fontAlgn="base">
              <a:spcBef>
                <a:spcPct val="0"/>
              </a:spcBef>
              <a:spcAft>
                <a:spcPct val="0"/>
              </a:spcAft>
              <a:defRPr sz="2400" b="1">
                <a:solidFill>
                  <a:srgbClr val="002B54"/>
                </a:solidFill>
                <a:latin typeface="Arial" charset="0"/>
              </a:defRPr>
            </a:lvl6pPr>
            <a:lvl7pPr marL="914400" algn="l" rtl="0" fontAlgn="base">
              <a:spcBef>
                <a:spcPct val="0"/>
              </a:spcBef>
              <a:spcAft>
                <a:spcPct val="0"/>
              </a:spcAft>
              <a:defRPr sz="2400" b="1">
                <a:solidFill>
                  <a:srgbClr val="002B54"/>
                </a:solidFill>
                <a:latin typeface="Arial" charset="0"/>
              </a:defRPr>
            </a:lvl7pPr>
            <a:lvl8pPr marL="1371600" algn="l" rtl="0" fontAlgn="base">
              <a:spcBef>
                <a:spcPct val="0"/>
              </a:spcBef>
              <a:spcAft>
                <a:spcPct val="0"/>
              </a:spcAft>
              <a:defRPr sz="2400" b="1">
                <a:solidFill>
                  <a:srgbClr val="002B54"/>
                </a:solidFill>
                <a:latin typeface="Arial" charset="0"/>
              </a:defRPr>
            </a:lvl8pPr>
            <a:lvl9pPr marL="1828800" algn="l" rtl="0" fontAlgn="base">
              <a:spcBef>
                <a:spcPct val="0"/>
              </a:spcBef>
              <a:spcAft>
                <a:spcPct val="0"/>
              </a:spcAft>
              <a:defRPr sz="2400" b="1">
                <a:solidFill>
                  <a:srgbClr val="002B54"/>
                </a:solidFill>
                <a:latin typeface="Arial" charset="0"/>
              </a:defRPr>
            </a:lvl9pPr>
          </a:lstStyle>
          <a:p>
            <a:r>
              <a:rPr lang="en-GB" altLang="en-US" kern="0" dirty="0">
                <a:latin typeface="Calibri" pitchFamily="34" charset="0"/>
              </a:rPr>
              <a:t>RJC Code of Practices (COP)</a:t>
            </a:r>
          </a:p>
        </p:txBody>
      </p:sp>
      <p:pic>
        <p:nvPicPr>
          <p:cNvPr id="9" name="Picture 8"/>
          <p:cNvPicPr>
            <a:picLocks noChangeAspect="1"/>
          </p:cNvPicPr>
          <p:nvPr/>
        </p:nvPicPr>
        <p:blipFill>
          <a:blip r:embed="rId2"/>
          <a:stretch>
            <a:fillRect/>
          </a:stretch>
        </p:blipFill>
        <p:spPr>
          <a:xfrm>
            <a:off x="1331640" y="2276872"/>
            <a:ext cx="3940951" cy="4268561"/>
          </a:xfrm>
          <a:prstGeom prst="rect">
            <a:avLst/>
          </a:prstGeom>
        </p:spPr>
      </p:pic>
      <p:pic>
        <p:nvPicPr>
          <p:cNvPr id="10" name="Picture 9"/>
          <p:cNvPicPr>
            <a:picLocks noChangeAspect="1"/>
          </p:cNvPicPr>
          <p:nvPr/>
        </p:nvPicPr>
        <p:blipFill>
          <a:blip r:embed="rId3"/>
          <a:stretch>
            <a:fillRect/>
          </a:stretch>
        </p:blipFill>
        <p:spPr>
          <a:xfrm>
            <a:off x="5364088" y="2281852"/>
            <a:ext cx="3672408" cy="4258599"/>
          </a:xfrm>
          <a:prstGeom prst="rect">
            <a:avLst/>
          </a:prstGeom>
        </p:spPr>
      </p:pic>
      <p:sp>
        <p:nvSpPr>
          <p:cNvPr id="11" name="Content Placeholder 2"/>
          <p:cNvSpPr>
            <a:spLocks noGrp="1"/>
          </p:cNvSpPr>
          <p:nvPr>
            <p:ph idx="1"/>
          </p:nvPr>
        </p:nvSpPr>
        <p:spPr>
          <a:xfrm>
            <a:off x="1351892" y="1484784"/>
            <a:ext cx="7499374" cy="884695"/>
          </a:xfrm>
        </p:spPr>
        <p:txBody>
          <a:bodyPr/>
          <a:lstStyle/>
          <a:p>
            <a:pPr algn="just">
              <a:buFont typeface="Courier New" panose="02070309020205020404" pitchFamily="49" charset="0"/>
              <a:buChar char="o"/>
            </a:pPr>
            <a:r>
              <a:rPr lang="en-GB" dirty="0">
                <a:latin typeface="Calibri" panose="020F0502020204030204" pitchFamily="34" charset="0"/>
              </a:rPr>
              <a:t>There are 6 main sections, and a total of 40 individual provisions</a:t>
            </a:r>
          </a:p>
          <a:p>
            <a:pPr algn="just">
              <a:buFont typeface="Courier New" panose="02070309020205020404" pitchFamily="49" charset="0"/>
              <a:buChar char="o"/>
            </a:pPr>
            <a:r>
              <a:rPr lang="en-GB" altLang="en-US" dirty="0">
                <a:latin typeface="Calibri" panose="020F0502020204030204" pitchFamily="34" charset="0"/>
              </a:rPr>
              <a:t>Provisions 29-40 are applicable to mining companies only</a:t>
            </a:r>
            <a:endParaRPr lang="en-CA" altLang="en-US" dirty="0">
              <a:latin typeface="Calibri" panose="020F0502020204030204" pitchFamily="34" charset="0"/>
            </a:endParaRPr>
          </a:p>
        </p:txBody>
      </p:sp>
    </p:spTree>
    <p:extLst>
      <p:ext uri="{BB962C8B-B14F-4D97-AF65-F5344CB8AC3E}">
        <p14:creationId xmlns:p14="http://schemas.microsoft.com/office/powerpoint/2010/main" val="132178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03648" y="548680"/>
            <a:ext cx="6705600" cy="609600"/>
          </a:xfrm>
        </p:spPr>
        <p:txBody>
          <a:bodyPr/>
          <a:lstStyle/>
          <a:p>
            <a:pPr lvl="1"/>
            <a:r>
              <a:rPr lang="en-GB" altLang="en-US" dirty="0">
                <a:latin typeface="Calibri" pitchFamily="34" charset="0"/>
              </a:rPr>
              <a:t>RJC Code of Practices (COP) - </a:t>
            </a:r>
            <a:r>
              <a:rPr lang="en-AU" dirty="0">
                <a:latin typeface="Calibri" pitchFamily="34" charset="0"/>
                <a:ea typeface="+mj-ea"/>
                <a:cs typeface="+mj-cs"/>
              </a:rPr>
              <a:t>Critical Breaches</a:t>
            </a:r>
            <a:endParaRPr lang="en-AU" sz="48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9174596"/>
              </p:ext>
            </p:extLst>
          </p:nvPr>
        </p:nvGraphicFramePr>
        <p:xfrm>
          <a:off x="1698512" y="3356992"/>
          <a:ext cx="6792416" cy="3226816"/>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1751856">
                  <a:extLst>
                    <a:ext uri="{9D8B030D-6E8A-4147-A177-3AD203B41FA5}">
                      <a16:colId xmlns:a16="http://schemas.microsoft.com/office/drawing/2014/main" val="20001"/>
                    </a:ext>
                  </a:extLst>
                </a:gridCol>
              </a:tblGrid>
              <a:tr h="370840">
                <a:tc>
                  <a:txBody>
                    <a:bodyPr/>
                    <a:lstStyle/>
                    <a:p>
                      <a:r>
                        <a:rPr lang="en-AU" sz="1800" dirty="0">
                          <a:solidFill>
                            <a:schemeClr val="tx1"/>
                          </a:solidFill>
                          <a:latin typeface="Calibri" pitchFamily="34" charset="0"/>
                        </a:rPr>
                        <a:t>COP</a:t>
                      </a:r>
                      <a:r>
                        <a:rPr lang="en-AU" sz="1800" baseline="0" dirty="0">
                          <a:solidFill>
                            <a:schemeClr val="tx1"/>
                          </a:solidFill>
                          <a:latin typeface="Calibri" pitchFamily="34" charset="0"/>
                        </a:rPr>
                        <a:t> Provision</a:t>
                      </a:r>
                      <a:endParaRPr lang="en-AU" sz="1800" dirty="0">
                        <a:solidFill>
                          <a:schemeClr val="tx1"/>
                        </a:solidFill>
                        <a:latin typeface="Calibri" pitchFamily="34" charset="0"/>
                      </a:endParaRPr>
                    </a:p>
                  </a:txBody>
                  <a:tcPr/>
                </a:tc>
                <a:tc>
                  <a:txBody>
                    <a:bodyPr/>
                    <a:lstStyle/>
                    <a:p>
                      <a:pPr algn="ctr"/>
                      <a:r>
                        <a:rPr lang="en-AU" sz="1800" dirty="0">
                          <a:solidFill>
                            <a:schemeClr val="tx1"/>
                          </a:solidFill>
                          <a:latin typeface="Calibri" pitchFamily="34" charset="0"/>
                        </a:rPr>
                        <a:t>#</a:t>
                      </a: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en-AU" sz="1800" dirty="0">
                          <a:latin typeface="Calibri" pitchFamily="34" charset="0"/>
                          <a:ea typeface="Times New Roman"/>
                          <a:cs typeface="Arial"/>
                        </a:rPr>
                        <a:t>16 Discipline and Grievance Procedures</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16.1</a:t>
                      </a:r>
                    </a:p>
                  </a:txBody>
                  <a:tcPr marL="68537" marR="68537" marT="0" marB="0" anchor="ctr"/>
                </a:tc>
                <a:extLst>
                  <a:ext uri="{0D108BD9-81ED-4DB2-BD59-A6C34878D82A}">
                    <a16:rowId xmlns:a16="http://schemas.microsoft.com/office/drawing/2014/main" val="10001"/>
                  </a:ext>
                </a:extLst>
              </a:tr>
              <a:tr h="370840">
                <a:tc>
                  <a:txBody>
                    <a:bodyPr/>
                    <a:lstStyle/>
                    <a:p>
                      <a:pPr>
                        <a:lnSpc>
                          <a:spcPct val="115000"/>
                        </a:lnSpc>
                        <a:spcAft>
                          <a:spcPts val="0"/>
                        </a:spcAft>
                      </a:pPr>
                      <a:r>
                        <a:rPr lang="en-AU" sz="1800" dirty="0">
                          <a:latin typeface="Calibri" pitchFamily="34" charset="0"/>
                          <a:ea typeface="Times New Roman"/>
                          <a:cs typeface="Arial"/>
                        </a:rPr>
                        <a:t>17 Child Labour </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17.1, 17.2</a:t>
                      </a:r>
                    </a:p>
                  </a:txBody>
                  <a:tcPr marL="68537" marR="68537" marT="0" marB="0" anchor="ctr"/>
                </a:tc>
                <a:extLst>
                  <a:ext uri="{0D108BD9-81ED-4DB2-BD59-A6C34878D82A}">
                    <a16:rowId xmlns:a16="http://schemas.microsoft.com/office/drawing/2014/main" val="10002"/>
                  </a:ext>
                </a:extLst>
              </a:tr>
              <a:tr h="370840">
                <a:tc>
                  <a:txBody>
                    <a:bodyPr/>
                    <a:lstStyle/>
                    <a:p>
                      <a:pPr>
                        <a:lnSpc>
                          <a:spcPct val="115000"/>
                        </a:lnSpc>
                        <a:spcAft>
                          <a:spcPts val="0"/>
                        </a:spcAft>
                      </a:pPr>
                      <a:r>
                        <a:rPr lang="en-AU" sz="1800" dirty="0">
                          <a:latin typeface="Calibri" pitchFamily="34" charset="0"/>
                          <a:ea typeface="Times New Roman"/>
                          <a:cs typeface="Arial"/>
                        </a:rPr>
                        <a:t>18 Forced Labour </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18.1</a:t>
                      </a:r>
                    </a:p>
                  </a:txBody>
                  <a:tcPr marL="68537" marR="68537" marT="0" marB="0" anchor="ctr"/>
                </a:tc>
                <a:extLst>
                  <a:ext uri="{0D108BD9-81ED-4DB2-BD59-A6C34878D82A}">
                    <a16:rowId xmlns:a16="http://schemas.microsoft.com/office/drawing/2014/main" val="10003"/>
                  </a:ext>
                </a:extLst>
              </a:tr>
              <a:tr h="370840">
                <a:tc>
                  <a:txBody>
                    <a:bodyPr/>
                    <a:lstStyle/>
                    <a:p>
                      <a:pPr>
                        <a:lnSpc>
                          <a:spcPct val="115000"/>
                        </a:lnSpc>
                        <a:spcAft>
                          <a:spcPts val="0"/>
                        </a:spcAft>
                      </a:pPr>
                      <a:r>
                        <a:rPr lang="en-AU" sz="1800" dirty="0">
                          <a:latin typeface="Calibri" pitchFamily="34" charset="0"/>
                          <a:ea typeface="Times New Roman"/>
                          <a:cs typeface="Arial"/>
                        </a:rPr>
                        <a:t>23 Hazardous Substances</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23.2</a:t>
                      </a:r>
                    </a:p>
                  </a:txBody>
                  <a:tcPr marL="68537" marR="68537" marT="0" marB="0" anchor="ctr"/>
                </a:tc>
                <a:extLst>
                  <a:ext uri="{0D108BD9-81ED-4DB2-BD59-A6C34878D82A}">
                    <a16:rowId xmlns:a16="http://schemas.microsoft.com/office/drawing/2014/main" val="10004"/>
                  </a:ext>
                </a:extLst>
              </a:tr>
              <a:tr h="370840">
                <a:tc>
                  <a:txBody>
                    <a:bodyPr/>
                    <a:lstStyle/>
                    <a:p>
                      <a:pPr>
                        <a:lnSpc>
                          <a:spcPct val="115000"/>
                        </a:lnSpc>
                        <a:spcAft>
                          <a:spcPts val="0"/>
                        </a:spcAft>
                      </a:pPr>
                      <a:r>
                        <a:rPr lang="en-AU" sz="1800" dirty="0">
                          <a:latin typeface="Calibri" pitchFamily="34" charset="0"/>
                          <a:ea typeface="Times New Roman"/>
                          <a:cs typeface="Arial"/>
                        </a:rPr>
                        <a:t>24 Waste and Emissions</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24.2c</a:t>
                      </a:r>
                    </a:p>
                  </a:txBody>
                  <a:tcPr marL="68537" marR="68537" marT="0" marB="0" anchor="ctr"/>
                </a:tc>
                <a:extLst>
                  <a:ext uri="{0D108BD9-81ED-4DB2-BD59-A6C34878D82A}">
                    <a16:rowId xmlns:a16="http://schemas.microsoft.com/office/drawing/2014/main" val="10005"/>
                  </a:ext>
                </a:extLst>
              </a:tr>
              <a:tr h="370840">
                <a:tc>
                  <a:txBody>
                    <a:bodyPr/>
                    <a:lstStyle/>
                    <a:p>
                      <a:pPr>
                        <a:lnSpc>
                          <a:spcPct val="115000"/>
                        </a:lnSpc>
                        <a:spcAft>
                          <a:spcPts val="0"/>
                        </a:spcAft>
                      </a:pPr>
                      <a:r>
                        <a:rPr lang="en-AU" sz="1800" dirty="0">
                          <a:latin typeface="Calibri" pitchFamily="34" charset="0"/>
                          <a:ea typeface="Times New Roman"/>
                          <a:cs typeface="Arial"/>
                        </a:rPr>
                        <a:t>26 Product Disclosure</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26.1</a:t>
                      </a:r>
                    </a:p>
                  </a:txBody>
                  <a:tcPr marL="68537" marR="68537" marT="0" marB="0" anchor="ctr"/>
                </a:tc>
                <a:extLst>
                  <a:ext uri="{0D108BD9-81ED-4DB2-BD59-A6C34878D82A}">
                    <a16:rowId xmlns:a16="http://schemas.microsoft.com/office/drawing/2014/main" val="10006"/>
                  </a:ext>
                </a:extLst>
              </a:tr>
              <a:tr h="370840">
                <a:tc>
                  <a:txBody>
                    <a:bodyPr/>
                    <a:lstStyle/>
                    <a:p>
                      <a:pPr>
                        <a:lnSpc>
                          <a:spcPct val="115000"/>
                        </a:lnSpc>
                        <a:spcAft>
                          <a:spcPts val="0"/>
                        </a:spcAft>
                      </a:pPr>
                      <a:r>
                        <a:rPr lang="en-AU" sz="1800" dirty="0">
                          <a:latin typeface="Calibri" pitchFamily="34" charset="0"/>
                          <a:ea typeface="Times New Roman"/>
                          <a:cs typeface="Arial"/>
                        </a:rPr>
                        <a:t>27 Kimberley Process Certification Scheme and World Diamond Council System of Warranties</a:t>
                      </a:r>
                      <a:endParaRPr lang="en-AU" sz="1800" dirty="0">
                        <a:latin typeface="Calibri" pitchFamily="34" charset="0"/>
                        <a:ea typeface="Times New Roman"/>
                        <a:cs typeface="Times New Roman"/>
                      </a:endParaRPr>
                    </a:p>
                  </a:txBody>
                  <a:tcPr marL="68537" marR="68537" marT="0" marB="0" anchor="ctr"/>
                </a:tc>
                <a:tc>
                  <a:txBody>
                    <a:bodyPr/>
                    <a:lstStyle/>
                    <a:p>
                      <a:pPr marL="0" algn="ctr" defTabSz="914400" rtl="0" eaLnBrk="1" latinLnBrk="0" hangingPunct="1">
                        <a:lnSpc>
                          <a:spcPct val="115000"/>
                        </a:lnSpc>
                        <a:spcAft>
                          <a:spcPts val="0"/>
                        </a:spcAft>
                      </a:pPr>
                      <a:r>
                        <a:rPr lang="en-AU" sz="1800" kern="1200" dirty="0">
                          <a:solidFill>
                            <a:schemeClr val="dk1"/>
                          </a:solidFill>
                          <a:latin typeface="Calibri" pitchFamily="34" charset="0"/>
                          <a:ea typeface="Times New Roman"/>
                          <a:cs typeface="Arial"/>
                        </a:rPr>
                        <a:t>27.1</a:t>
                      </a:r>
                    </a:p>
                  </a:txBody>
                  <a:tcPr marL="68537" marR="68537" marT="0" marB="0" anchor="ctr"/>
                </a:tc>
                <a:extLst>
                  <a:ext uri="{0D108BD9-81ED-4DB2-BD59-A6C34878D82A}">
                    <a16:rowId xmlns:a16="http://schemas.microsoft.com/office/drawing/2014/main" val="10007"/>
                  </a:ext>
                </a:extLst>
              </a:tr>
            </a:tbl>
          </a:graphicData>
        </a:graphic>
      </p:graphicFrame>
      <p:sp>
        <p:nvSpPr>
          <p:cNvPr id="2" name="Rectangle 1"/>
          <p:cNvSpPr/>
          <p:nvPr/>
        </p:nvSpPr>
        <p:spPr>
          <a:xfrm>
            <a:off x="1403648" y="1484784"/>
            <a:ext cx="7632848" cy="1668149"/>
          </a:xfrm>
          <a:prstGeom prst="rect">
            <a:avLst/>
          </a:prstGeom>
        </p:spPr>
        <p:txBody>
          <a:bodyPr wrap="square">
            <a:spAutoFit/>
          </a:bodyPr>
          <a:lstStyle/>
          <a:p>
            <a:pPr marL="342900" indent="-342900" algn="just">
              <a:spcBef>
                <a:spcPct val="20000"/>
              </a:spcBef>
              <a:buFont typeface="Courier New" panose="02070309020205020404" pitchFamily="49" charset="0"/>
              <a:buChar char="o"/>
            </a:pPr>
            <a:r>
              <a:rPr lang="en-GB" sz="1600" dirty="0">
                <a:solidFill>
                  <a:srgbClr val="002B54"/>
                </a:solidFill>
                <a:latin typeface="Calibri" panose="020F0502020204030204" pitchFamily="34" charset="0"/>
              </a:rPr>
              <a:t>A COP Critical Breach is Major Non-Conformance against a Provision deemed to be critical to the integrity of the RJC Code of Practices.</a:t>
            </a:r>
          </a:p>
          <a:p>
            <a:pPr marL="342900" indent="-342900" algn="just">
              <a:spcBef>
                <a:spcPct val="20000"/>
              </a:spcBef>
              <a:buFont typeface="Courier New" panose="02070309020205020404" pitchFamily="49" charset="0"/>
              <a:buChar char="o"/>
            </a:pPr>
            <a:endParaRPr lang="en-GB" sz="1600" dirty="0">
              <a:solidFill>
                <a:srgbClr val="002B54"/>
              </a:solidFill>
              <a:latin typeface="Calibri" panose="020F0502020204030204" pitchFamily="34" charset="0"/>
            </a:endParaRPr>
          </a:p>
          <a:p>
            <a:pPr marL="342900" indent="-342900" algn="just">
              <a:spcBef>
                <a:spcPct val="20000"/>
              </a:spcBef>
              <a:buFont typeface="Courier New" panose="02070309020205020404" pitchFamily="49" charset="0"/>
              <a:buChar char="o"/>
            </a:pPr>
            <a:r>
              <a:rPr lang="en-AU" sz="1600" dirty="0">
                <a:solidFill>
                  <a:srgbClr val="002B54"/>
                </a:solidFill>
                <a:latin typeface="Calibri" panose="020F0502020204030204" pitchFamily="34" charset="0"/>
              </a:rPr>
              <a:t>If any of findings attributed to these Critical Provisions are rated as a Major Non-Conformance, then the Member is deemed to be in a situation of Critical Breach of the RJC Code of Practices and certification is not granted</a:t>
            </a:r>
          </a:p>
        </p:txBody>
      </p:sp>
    </p:spTree>
    <p:extLst>
      <p:ext uri="{BB962C8B-B14F-4D97-AF65-F5344CB8AC3E}">
        <p14:creationId xmlns:p14="http://schemas.microsoft.com/office/powerpoint/2010/main" val="214729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75656" y="474908"/>
            <a:ext cx="6705600" cy="609600"/>
          </a:xfrm>
        </p:spPr>
        <p:txBody>
          <a:bodyPr/>
          <a:lstStyle/>
          <a:p>
            <a:r>
              <a:rPr lang="en-GB" altLang="en-US" dirty="0">
                <a:latin typeface="Calibri" pitchFamily="34" charset="0"/>
              </a:rPr>
              <a:t>RJC Chain-of-Custody (</a:t>
            </a:r>
            <a:r>
              <a:rPr lang="en-GB" altLang="en-US" dirty="0" err="1">
                <a:latin typeface="Calibri" pitchFamily="34" charset="0"/>
              </a:rPr>
              <a:t>CoC</a:t>
            </a:r>
            <a:r>
              <a:rPr lang="en-GB" altLang="en-US" dirty="0">
                <a:latin typeface="Calibri" pitchFamily="34" charset="0"/>
              </a:rPr>
              <a:t>)</a:t>
            </a:r>
          </a:p>
        </p:txBody>
      </p:sp>
      <p:sp>
        <p:nvSpPr>
          <p:cNvPr id="2" name="TextBox 1"/>
          <p:cNvSpPr txBox="1"/>
          <p:nvPr/>
        </p:nvSpPr>
        <p:spPr>
          <a:xfrm>
            <a:off x="1403648" y="1410355"/>
            <a:ext cx="4896544" cy="5693866"/>
          </a:xfrm>
          <a:prstGeom prst="rect">
            <a:avLst/>
          </a:prstGeom>
          <a:noFill/>
        </p:spPr>
        <p:txBody>
          <a:bodyPr wrap="square">
            <a:spAutoFit/>
          </a:bodyPr>
          <a:lstStyle/>
          <a:p>
            <a:pPr marL="285750" indent="-285750" algn="just">
              <a:buFont typeface="Courier New" panose="02070309020205020404" pitchFamily="49" charset="0"/>
              <a:buChar char="o"/>
              <a:defRPr/>
            </a:pPr>
            <a:r>
              <a:rPr lang="en-GB" sz="1600" dirty="0">
                <a:solidFill>
                  <a:srgbClr val="002060"/>
                </a:solidFill>
                <a:latin typeface="Calibri" panose="020F0502020204030204" pitchFamily="34" charset="0"/>
              </a:rPr>
              <a:t>RJC Chain-of-Custody (</a:t>
            </a:r>
            <a:r>
              <a:rPr lang="en-GB" sz="1600" dirty="0" err="1">
                <a:solidFill>
                  <a:srgbClr val="002060"/>
                </a:solidFill>
                <a:latin typeface="Calibri" panose="020F0502020204030204" pitchFamily="34" charset="0"/>
              </a:rPr>
              <a:t>CoC</a:t>
            </a:r>
            <a:r>
              <a:rPr lang="en-GB" sz="1600" dirty="0">
                <a:solidFill>
                  <a:srgbClr val="002060"/>
                </a:solidFill>
                <a:latin typeface="Calibri" panose="020F0502020204030204" pitchFamily="34" charset="0"/>
              </a:rPr>
              <a:t>) Certification aims to give Members the ability to demonstrate </a:t>
            </a:r>
            <a:r>
              <a:rPr lang="en-GB" sz="1600" b="1" i="1" dirty="0">
                <a:solidFill>
                  <a:srgbClr val="002060"/>
                </a:solidFill>
                <a:latin typeface="Calibri" panose="020F0502020204030204" pitchFamily="34" charset="0"/>
              </a:rPr>
              <a:t>responsible sourcing</a:t>
            </a:r>
            <a:r>
              <a:rPr lang="en-GB" sz="1600" dirty="0">
                <a:solidFill>
                  <a:srgbClr val="002060"/>
                </a:solidFill>
                <a:latin typeface="Calibri" panose="020F0502020204030204" pitchFamily="34" charset="0"/>
              </a:rPr>
              <a:t> for precious metals. </a:t>
            </a:r>
          </a:p>
          <a:p>
            <a:pPr algn="just">
              <a:defRPr/>
            </a:pPr>
            <a:endParaRPr lang="en-GB" sz="1600" dirty="0">
              <a:solidFill>
                <a:srgbClr val="002060"/>
              </a:solidFill>
              <a:latin typeface="Calibri" panose="020F0502020204030204" pitchFamily="34" charset="0"/>
            </a:endParaRPr>
          </a:p>
          <a:p>
            <a:pPr marL="285750" indent="-285750" algn="just">
              <a:buFont typeface="Courier New" panose="02070309020205020404" pitchFamily="49" charset="0"/>
              <a:buChar char="o"/>
              <a:defRPr/>
            </a:pPr>
            <a:r>
              <a:rPr lang="en-GB" sz="1600" dirty="0">
                <a:solidFill>
                  <a:srgbClr val="002060"/>
                </a:solidFill>
                <a:latin typeface="Calibri" panose="020F0502020204030204" pitchFamily="34" charset="0"/>
              </a:rPr>
              <a:t>Provides a common standard for RJC Members or entities they control, that wish to implement Chain-of-Custody systems and have these independently audited.</a:t>
            </a:r>
          </a:p>
          <a:p>
            <a:pPr algn="just">
              <a:defRPr/>
            </a:pPr>
            <a:endParaRPr lang="en-GB" sz="1600" dirty="0">
              <a:solidFill>
                <a:srgbClr val="002060"/>
              </a:solidFill>
              <a:latin typeface="Calibri" panose="020F0502020204030204" pitchFamily="34" charset="0"/>
            </a:endParaRPr>
          </a:p>
          <a:p>
            <a:pPr marL="342900" lvl="1" indent="-342900">
              <a:buFont typeface="Wingdings" panose="05000000000000000000" pitchFamily="2" charset="2"/>
              <a:buChar char="ü"/>
              <a:defRPr/>
            </a:pPr>
            <a:r>
              <a:rPr lang="en-GB" sz="1600" dirty="0">
                <a:solidFill>
                  <a:srgbClr val="002060"/>
                </a:solidFill>
                <a:latin typeface="Calibri" panose="020F0502020204030204" pitchFamily="34" charset="0"/>
              </a:rPr>
              <a:t>CoC Certification means that:</a:t>
            </a:r>
            <a:endParaRPr lang="en-CA" sz="1600" dirty="0">
              <a:solidFill>
                <a:srgbClr val="002060"/>
              </a:solidFill>
              <a:latin typeface="Calibri" pitchFamily="34" charset="0"/>
            </a:endParaRPr>
          </a:p>
          <a:p>
            <a:pPr marL="742950" lvl="2" indent="-342900">
              <a:buFont typeface="Arial" panose="020B0604020202020204" pitchFamily="34" charset="0"/>
              <a:buChar char="•"/>
              <a:defRPr/>
            </a:pPr>
            <a:r>
              <a:rPr lang="en-GB" sz="1600" dirty="0">
                <a:solidFill>
                  <a:srgbClr val="002060"/>
                </a:solidFill>
                <a:latin typeface="Calibri" panose="020F0502020204030204" pitchFamily="34" charset="0"/>
              </a:rPr>
              <a:t>RJC standards or equivalent for human rights, labour standards, environmental impact, and business ethics have been met right from the origin of the metal</a:t>
            </a:r>
          </a:p>
          <a:p>
            <a:pPr marL="400050" lvl="2">
              <a:defRPr/>
            </a:pPr>
            <a:endParaRPr lang="en-GB" sz="1600" dirty="0">
              <a:solidFill>
                <a:srgbClr val="002060"/>
              </a:solidFill>
              <a:latin typeface="Calibri" panose="020F0502020204030204" pitchFamily="34" charset="0"/>
            </a:endParaRPr>
          </a:p>
          <a:p>
            <a:pPr marL="742950" lvl="2" indent="-342900">
              <a:buFont typeface="Arial" panose="020B0604020202020204" pitchFamily="34" charset="0"/>
              <a:buChar char="•"/>
              <a:defRPr/>
            </a:pPr>
            <a:r>
              <a:rPr lang="en-GB" sz="1600" dirty="0">
                <a:solidFill>
                  <a:srgbClr val="002060"/>
                </a:solidFill>
                <a:latin typeface="Calibri" panose="020F0502020204030204" pitchFamily="34" charset="0"/>
              </a:rPr>
              <a:t>Due diligence approaches for gold sourcing are aligned to the OECD Due Diligence Guidance</a:t>
            </a:r>
          </a:p>
          <a:p>
            <a:pPr marL="400050" lvl="2">
              <a:defRPr/>
            </a:pPr>
            <a:endParaRPr lang="en-CA" sz="1600" dirty="0">
              <a:solidFill>
                <a:srgbClr val="002060"/>
              </a:solidFill>
              <a:latin typeface="Calibri" pitchFamily="34" charset="0"/>
            </a:endParaRPr>
          </a:p>
          <a:p>
            <a:pPr marL="742950" lvl="2" indent="-342900">
              <a:buFont typeface="Arial" panose="020B0604020202020204" pitchFamily="34" charset="0"/>
              <a:buChar char="•"/>
              <a:defRPr/>
            </a:pPr>
            <a:r>
              <a:rPr lang="en-GB" altLang="en-US" sz="1600" dirty="0">
                <a:solidFill>
                  <a:srgbClr val="002060"/>
                </a:solidFill>
                <a:latin typeface="Calibri" panose="020F0502020204030204" pitchFamily="34" charset="0"/>
              </a:rPr>
              <a:t>Appropriate inventory control systems are in place for handling and transferring CoC material</a:t>
            </a:r>
          </a:p>
          <a:p>
            <a:pPr marL="285750" indent="-285750" algn="just">
              <a:buFont typeface="Arial" panose="020B0604020202020204" pitchFamily="34" charset="0"/>
              <a:buChar char="•"/>
              <a:defRPr/>
            </a:pPr>
            <a:endParaRPr lang="en-GB" sz="1200" dirty="0">
              <a:solidFill>
                <a:srgbClr val="002060"/>
              </a:solidFill>
              <a:latin typeface="Calibri" panose="020F0502020204030204" pitchFamily="34" charset="0"/>
            </a:endParaRPr>
          </a:p>
          <a:p>
            <a:pPr>
              <a:defRPr/>
            </a:pPr>
            <a:endParaRPr lang="en-GB" sz="1200" dirty="0">
              <a:solidFill>
                <a:srgbClr val="002060"/>
              </a:solidFill>
              <a:latin typeface="Calibri" panose="020F0502020204030204" pitchFamily="34" charset="0"/>
            </a:endParaRPr>
          </a:p>
          <a:p>
            <a:pPr>
              <a:defRPr/>
            </a:pPr>
            <a:endParaRPr lang="en-GB" sz="2000" dirty="0">
              <a:solidFill>
                <a:srgbClr val="002060"/>
              </a:solidFill>
              <a:latin typeface="Calibri" panose="020F0502020204030204" pitchFamily="34" charset="0"/>
            </a:endParaRPr>
          </a:p>
        </p:txBody>
      </p:sp>
      <p:pic>
        <p:nvPicPr>
          <p:cNvPr id="18437" name="Picture 5" descr="CHAINE ATELIER"/>
          <p:cNvPicPr>
            <a:picLocks noChangeAspect="1" noChangeArrowheads="1"/>
          </p:cNvPicPr>
          <p:nvPr/>
        </p:nvPicPr>
        <p:blipFill>
          <a:blip r:embed="rId2" cstate="print"/>
          <a:srcRect/>
          <a:stretch>
            <a:fillRect/>
          </a:stretch>
        </p:blipFill>
        <p:spPr bwMode="auto">
          <a:xfrm>
            <a:off x="6444208" y="2060848"/>
            <a:ext cx="2569424" cy="3148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469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45511" y="469806"/>
            <a:ext cx="6705600" cy="609600"/>
          </a:xfrm>
        </p:spPr>
        <p:txBody>
          <a:bodyPr/>
          <a:lstStyle/>
          <a:p>
            <a:r>
              <a:rPr lang="en-CA" dirty="0"/>
              <a:t>The RJC CoC Standard – at a glance</a:t>
            </a:r>
          </a:p>
        </p:txBody>
      </p:sp>
      <p:graphicFrame>
        <p:nvGraphicFramePr>
          <p:cNvPr id="4" name="Content Placeholder 3"/>
          <p:cNvGraphicFramePr>
            <a:graphicFrameLocks noGrp="1"/>
          </p:cNvGraphicFramePr>
          <p:nvPr>
            <p:ph idx="1"/>
            <p:extLst/>
          </p:nvPr>
        </p:nvGraphicFramePr>
        <p:xfrm>
          <a:off x="1835696" y="2276872"/>
          <a:ext cx="7056784" cy="417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99592" y="1484784"/>
            <a:ext cx="7812360" cy="535531"/>
          </a:xfrm>
          <a:prstGeom prst="rect">
            <a:avLst/>
          </a:prstGeom>
        </p:spPr>
        <p:txBody>
          <a:bodyPr wrap="square">
            <a:spAutoFit/>
          </a:bodyPr>
          <a:lstStyle/>
          <a:p>
            <a:pPr lvl="1" eaLnBrk="0" hangingPunct="0">
              <a:lnSpc>
                <a:spcPct val="90000"/>
              </a:lnSpc>
              <a:spcBef>
                <a:spcPct val="20000"/>
              </a:spcBef>
              <a:buSzPct val="100000"/>
            </a:pPr>
            <a:r>
              <a:rPr lang="en-CA" sz="1600" dirty="0">
                <a:solidFill>
                  <a:srgbClr val="002B54"/>
                </a:solidFill>
                <a:latin typeface="Calibri" pitchFamily="34" charset="0"/>
              </a:rPr>
              <a:t>Voluntary standard for RJC Members launched in 2012 about systems to assure gold and platinum group metals (PGM) are from responsible sources</a:t>
            </a:r>
          </a:p>
        </p:txBody>
      </p:sp>
    </p:spTree>
    <p:extLst>
      <p:ext uri="{BB962C8B-B14F-4D97-AF65-F5344CB8AC3E}">
        <p14:creationId xmlns:p14="http://schemas.microsoft.com/office/powerpoint/2010/main" val="266937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35719" y="404664"/>
            <a:ext cx="6705600" cy="609600"/>
          </a:xfrm>
        </p:spPr>
        <p:txBody>
          <a:bodyPr/>
          <a:lstStyle/>
          <a:p>
            <a:r>
              <a:rPr lang="en-GB" altLang="en-US" dirty="0">
                <a:solidFill>
                  <a:srgbClr val="002060"/>
                </a:solidFill>
                <a:latin typeface="Calibri" pitchFamily="34" charset="0"/>
              </a:rPr>
              <a:t>5 Steps to Certification</a:t>
            </a:r>
            <a:endParaRPr lang="en-GB" altLang="en-US" sz="2000" dirty="0">
              <a:solidFill>
                <a:srgbClr val="002060"/>
              </a:solidFill>
              <a:latin typeface="Calibri" pitchFamily="34" charset="0"/>
            </a:endParaRPr>
          </a:p>
        </p:txBody>
      </p:sp>
      <p:sp>
        <p:nvSpPr>
          <p:cNvPr id="18435" name="Content Placeholder 2"/>
          <p:cNvSpPr>
            <a:spLocks noGrp="1"/>
          </p:cNvSpPr>
          <p:nvPr>
            <p:ph idx="1"/>
          </p:nvPr>
        </p:nvSpPr>
        <p:spPr>
          <a:xfrm>
            <a:off x="1403648" y="2681659"/>
            <a:ext cx="7632847" cy="3511550"/>
          </a:xfrm>
        </p:spPr>
        <p:txBody>
          <a:bodyPr/>
          <a:lstStyle/>
          <a:p>
            <a:pPr marL="0" indent="0" algn="just">
              <a:buFontTx/>
              <a:buNone/>
              <a:defRPr/>
            </a:pPr>
            <a:r>
              <a:rPr lang="en-GB" altLang="en-US" b="1" dirty="0">
                <a:solidFill>
                  <a:srgbClr val="002060"/>
                </a:solidFill>
                <a:latin typeface="Calibri" panose="020F0502020204030204" pitchFamily="34" charset="0"/>
              </a:rPr>
              <a:t>Step 1  </a:t>
            </a:r>
            <a:r>
              <a:rPr lang="en-GB" altLang="en-US" b="1" dirty="0">
                <a:solidFill>
                  <a:schemeClr val="bg1">
                    <a:lumMod val="50000"/>
                  </a:schemeClr>
                </a:solidFill>
                <a:latin typeface="Calibri" panose="020F0502020204030204" pitchFamily="34" charset="0"/>
              </a:rPr>
              <a:t>	Self Assessment: </a:t>
            </a:r>
            <a:r>
              <a:rPr lang="en-GB" altLang="en-US" sz="1300" dirty="0">
                <a:latin typeface="Calibri" panose="020F0502020204030204" pitchFamily="34" charset="0"/>
              </a:rPr>
              <a:t>RJC Member carries out a Self-Assessment against the Standard</a:t>
            </a:r>
          </a:p>
          <a:p>
            <a:pPr marL="0" indent="0" algn="just">
              <a:buFontTx/>
              <a:buNone/>
              <a:defRPr/>
            </a:pPr>
            <a:endParaRPr lang="en-GB" altLang="en-US" sz="1300" b="1" dirty="0">
              <a:solidFill>
                <a:schemeClr val="bg1">
                  <a:lumMod val="50000"/>
                </a:schemeClr>
              </a:solidFill>
              <a:latin typeface="Calibri" panose="020F0502020204030204" pitchFamily="34" charset="0"/>
            </a:endParaRPr>
          </a:p>
          <a:p>
            <a:pPr marL="0" indent="0" algn="just">
              <a:buFontTx/>
              <a:buNone/>
              <a:defRPr/>
            </a:pPr>
            <a:r>
              <a:rPr lang="en-GB" altLang="en-US" b="1" dirty="0">
                <a:solidFill>
                  <a:srgbClr val="002060"/>
                </a:solidFill>
                <a:latin typeface="Calibri" panose="020F0502020204030204" pitchFamily="34" charset="0"/>
              </a:rPr>
              <a:t>Step 2  </a:t>
            </a:r>
            <a:r>
              <a:rPr lang="en-GB" altLang="en-US" b="1" dirty="0">
                <a:solidFill>
                  <a:schemeClr val="bg1">
                    <a:lumMod val="50000"/>
                  </a:schemeClr>
                </a:solidFill>
                <a:latin typeface="Calibri" panose="020F0502020204030204" pitchFamily="34" charset="0"/>
              </a:rPr>
              <a:t>	Certification Audit: </a:t>
            </a:r>
            <a:r>
              <a:rPr lang="en-GB" altLang="en-US" sz="1300" dirty="0">
                <a:latin typeface="Calibri" panose="020F0502020204030204" pitchFamily="34" charset="0"/>
              </a:rPr>
              <a:t> Member engages an RJC Accredited Auditor to conduct an 	independent Certification Audit. </a:t>
            </a:r>
          </a:p>
          <a:p>
            <a:pPr marL="0" indent="0" algn="just">
              <a:buFontTx/>
              <a:buNone/>
              <a:defRPr/>
            </a:pPr>
            <a:endParaRPr lang="en-GB" altLang="en-US" sz="1300" dirty="0">
              <a:latin typeface="Calibri" panose="020F0502020204030204" pitchFamily="34" charset="0"/>
            </a:endParaRPr>
          </a:p>
          <a:p>
            <a:pPr marL="0" indent="0" algn="just">
              <a:buFontTx/>
              <a:buNone/>
              <a:defRPr/>
            </a:pPr>
            <a:endParaRPr lang="en-GB" altLang="en-US" sz="200" b="1" dirty="0">
              <a:solidFill>
                <a:schemeClr val="bg1">
                  <a:lumMod val="50000"/>
                </a:schemeClr>
              </a:solidFill>
              <a:latin typeface="Calibri" panose="020F0502020204030204" pitchFamily="34" charset="0"/>
            </a:endParaRPr>
          </a:p>
          <a:p>
            <a:pPr marL="0" indent="0" algn="just">
              <a:buNone/>
              <a:defRPr/>
            </a:pPr>
            <a:r>
              <a:rPr lang="en-GB" altLang="en-US" b="1" dirty="0">
                <a:solidFill>
                  <a:srgbClr val="002060"/>
                </a:solidFill>
                <a:latin typeface="Calibri" panose="020F0502020204030204" pitchFamily="34" charset="0"/>
              </a:rPr>
              <a:t>Step 3  </a:t>
            </a:r>
            <a:r>
              <a:rPr lang="en-GB" altLang="en-US" b="1" dirty="0">
                <a:solidFill>
                  <a:schemeClr val="bg1">
                    <a:lumMod val="50000"/>
                  </a:schemeClr>
                </a:solidFill>
                <a:latin typeface="Calibri" panose="020F0502020204030204" pitchFamily="34" charset="0"/>
              </a:rPr>
              <a:t>	Reporting: </a:t>
            </a:r>
            <a:r>
              <a:rPr lang="en-GB" altLang="en-US" sz="1300" dirty="0">
                <a:latin typeface="Calibri" panose="020F0502020204030204" pitchFamily="34" charset="0"/>
              </a:rPr>
              <a:t>Auditor provides the RJC and the Member with an Audit Report that 	documents the audit findings. Members are required to  implement corrective action</a:t>
            </a:r>
          </a:p>
          <a:p>
            <a:pPr marL="0" indent="0" algn="just">
              <a:buFontTx/>
              <a:buNone/>
              <a:defRPr/>
            </a:pPr>
            <a:endParaRPr lang="en-GB" altLang="en-US" sz="1300" b="1" dirty="0">
              <a:solidFill>
                <a:schemeClr val="bg1">
                  <a:lumMod val="50000"/>
                </a:schemeClr>
              </a:solidFill>
              <a:latin typeface="Calibri" panose="020F0502020204030204" pitchFamily="34" charset="0"/>
            </a:endParaRPr>
          </a:p>
          <a:p>
            <a:pPr marL="0" indent="0" algn="just">
              <a:buFontTx/>
              <a:buNone/>
              <a:defRPr/>
            </a:pPr>
            <a:r>
              <a:rPr lang="en-GB" altLang="en-US" b="1" dirty="0">
                <a:solidFill>
                  <a:srgbClr val="002060"/>
                </a:solidFill>
                <a:latin typeface="Calibri" panose="020F0502020204030204" pitchFamily="34" charset="0"/>
              </a:rPr>
              <a:t>Step 4  </a:t>
            </a:r>
            <a:r>
              <a:rPr lang="en-GB" altLang="en-US" b="1" dirty="0">
                <a:solidFill>
                  <a:schemeClr val="bg1">
                    <a:lumMod val="50000"/>
                  </a:schemeClr>
                </a:solidFill>
                <a:latin typeface="Calibri" panose="020F0502020204030204" pitchFamily="34" charset="0"/>
              </a:rPr>
              <a:t>	Certification Decision: </a:t>
            </a:r>
            <a:r>
              <a:rPr lang="en-GB" altLang="en-US" sz="1300" dirty="0">
                <a:latin typeface="Calibri" panose="020F0502020204030204" pitchFamily="34" charset="0"/>
              </a:rPr>
              <a:t>RJC reviews the Auditor’s Report and the Statement 	of 	Conformance. The RJC then issues the Member either a 1 year (COP only) or 3 year certification 	based on the auditor’s recommendation</a:t>
            </a:r>
          </a:p>
          <a:p>
            <a:pPr marL="0" indent="0" algn="just">
              <a:buFontTx/>
              <a:buNone/>
              <a:defRPr/>
            </a:pPr>
            <a:endParaRPr lang="en-GB" altLang="en-US" sz="1300" dirty="0">
              <a:latin typeface="Calibri" panose="020F0502020204030204" pitchFamily="34" charset="0"/>
            </a:endParaRPr>
          </a:p>
          <a:p>
            <a:pPr marL="0" indent="0" algn="just">
              <a:buFontTx/>
              <a:buNone/>
              <a:defRPr/>
            </a:pPr>
            <a:endParaRPr lang="en-GB" altLang="en-US" sz="200" b="1" dirty="0">
              <a:solidFill>
                <a:schemeClr val="bg1">
                  <a:lumMod val="50000"/>
                </a:schemeClr>
              </a:solidFill>
              <a:latin typeface="Calibri" panose="020F0502020204030204" pitchFamily="34" charset="0"/>
            </a:endParaRPr>
          </a:p>
          <a:p>
            <a:pPr marL="0" indent="0" algn="just">
              <a:buFontTx/>
              <a:buNone/>
              <a:defRPr/>
            </a:pPr>
            <a:r>
              <a:rPr lang="en-GB" altLang="en-US" b="1" dirty="0">
                <a:solidFill>
                  <a:srgbClr val="002060"/>
                </a:solidFill>
                <a:latin typeface="Calibri" panose="020F0502020204030204" pitchFamily="34" charset="0"/>
              </a:rPr>
              <a:t>Step 5  </a:t>
            </a:r>
            <a:r>
              <a:rPr lang="en-GB" altLang="en-US" b="1" dirty="0">
                <a:solidFill>
                  <a:schemeClr val="bg1">
                    <a:lumMod val="50000"/>
                  </a:schemeClr>
                </a:solidFill>
                <a:latin typeface="Calibri" panose="020F0502020204030204" pitchFamily="34" charset="0"/>
              </a:rPr>
              <a:t>	Periodic Reviews: </a:t>
            </a:r>
            <a:r>
              <a:rPr lang="en-GB" altLang="en-US" sz="1300" dirty="0">
                <a:latin typeface="Calibri" panose="020F0502020204030204" pitchFamily="34" charset="0"/>
              </a:rPr>
              <a:t>Periodic reviews are conducted during the certification period: Mid-	Term Review (Code of Practices) or Surveillance Audit (Chain of Custody Standard) to verify that 	the Certified Member’s systems continue to work effectively. At the end of the Certification 	Period, a Re-Certification Audit is required to renew the Member’s Certification</a:t>
            </a:r>
          </a:p>
        </p:txBody>
      </p:sp>
      <p:pic>
        <p:nvPicPr>
          <p:cNvPr id="2" name="Picture 1"/>
          <p:cNvPicPr>
            <a:picLocks noChangeAspect="1"/>
          </p:cNvPicPr>
          <p:nvPr/>
        </p:nvPicPr>
        <p:blipFill>
          <a:blip r:embed="rId2"/>
          <a:stretch>
            <a:fillRect/>
          </a:stretch>
        </p:blipFill>
        <p:spPr>
          <a:xfrm>
            <a:off x="1979712" y="1243023"/>
            <a:ext cx="6221908" cy="1361316"/>
          </a:xfrm>
          <a:prstGeom prst="rect">
            <a:avLst/>
          </a:prstGeom>
        </p:spPr>
      </p:pic>
      <p:sp>
        <p:nvSpPr>
          <p:cNvPr id="5" name="Footer Placeholder 3"/>
          <p:cNvSpPr>
            <a:spLocks noGrp="1"/>
          </p:cNvSpPr>
          <p:nvPr>
            <p:ph type="ftr" sz="quarter" idx="3"/>
          </p:nvPr>
        </p:nvSpPr>
        <p:spPr>
          <a:xfrm>
            <a:off x="7020272" y="6471064"/>
            <a:ext cx="2123728" cy="365125"/>
          </a:xfrm>
        </p:spPr>
        <p:txBody>
          <a:bodyPr/>
          <a:lstStyle/>
          <a:p>
            <a:r>
              <a:rPr lang="en-US"/>
              <a:t>www.responsiblejewellery.com</a:t>
            </a:r>
            <a:endParaRPr lang="en-GB" dirty="0"/>
          </a:p>
        </p:txBody>
      </p:sp>
    </p:spTree>
    <p:extLst>
      <p:ext uri="{BB962C8B-B14F-4D97-AF65-F5344CB8AC3E}">
        <p14:creationId xmlns:p14="http://schemas.microsoft.com/office/powerpoint/2010/main" val="116282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474973" y="362413"/>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400" b="1">
                <a:solidFill>
                  <a:srgbClr val="002B54"/>
                </a:solidFill>
                <a:latin typeface="+mj-lt"/>
                <a:ea typeface="+mj-ea"/>
                <a:cs typeface="+mj-cs"/>
              </a:defRPr>
            </a:lvl1pPr>
            <a:lvl2pPr algn="l" rtl="0" eaLnBrk="0" fontAlgn="base" hangingPunct="0">
              <a:spcBef>
                <a:spcPct val="0"/>
              </a:spcBef>
              <a:spcAft>
                <a:spcPct val="0"/>
              </a:spcAft>
              <a:defRPr sz="2400" b="1">
                <a:solidFill>
                  <a:srgbClr val="002B54"/>
                </a:solidFill>
                <a:latin typeface="Arial" charset="0"/>
              </a:defRPr>
            </a:lvl2pPr>
            <a:lvl3pPr algn="l" rtl="0" eaLnBrk="0" fontAlgn="base" hangingPunct="0">
              <a:spcBef>
                <a:spcPct val="0"/>
              </a:spcBef>
              <a:spcAft>
                <a:spcPct val="0"/>
              </a:spcAft>
              <a:defRPr sz="2400" b="1">
                <a:solidFill>
                  <a:srgbClr val="002B54"/>
                </a:solidFill>
                <a:latin typeface="Arial" charset="0"/>
              </a:defRPr>
            </a:lvl3pPr>
            <a:lvl4pPr algn="l" rtl="0" eaLnBrk="0" fontAlgn="base" hangingPunct="0">
              <a:spcBef>
                <a:spcPct val="0"/>
              </a:spcBef>
              <a:spcAft>
                <a:spcPct val="0"/>
              </a:spcAft>
              <a:defRPr sz="2400" b="1">
                <a:solidFill>
                  <a:srgbClr val="002B54"/>
                </a:solidFill>
                <a:latin typeface="Arial" charset="0"/>
              </a:defRPr>
            </a:lvl4pPr>
            <a:lvl5pPr algn="l" rtl="0" eaLnBrk="0" fontAlgn="base" hangingPunct="0">
              <a:spcBef>
                <a:spcPct val="0"/>
              </a:spcBef>
              <a:spcAft>
                <a:spcPct val="0"/>
              </a:spcAft>
              <a:defRPr sz="2400" b="1">
                <a:solidFill>
                  <a:srgbClr val="002B54"/>
                </a:solidFill>
                <a:latin typeface="Arial" charset="0"/>
              </a:defRPr>
            </a:lvl5pPr>
            <a:lvl6pPr marL="457200" algn="l" rtl="0" fontAlgn="base">
              <a:spcBef>
                <a:spcPct val="0"/>
              </a:spcBef>
              <a:spcAft>
                <a:spcPct val="0"/>
              </a:spcAft>
              <a:defRPr sz="2400" b="1">
                <a:solidFill>
                  <a:srgbClr val="002B54"/>
                </a:solidFill>
                <a:latin typeface="Arial" charset="0"/>
              </a:defRPr>
            </a:lvl6pPr>
            <a:lvl7pPr marL="914400" algn="l" rtl="0" fontAlgn="base">
              <a:spcBef>
                <a:spcPct val="0"/>
              </a:spcBef>
              <a:spcAft>
                <a:spcPct val="0"/>
              </a:spcAft>
              <a:defRPr sz="2400" b="1">
                <a:solidFill>
                  <a:srgbClr val="002B54"/>
                </a:solidFill>
                <a:latin typeface="Arial" charset="0"/>
              </a:defRPr>
            </a:lvl7pPr>
            <a:lvl8pPr marL="1371600" algn="l" rtl="0" fontAlgn="base">
              <a:spcBef>
                <a:spcPct val="0"/>
              </a:spcBef>
              <a:spcAft>
                <a:spcPct val="0"/>
              </a:spcAft>
              <a:defRPr sz="2400" b="1">
                <a:solidFill>
                  <a:srgbClr val="002B54"/>
                </a:solidFill>
                <a:latin typeface="Arial" charset="0"/>
              </a:defRPr>
            </a:lvl8pPr>
            <a:lvl9pPr marL="1828800" algn="l" rtl="0" fontAlgn="base">
              <a:spcBef>
                <a:spcPct val="0"/>
              </a:spcBef>
              <a:spcAft>
                <a:spcPct val="0"/>
              </a:spcAft>
              <a:defRPr sz="2400" b="1">
                <a:solidFill>
                  <a:srgbClr val="002B54"/>
                </a:solidFill>
                <a:latin typeface="Arial" charset="0"/>
              </a:defRPr>
            </a:lvl9pPr>
          </a:lstStyle>
          <a:p>
            <a:r>
              <a:rPr lang="en-GB" kern="0" dirty="0">
                <a:latin typeface="Calibri" panose="020F0502020204030204" pitchFamily="34" charset="0"/>
                <a:cs typeface="Calibri" panose="020F0502020204030204" pitchFamily="34" charset="0"/>
              </a:rPr>
              <a:t>RJC Training</a:t>
            </a:r>
            <a:endParaRPr lang="en-CA" altLang="en-US" kern="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6140"/>
          <a:stretch/>
        </p:blipFill>
        <p:spPr>
          <a:xfrm>
            <a:off x="1331640" y="2623303"/>
            <a:ext cx="2736304" cy="72008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1640" y="1333516"/>
            <a:ext cx="3424063" cy="773175"/>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4940"/>
          <a:stretch/>
        </p:blipFill>
        <p:spPr>
          <a:xfrm>
            <a:off x="1331640" y="3852859"/>
            <a:ext cx="2771269" cy="1044116"/>
          </a:xfrm>
          <a:prstGeom prst="rect">
            <a:avLst/>
          </a:prstGeom>
        </p:spPr>
      </p:pic>
      <p:pic>
        <p:nvPicPr>
          <p:cNvPr id="3076" name="Picture 4" descr="https://static.pexels.com/photos/51342/books-education-school-literature-5134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79" t="10542" r="19525" b="3022"/>
          <a:stretch/>
        </p:blipFill>
        <p:spPr bwMode="auto">
          <a:xfrm>
            <a:off x="4727712" y="1659723"/>
            <a:ext cx="4416288" cy="4581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ELPDES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5157192"/>
            <a:ext cx="1303749" cy="1303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800" y="5578233"/>
            <a:ext cx="2032385" cy="461665"/>
          </a:xfrm>
          <a:prstGeom prst="rect">
            <a:avLst/>
          </a:prstGeom>
          <a:noFill/>
        </p:spPr>
        <p:txBody>
          <a:bodyPr wrap="square" rtlCol="0">
            <a:spAutoFit/>
          </a:bodyPr>
          <a:lstStyle/>
          <a:p>
            <a:r>
              <a:rPr lang="en-GB" dirty="0">
                <a:solidFill>
                  <a:schemeClr val="bg1">
                    <a:lumMod val="50000"/>
                  </a:schemeClr>
                </a:solidFill>
                <a:latin typeface="Knockout" panose="02000606040000020004" pitchFamily="2" charset="0"/>
              </a:rPr>
              <a:t>HELPDESK</a:t>
            </a:r>
          </a:p>
        </p:txBody>
      </p:sp>
    </p:spTree>
    <p:extLst>
      <p:ext uri="{BB962C8B-B14F-4D97-AF65-F5344CB8AC3E}">
        <p14:creationId xmlns:p14="http://schemas.microsoft.com/office/powerpoint/2010/main" val="47103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414601"/>
            <a:ext cx="9144000" cy="5542791"/>
          </a:xfrm>
          <a:prstGeom prst="rect">
            <a:avLst/>
          </a:prstGeom>
        </p:spPr>
      </p:pic>
      <p:sp>
        <p:nvSpPr>
          <p:cNvPr id="7170" name="Title 1"/>
          <p:cNvSpPr>
            <a:spLocks noGrp="1"/>
          </p:cNvSpPr>
          <p:nvPr>
            <p:ph type="title"/>
          </p:nvPr>
        </p:nvSpPr>
        <p:spPr>
          <a:xfrm>
            <a:off x="1331640" y="432839"/>
            <a:ext cx="6705600" cy="609600"/>
          </a:xfrm>
        </p:spPr>
        <p:txBody>
          <a:bodyPr/>
          <a:lstStyle/>
          <a:p>
            <a:r>
              <a:rPr lang="en-GB" altLang="en-US" dirty="0"/>
              <a:t>Our vision and mission</a:t>
            </a:r>
          </a:p>
        </p:txBody>
      </p:sp>
      <p:sp>
        <p:nvSpPr>
          <p:cNvPr id="12" name="TextBox 11"/>
          <p:cNvSpPr txBox="1"/>
          <p:nvPr/>
        </p:nvSpPr>
        <p:spPr>
          <a:xfrm>
            <a:off x="467544" y="1643316"/>
            <a:ext cx="3888431" cy="1938992"/>
          </a:xfrm>
          <a:prstGeom prst="rect">
            <a:avLst/>
          </a:prstGeom>
          <a:noFill/>
        </p:spPr>
        <p:txBody>
          <a:bodyPr wrap="square">
            <a:spAutoFit/>
          </a:bodyPr>
          <a:lstStyle/>
          <a:p>
            <a:pPr algn="just">
              <a:defRPr/>
            </a:pPr>
            <a:r>
              <a:rPr lang="en-GB"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Our Vision is a responsible world-wide supply chain that promotes trust in the global fine jewellery and watch industry.</a:t>
            </a:r>
          </a:p>
        </p:txBody>
      </p:sp>
      <p:sp>
        <p:nvSpPr>
          <p:cNvPr id="15" name="TextBox 14"/>
          <p:cNvSpPr txBox="1"/>
          <p:nvPr/>
        </p:nvSpPr>
        <p:spPr>
          <a:xfrm>
            <a:off x="467545" y="3717032"/>
            <a:ext cx="4032447" cy="2308324"/>
          </a:xfrm>
          <a:prstGeom prst="rect">
            <a:avLst/>
          </a:prstGeom>
          <a:noFill/>
        </p:spPr>
        <p:txBody>
          <a:bodyPr wrap="square">
            <a:spAutoFit/>
          </a:bodyPr>
          <a:lstStyle/>
          <a:p>
            <a:pPr algn="just">
              <a:defRPr/>
            </a:pPr>
            <a:r>
              <a:rPr lang="en-GB"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Our Mission is to be the recognised standards and certification organisation for supply chain integrity and sustainability in the global fine jewellery and watch industry.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atic.pexels.com/photos/215/road-sky-clouds-cloud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37" r="-12" b="19562"/>
          <a:stretch/>
        </p:blipFill>
        <p:spPr bwMode="auto">
          <a:xfrm>
            <a:off x="1331640" y="1429544"/>
            <a:ext cx="7812360" cy="5428456"/>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title"/>
          </p:nvPr>
        </p:nvSpPr>
        <p:spPr>
          <a:xfrm>
            <a:off x="1403648" y="404664"/>
            <a:ext cx="6705600" cy="609600"/>
          </a:xfrm>
        </p:spPr>
        <p:txBody>
          <a:bodyPr>
            <a:normAutofit/>
          </a:bodyPr>
          <a:lstStyle/>
          <a:p>
            <a:r>
              <a:rPr lang="en-GB" dirty="0"/>
              <a:t>RJC standards review </a:t>
            </a:r>
            <a:endParaRPr lang="en-CA" altLang="en-US" dirty="0"/>
          </a:p>
        </p:txBody>
      </p:sp>
      <p:sp>
        <p:nvSpPr>
          <p:cNvPr id="6" name="Rectangle 5"/>
          <p:cNvSpPr/>
          <p:nvPr/>
        </p:nvSpPr>
        <p:spPr bwMode="auto">
          <a:xfrm>
            <a:off x="4644008" y="1772816"/>
            <a:ext cx="4509824" cy="4752528"/>
          </a:xfrm>
          <a:prstGeom prst="rect">
            <a:avLst/>
          </a:prstGeom>
          <a:solidFill>
            <a:srgbClr val="61809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9219" name="Content Placeholder 2"/>
          <p:cNvSpPr>
            <a:spLocks noGrp="1"/>
          </p:cNvSpPr>
          <p:nvPr>
            <p:ph idx="1"/>
          </p:nvPr>
        </p:nvSpPr>
        <p:spPr>
          <a:xfrm>
            <a:off x="4758477" y="1628800"/>
            <a:ext cx="4536504" cy="5472608"/>
          </a:xfrm>
        </p:spPr>
        <p:txBody>
          <a:bodyPr>
            <a:normAutofit/>
          </a:bodyPr>
          <a:lstStyle/>
          <a:p>
            <a:pPr marL="0" indent="0">
              <a:buNone/>
            </a:pPr>
            <a:endParaRPr lang="en-CA" altLang="en-US" sz="1800" b="1" dirty="0">
              <a:solidFill>
                <a:schemeClr val="bg1"/>
              </a:solidFill>
              <a:latin typeface="Calibri" pitchFamily="34" charset="0"/>
            </a:endParaRPr>
          </a:p>
          <a:p>
            <a:pPr marL="0" indent="0">
              <a:buNone/>
            </a:pPr>
            <a:r>
              <a:rPr lang="en-CA" altLang="en-US" sz="1800" b="1" dirty="0">
                <a:solidFill>
                  <a:schemeClr val="bg1"/>
                </a:solidFill>
                <a:latin typeface="Calibri" pitchFamily="34" charset="0"/>
              </a:rPr>
              <a:t>RJC CODE OF PRACTICES (COP)</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Review period starts Q2 2017</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Public and Member consultation</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Release in Q4 2018</a:t>
            </a:r>
          </a:p>
          <a:p>
            <a:pPr marL="400050" lvl="2" indent="0">
              <a:buClr>
                <a:schemeClr val="bg1">
                  <a:lumMod val="50000"/>
                </a:schemeClr>
              </a:buClr>
              <a:buNone/>
            </a:pPr>
            <a:endParaRPr lang="en-CA" altLang="en-US" sz="1800" b="1" i="1" dirty="0">
              <a:solidFill>
                <a:schemeClr val="bg1"/>
              </a:solidFill>
              <a:latin typeface="Calibri" pitchFamily="34" charset="0"/>
            </a:endParaRPr>
          </a:p>
          <a:p>
            <a:pPr marL="0" indent="0">
              <a:buNone/>
            </a:pPr>
            <a:r>
              <a:rPr lang="en-CA" altLang="en-US" sz="1800" b="1" dirty="0">
                <a:solidFill>
                  <a:schemeClr val="bg1"/>
                </a:solidFill>
                <a:latin typeface="Calibri" pitchFamily="34" charset="0"/>
              </a:rPr>
              <a:t>CHAIN-OF-CUSTODY STANDARD (COC)</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Review underway from Q1 2016</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Public and Member consultation</a:t>
            </a:r>
          </a:p>
          <a:p>
            <a:pPr lvl="1">
              <a:buClr>
                <a:schemeClr val="bg1">
                  <a:lumMod val="50000"/>
                </a:schemeClr>
              </a:buClr>
              <a:buFont typeface="Arial" panose="020B0604020202020204" pitchFamily="34" charset="0"/>
              <a:buChar char="•"/>
            </a:pPr>
            <a:r>
              <a:rPr lang="en-CA" altLang="en-US" sz="1800" dirty="0">
                <a:solidFill>
                  <a:schemeClr val="bg1"/>
                </a:solidFill>
                <a:latin typeface="Calibri" pitchFamily="34" charset="0"/>
              </a:rPr>
              <a:t>Release in Q4 2017</a:t>
            </a:r>
          </a:p>
          <a:p>
            <a:pPr marL="400050" lvl="2" indent="0">
              <a:buClr>
                <a:schemeClr val="bg1">
                  <a:lumMod val="50000"/>
                </a:schemeClr>
              </a:buClr>
              <a:buNone/>
            </a:pPr>
            <a:endParaRPr lang="en-CA" altLang="en-US" sz="1800" b="1" i="1" dirty="0">
              <a:solidFill>
                <a:schemeClr val="bg1"/>
              </a:solidFill>
              <a:latin typeface="Calibri" pitchFamily="34" charset="0"/>
            </a:endParaRPr>
          </a:p>
          <a:p>
            <a:pPr marL="0" lvl="1" indent="0">
              <a:buClr>
                <a:srgbClr val="7030A0"/>
              </a:buClr>
              <a:buNone/>
            </a:pPr>
            <a:r>
              <a:rPr lang="en-CA" altLang="en-US" sz="1800" b="1" dirty="0">
                <a:solidFill>
                  <a:schemeClr val="bg1"/>
                </a:solidFill>
                <a:latin typeface="Calibri" pitchFamily="34" charset="0"/>
              </a:rPr>
              <a:t>COLOURED STONES &amp; SILVER</a:t>
            </a:r>
          </a:p>
          <a:p>
            <a:pPr marL="682625" lvl="2" indent="-342900">
              <a:buClr>
                <a:schemeClr val="bg1">
                  <a:lumMod val="50000"/>
                </a:schemeClr>
              </a:buClr>
              <a:buSzPct val="94000"/>
            </a:pPr>
            <a:r>
              <a:rPr lang="en-CA" altLang="en-US" sz="1800" dirty="0">
                <a:solidFill>
                  <a:schemeClr val="bg1"/>
                </a:solidFill>
                <a:latin typeface="Calibri" pitchFamily="34" charset="0"/>
              </a:rPr>
              <a:t>Planned to dovetail with COP release</a:t>
            </a:r>
          </a:p>
          <a:p>
            <a:pPr marL="682625" lvl="2" indent="-342900">
              <a:buClr>
                <a:schemeClr val="bg1">
                  <a:lumMod val="50000"/>
                </a:schemeClr>
              </a:buClr>
              <a:buSzPct val="94000"/>
            </a:pPr>
            <a:r>
              <a:rPr lang="en-CA" altLang="en-US" sz="1800" dirty="0">
                <a:solidFill>
                  <a:schemeClr val="bg1"/>
                </a:solidFill>
                <a:latin typeface="Calibri" pitchFamily="34" charset="0"/>
              </a:rPr>
              <a:t>Sector outreach is underway </a:t>
            </a:r>
          </a:p>
          <a:p>
            <a:pPr marL="857250" lvl="2" indent="-457200">
              <a:buClr>
                <a:srgbClr val="7030A0"/>
              </a:buClr>
            </a:pPr>
            <a:endParaRPr lang="en-CA" altLang="en-US" sz="1800" dirty="0">
              <a:solidFill>
                <a:schemeClr val="bg1"/>
              </a:solidFill>
              <a:latin typeface="Calibri" pitchFamily="34" charset="0"/>
            </a:endParaRPr>
          </a:p>
        </p:txBody>
      </p:sp>
    </p:spTree>
    <p:extLst>
      <p:ext uri="{BB962C8B-B14F-4D97-AF65-F5344CB8AC3E}">
        <p14:creationId xmlns:p14="http://schemas.microsoft.com/office/powerpoint/2010/main" val="90495584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3768" y="260648"/>
            <a:ext cx="4104456" cy="6466612"/>
          </a:xfrm>
          <a:prstGeom prst="rect">
            <a:avLst/>
          </a:prstGeom>
        </p:spPr>
      </p:pic>
    </p:spTree>
    <p:extLst>
      <p:ext uri="{BB962C8B-B14F-4D97-AF65-F5344CB8AC3E}">
        <p14:creationId xmlns:p14="http://schemas.microsoft.com/office/powerpoint/2010/main" val="370945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9700" y="471103"/>
            <a:ext cx="6705600" cy="609600"/>
          </a:xfrm>
        </p:spPr>
        <p:txBody>
          <a:bodyPr/>
          <a:lstStyle/>
          <a:p>
            <a:r>
              <a:rPr lang="en-GB" altLang="en-US" dirty="0">
                <a:latin typeface="Calibri" pitchFamily="34" charset="0"/>
              </a:rPr>
              <a:t>About the RJC</a:t>
            </a:r>
          </a:p>
        </p:txBody>
      </p:sp>
      <p:sp>
        <p:nvSpPr>
          <p:cNvPr id="12291" name="Content Placeholder 2"/>
          <p:cNvSpPr>
            <a:spLocks noGrp="1"/>
          </p:cNvSpPr>
          <p:nvPr>
            <p:ph idx="1"/>
          </p:nvPr>
        </p:nvSpPr>
        <p:spPr>
          <a:xfrm>
            <a:off x="1384947" y="1556792"/>
            <a:ext cx="7499374" cy="5112568"/>
          </a:xfrm>
        </p:spPr>
        <p:txBody>
          <a:bodyPr/>
          <a:lstStyle/>
          <a:p>
            <a:pPr marL="285750" indent="-285750" algn="just">
              <a:spcBef>
                <a:spcPct val="0"/>
              </a:spcBef>
              <a:buFont typeface="Courier New" panose="02070309020205020404" pitchFamily="49" charset="0"/>
              <a:buChar char="o"/>
              <a:defRPr/>
            </a:pPr>
            <a:r>
              <a:rPr lang="en-AU" altLang="en-US" kern="1200" dirty="0">
                <a:solidFill>
                  <a:srgbClr val="002060"/>
                </a:solidFill>
                <a:latin typeface="Calibri" panose="020F0502020204030204" pitchFamily="34" charset="0"/>
              </a:rPr>
              <a:t>Founded in 2005, we are an international standards setting and certification organisation for the fine jewellery and  watch industry. </a:t>
            </a:r>
          </a:p>
          <a:p>
            <a:pPr marL="285750" indent="-285750" algn="just">
              <a:spcBef>
                <a:spcPct val="0"/>
              </a:spcBef>
              <a:buFont typeface="Courier New" panose="02070309020205020404" pitchFamily="49" charset="0"/>
              <a:buChar char="o"/>
              <a:defRPr/>
            </a:pPr>
            <a:endParaRPr lang="en-AU" altLang="en-US" kern="1200" dirty="0">
              <a:solidFill>
                <a:srgbClr val="002060"/>
              </a:solidFill>
              <a:latin typeface="Calibri" panose="020F0502020204030204" pitchFamily="34" charset="0"/>
            </a:endParaRPr>
          </a:p>
          <a:p>
            <a:pPr marL="285750" indent="-285750" algn="just">
              <a:spcBef>
                <a:spcPct val="0"/>
              </a:spcBef>
              <a:buFont typeface="Courier New" panose="02070309020205020404" pitchFamily="49" charset="0"/>
              <a:buChar char="o"/>
              <a:defRPr/>
            </a:pPr>
            <a:r>
              <a:rPr lang="en-AU" altLang="en-US" kern="1200" dirty="0">
                <a:solidFill>
                  <a:srgbClr val="002060"/>
                </a:solidFill>
                <a:latin typeface="Calibri" panose="020F0502020204030204" pitchFamily="34" charset="0"/>
              </a:rPr>
              <a:t>Created for industry, by industry to </a:t>
            </a:r>
            <a:r>
              <a:rPr lang="en-GB" altLang="en-US" kern="1200" dirty="0">
                <a:solidFill>
                  <a:srgbClr val="002060"/>
                </a:solidFill>
                <a:latin typeface="Calibri" panose="020F0502020204030204" pitchFamily="34" charset="0"/>
              </a:rPr>
              <a:t>promote consumer confidence in the diamonds, gold and platinum group metals supply chain from ‘Mine to Retail’.</a:t>
            </a:r>
          </a:p>
          <a:p>
            <a:pPr marL="0" indent="0" algn="just">
              <a:spcBef>
                <a:spcPct val="0"/>
              </a:spcBef>
              <a:buNone/>
              <a:defRPr/>
            </a:pPr>
            <a:endParaRPr lang="en-GB" kern="1200" dirty="0">
              <a:solidFill>
                <a:srgbClr val="002060"/>
              </a:solidFill>
              <a:latin typeface="Calibri" panose="020F0502020204030204" pitchFamily="34" charset="0"/>
            </a:endParaRPr>
          </a:p>
          <a:p>
            <a:pPr marL="285750" indent="-285750" algn="just">
              <a:spcBef>
                <a:spcPct val="0"/>
              </a:spcBef>
              <a:buFont typeface="Courier New" panose="02070309020205020404" pitchFamily="49" charset="0"/>
              <a:buChar char="o"/>
              <a:defRPr/>
            </a:pPr>
            <a:r>
              <a:rPr lang="en-GB" kern="1200" dirty="0">
                <a:solidFill>
                  <a:srgbClr val="002060"/>
                </a:solidFill>
                <a:latin typeface="Calibri" panose="020F0502020204030204" pitchFamily="34" charset="0"/>
              </a:rPr>
              <a:t>The RJC is a whole of supply chain standards initiative for the jewellery supply chain, from mine to retail. It is unique in its participation of organisations at every step in the value chain, each bringing a commitment to a responsible supply chain and implementation of responsible business practices</a:t>
            </a:r>
          </a:p>
          <a:p>
            <a:pPr marL="285750" indent="-285750" algn="just">
              <a:spcBef>
                <a:spcPct val="0"/>
              </a:spcBef>
              <a:buFont typeface="Courier New" panose="02070309020205020404" pitchFamily="49" charset="0"/>
              <a:buChar char="o"/>
              <a:defRPr/>
            </a:pPr>
            <a:endParaRPr lang="en-GB" altLang="en-US" kern="1200" dirty="0">
              <a:solidFill>
                <a:srgbClr val="002060"/>
              </a:solidFill>
              <a:latin typeface="Calibri" panose="020F0502020204030204" pitchFamily="34" charset="0"/>
            </a:endParaRPr>
          </a:p>
          <a:p>
            <a:pPr marL="285750" indent="-285750" algn="just">
              <a:spcBef>
                <a:spcPct val="0"/>
              </a:spcBef>
              <a:buFont typeface="Courier New" panose="02070309020205020404" pitchFamily="49" charset="0"/>
              <a:buChar char="o"/>
              <a:defRPr/>
            </a:pPr>
            <a:r>
              <a:rPr lang="en-GB" kern="1200" dirty="0">
                <a:solidFill>
                  <a:srgbClr val="002060"/>
                </a:solidFill>
                <a:latin typeface="Calibri" panose="020F0502020204030204" pitchFamily="34" charset="0"/>
              </a:rPr>
              <a:t>The RJC COP offers comprehensive, common and credible standards for the industry</a:t>
            </a:r>
          </a:p>
          <a:p>
            <a:pPr marL="285750" indent="-285750" algn="just">
              <a:spcBef>
                <a:spcPct val="0"/>
              </a:spcBef>
              <a:buFont typeface="Courier New" panose="02070309020205020404" pitchFamily="49" charset="0"/>
              <a:buChar char="o"/>
              <a:defRPr/>
            </a:pPr>
            <a:endParaRPr lang="en-GB" kern="1200" dirty="0">
              <a:solidFill>
                <a:srgbClr val="002060"/>
              </a:solidFill>
              <a:latin typeface="Calibri" panose="020F0502020204030204" pitchFamily="34" charset="0"/>
            </a:endParaRPr>
          </a:p>
          <a:p>
            <a:pPr marL="285750" indent="-285750" algn="just">
              <a:spcBef>
                <a:spcPct val="0"/>
              </a:spcBef>
              <a:buFont typeface="Courier New" panose="02070309020205020404" pitchFamily="49" charset="0"/>
              <a:buChar char="o"/>
              <a:defRPr/>
            </a:pPr>
            <a:r>
              <a:rPr lang="en-GB" kern="1200" dirty="0">
                <a:solidFill>
                  <a:srgbClr val="002060"/>
                </a:solidFill>
                <a:latin typeface="Calibri" panose="020F0502020204030204" pitchFamily="34" charset="0"/>
              </a:rPr>
              <a:t>RJC is a full member of the ISEAL Alliance, the global membership association for sustainability standards. RJC complies with ISEAL’s mission and Code of Ethics and complies with ISEAL’s Codes of Good Practice</a:t>
            </a:r>
          </a:p>
          <a:p>
            <a:pPr marL="0" indent="0" algn="just">
              <a:spcBef>
                <a:spcPct val="0"/>
              </a:spcBef>
              <a:buNone/>
              <a:defRPr/>
            </a:pPr>
            <a:endParaRPr lang="en-GB" altLang="en-US" kern="1200" dirty="0">
              <a:solidFill>
                <a:srgbClr val="002060"/>
              </a:solidFill>
              <a:latin typeface="Calibri" panose="020F0502020204030204" pitchFamily="34" charset="0"/>
            </a:endParaRPr>
          </a:p>
          <a:p>
            <a:pPr marL="0" indent="0" algn="just" eaLnBrk="1" hangingPunct="1">
              <a:buNone/>
            </a:pPr>
            <a:endParaRPr lang="en-AU" altLang="en-US" sz="2400" dirty="0">
              <a:solidFill>
                <a:srgbClr val="FF0000"/>
              </a:solidFill>
              <a:latin typeface="Calibri" panose="020F0502020204030204" pitchFamily="34" charset="0"/>
              <a:ea typeface="ＭＳ Ｐゴシック" pitchFamily="34" charset="-128"/>
              <a:cs typeface="Calibri" panose="020F0502020204030204" pitchFamily="34" charset="0"/>
            </a:endParaRPr>
          </a:p>
          <a:p>
            <a:pPr algn="just" eaLnBrk="1" hangingPunct="1"/>
            <a:endParaRPr lang="en-AU" altLang="en-US" sz="1200" dirty="0">
              <a:latin typeface="Calibri" pitchFamily="34" charset="0"/>
              <a:ea typeface="ＭＳ Ｐゴシック" pitchFamily="34" charset="-128"/>
            </a:endParaRPr>
          </a:p>
        </p:txBody>
      </p:sp>
    </p:spTree>
    <p:extLst>
      <p:ext uri="{BB962C8B-B14F-4D97-AF65-F5344CB8AC3E}">
        <p14:creationId xmlns:p14="http://schemas.microsoft.com/office/powerpoint/2010/main" val="40347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s.unsplash.com/photo-1427348693976-99e4aca06bb9?ixlib=rb-0.3.5&amp;q=80&amp;fm=jpg&amp;crop=entropy&amp;s=f120d395015c241bee06f506c2f584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512" y="1387858"/>
            <a:ext cx="9180512" cy="5497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5656" y="442764"/>
            <a:ext cx="6705600" cy="609600"/>
          </a:xfrm>
        </p:spPr>
        <p:txBody>
          <a:bodyPr/>
          <a:lstStyle/>
          <a:p>
            <a:r>
              <a:rPr lang="en-CA" dirty="0"/>
              <a:t>RJC membership benefits </a:t>
            </a:r>
            <a:endParaRPr lang="en-US" dirty="0"/>
          </a:p>
        </p:txBody>
      </p:sp>
      <p:sp>
        <p:nvSpPr>
          <p:cNvPr id="5" name="Rectangle 4"/>
          <p:cNvSpPr/>
          <p:nvPr/>
        </p:nvSpPr>
        <p:spPr bwMode="auto">
          <a:xfrm>
            <a:off x="6746765" y="5638824"/>
            <a:ext cx="1691680" cy="124656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6" name="Rectangle 5"/>
          <p:cNvSpPr/>
          <p:nvPr/>
        </p:nvSpPr>
        <p:spPr bwMode="auto">
          <a:xfrm>
            <a:off x="5070816" y="4395565"/>
            <a:ext cx="1691680" cy="1246560"/>
          </a:xfrm>
          <a:prstGeom prst="rect">
            <a:avLst/>
          </a:prstGeom>
          <a:solidFill>
            <a:srgbClr val="618098">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7" name="Rectangle 6"/>
          <p:cNvSpPr/>
          <p:nvPr/>
        </p:nvSpPr>
        <p:spPr bwMode="auto">
          <a:xfrm>
            <a:off x="3394502" y="5661248"/>
            <a:ext cx="1691680" cy="1246560"/>
          </a:xfrm>
          <a:prstGeom prst="rect">
            <a:avLst/>
          </a:prstGeom>
          <a:solidFill>
            <a:srgbClr val="88D4E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8" name="Rectangle 7"/>
          <p:cNvSpPr/>
          <p:nvPr/>
        </p:nvSpPr>
        <p:spPr bwMode="auto">
          <a:xfrm>
            <a:off x="5040560" y="1946905"/>
            <a:ext cx="1691680" cy="124656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9" name="Rectangle 8"/>
          <p:cNvSpPr/>
          <p:nvPr/>
        </p:nvSpPr>
        <p:spPr bwMode="auto">
          <a:xfrm>
            <a:off x="3384376" y="3190552"/>
            <a:ext cx="1691680" cy="1246560"/>
          </a:xfrm>
          <a:prstGeom prst="rect">
            <a:avLst/>
          </a:prstGeom>
          <a:solidFill>
            <a:srgbClr val="61809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10" name="Rectangle 9"/>
          <p:cNvSpPr/>
          <p:nvPr/>
        </p:nvSpPr>
        <p:spPr bwMode="auto">
          <a:xfrm>
            <a:off x="0" y="5644526"/>
            <a:ext cx="1691680" cy="1246560"/>
          </a:xfrm>
          <a:prstGeom prst="rect">
            <a:avLst/>
          </a:prstGeom>
          <a:solidFill>
            <a:srgbClr val="656565">
              <a:alpha val="69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11" name="Rectangle 10"/>
          <p:cNvSpPr/>
          <p:nvPr/>
        </p:nvSpPr>
        <p:spPr bwMode="auto">
          <a:xfrm>
            <a:off x="1718188" y="4437112"/>
            <a:ext cx="1691680" cy="124656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12" name="TextBox 11"/>
          <p:cNvSpPr txBox="1"/>
          <p:nvPr/>
        </p:nvSpPr>
        <p:spPr>
          <a:xfrm>
            <a:off x="5148064" y="2060848"/>
            <a:ext cx="1496356" cy="830997"/>
          </a:xfrm>
          <a:prstGeom prst="rect">
            <a:avLst/>
          </a:prstGeom>
          <a:noFill/>
        </p:spPr>
        <p:txBody>
          <a:bodyPr wrap="square">
            <a:spAutoFit/>
          </a:bodyPr>
          <a:lstStyle/>
          <a:p>
            <a:pPr algn="ctr">
              <a:defRPr/>
            </a:pPr>
            <a:r>
              <a:rPr lang="en-GB" sz="1600" dirty="0">
                <a:solidFill>
                  <a:schemeClr val="tx1"/>
                </a:solidFill>
                <a:latin typeface="Calibri" panose="020F0502020204030204" pitchFamily="34" charset="0"/>
                <a:cs typeface="Calibri" panose="020F0502020204030204" pitchFamily="34" charset="0"/>
              </a:rPr>
              <a:t>Join a Community of Confidence</a:t>
            </a:r>
          </a:p>
        </p:txBody>
      </p:sp>
      <p:sp>
        <p:nvSpPr>
          <p:cNvPr id="13" name="TextBox 12"/>
          <p:cNvSpPr txBox="1"/>
          <p:nvPr/>
        </p:nvSpPr>
        <p:spPr>
          <a:xfrm>
            <a:off x="1815850" y="4751238"/>
            <a:ext cx="1496356" cy="584775"/>
          </a:xfrm>
          <a:prstGeom prst="rect">
            <a:avLst/>
          </a:prstGeom>
          <a:noFill/>
        </p:spPr>
        <p:txBody>
          <a:bodyPr wrap="square">
            <a:spAutoFit/>
          </a:bodyPr>
          <a:lstStyle/>
          <a:p>
            <a:pPr algn="ctr">
              <a:defRPr/>
            </a:pPr>
            <a:r>
              <a:rPr lang="en-GB" sz="1600" dirty="0">
                <a:solidFill>
                  <a:schemeClr val="tx1"/>
                </a:solidFill>
                <a:latin typeface="Calibri" panose="020F0502020204030204" pitchFamily="34" charset="0"/>
                <a:cs typeface="Calibri" panose="020F0502020204030204" pitchFamily="34" charset="0"/>
              </a:rPr>
              <a:t>Consumer Assurance</a:t>
            </a:r>
          </a:p>
        </p:txBody>
      </p:sp>
      <p:sp>
        <p:nvSpPr>
          <p:cNvPr id="14" name="TextBox 13"/>
          <p:cNvSpPr txBox="1"/>
          <p:nvPr/>
        </p:nvSpPr>
        <p:spPr>
          <a:xfrm>
            <a:off x="6892068" y="5805264"/>
            <a:ext cx="1496356" cy="830997"/>
          </a:xfrm>
          <a:prstGeom prst="rect">
            <a:avLst/>
          </a:prstGeom>
          <a:noFill/>
        </p:spPr>
        <p:txBody>
          <a:bodyPr wrap="square">
            <a:spAutoFit/>
          </a:bodyPr>
          <a:lstStyle/>
          <a:p>
            <a:pPr algn="ctr">
              <a:defRPr/>
            </a:pPr>
            <a:r>
              <a:rPr lang="en-GB" sz="1600" dirty="0">
                <a:solidFill>
                  <a:schemeClr val="tx1"/>
                </a:solidFill>
                <a:latin typeface="Calibri" panose="020F0502020204030204" pitchFamily="34" charset="0"/>
                <a:cs typeface="Calibri" panose="020F0502020204030204" pitchFamily="34" charset="0"/>
              </a:rPr>
              <a:t>Improved relations within the industry</a:t>
            </a:r>
          </a:p>
        </p:txBody>
      </p:sp>
      <p:sp>
        <p:nvSpPr>
          <p:cNvPr id="17" name="TextBox 16"/>
          <p:cNvSpPr txBox="1"/>
          <p:nvPr/>
        </p:nvSpPr>
        <p:spPr>
          <a:xfrm>
            <a:off x="3419872" y="3492297"/>
            <a:ext cx="1608164" cy="584775"/>
          </a:xfrm>
          <a:prstGeom prst="rect">
            <a:avLst/>
          </a:prstGeom>
          <a:noFill/>
        </p:spPr>
        <p:txBody>
          <a:bodyPr wrap="square">
            <a:spAutoFit/>
          </a:bodyPr>
          <a:lstStyle/>
          <a:p>
            <a:pPr algn="ctr">
              <a:defRPr/>
            </a:pPr>
            <a:r>
              <a:rPr lang="en-GB" sz="1600" dirty="0">
                <a:latin typeface="Calibri" panose="020F0502020204030204" pitchFamily="34" charset="0"/>
                <a:cs typeface="Calibri" panose="020F0502020204030204" pitchFamily="34" charset="0"/>
              </a:rPr>
              <a:t>Demonstrate Due Diligence</a:t>
            </a:r>
          </a:p>
        </p:txBody>
      </p:sp>
      <p:sp>
        <p:nvSpPr>
          <p:cNvPr id="18" name="TextBox 17"/>
          <p:cNvSpPr txBox="1"/>
          <p:nvPr/>
        </p:nvSpPr>
        <p:spPr>
          <a:xfrm>
            <a:off x="5070816" y="4509120"/>
            <a:ext cx="1684009" cy="830997"/>
          </a:xfrm>
          <a:prstGeom prst="rect">
            <a:avLst/>
          </a:prstGeom>
          <a:noFill/>
        </p:spPr>
        <p:txBody>
          <a:bodyPr wrap="square">
            <a:spAutoFit/>
          </a:bodyPr>
          <a:lstStyle/>
          <a:p>
            <a:pPr algn="ctr">
              <a:defRPr/>
            </a:pPr>
            <a:r>
              <a:rPr lang="en-GB" sz="1600" dirty="0">
                <a:latin typeface="Calibri" panose="020F0502020204030204" pitchFamily="34" charset="0"/>
                <a:cs typeface="Calibri" panose="020F0502020204030204" pitchFamily="34" charset="0"/>
              </a:rPr>
              <a:t>Manage Your Risk; Protect Your Reputation</a:t>
            </a:r>
          </a:p>
        </p:txBody>
      </p:sp>
      <p:sp>
        <p:nvSpPr>
          <p:cNvPr id="19" name="TextBox 18"/>
          <p:cNvSpPr txBox="1"/>
          <p:nvPr/>
        </p:nvSpPr>
        <p:spPr>
          <a:xfrm>
            <a:off x="35496" y="5797713"/>
            <a:ext cx="1584176" cy="830997"/>
          </a:xfrm>
          <a:prstGeom prst="rect">
            <a:avLst/>
          </a:prstGeom>
          <a:noFill/>
        </p:spPr>
        <p:txBody>
          <a:bodyPr wrap="square">
            <a:spAutoFit/>
          </a:bodyPr>
          <a:lstStyle/>
          <a:p>
            <a:pPr algn="ctr">
              <a:defRPr/>
            </a:pPr>
            <a:r>
              <a:rPr lang="en-GB" sz="1600" dirty="0">
                <a:latin typeface="Calibri" panose="020F0502020204030204" pitchFamily="34" charset="0"/>
                <a:cs typeface="Calibri" panose="020F0502020204030204" pitchFamily="34" charset="0"/>
              </a:rPr>
              <a:t>Get noticed; Create Awareness</a:t>
            </a:r>
          </a:p>
        </p:txBody>
      </p:sp>
      <p:sp>
        <p:nvSpPr>
          <p:cNvPr id="20" name="TextBox 19"/>
          <p:cNvSpPr txBox="1"/>
          <p:nvPr/>
        </p:nvSpPr>
        <p:spPr>
          <a:xfrm>
            <a:off x="3507692" y="6011073"/>
            <a:ext cx="1496356" cy="584775"/>
          </a:xfrm>
          <a:prstGeom prst="rect">
            <a:avLst/>
          </a:prstGeom>
          <a:noFill/>
        </p:spPr>
        <p:txBody>
          <a:bodyPr wrap="square">
            <a:spAutoFit/>
          </a:bodyPr>
          <a:lstStyle/>
          <a:p>
            <a:pPr algn="ctr">
              <a:defRPr/>
            </a:pPr>
            <a:r>
              <a:rPr lang="en-GB" sz="1600" dirty="0">
                <a:solidFill>
                  <a:schemeClr val="tx1"/>
                </a:solidFill>
                <a:latin typeface="Calibri" panose="020F0502020204030204" pitchFamily="34" charset="0"/>
                <a:cs typeface="Calibri" panose="020F0502020204030204" pitchFamily="34" charset="0"/>
              </a:rPr>
              <a:t>Stay ahead of Legislation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unsplash.com/photo-1451988336904-b1a6e8846746?ixlib=rb-0.3.5&amp;q=80&amp;fm=jpg&amp;crop=entropy&amp;s=fd891625795592b195cd39f3d031418a"/>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5723" y="1628800"/>
            <a:ext cx="8788277" cy="5256584"/>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a:xfrm>
            <a:off x="1403648" y="384587"/>
            <a:ext cx="6705600" cy="609600"/>
          </a:xfrm>
        </p:spPr>
        <p:txBody>
          <a:bodyPr/>
          <a:lstStyle/>
          <a:p>
            <a:r>
              <a:rPr lang="en-GB" altLang="en-US" b="1" dirty="0">
                <a:solidFill>
                  <a:srgbClr val="002B54"/>
                </a:solidFill>
              </a:rPr>
              <a:t>RJC at a Glance - Global</a:t>
            </a:r>
          </a:p>
        </p:txBody>
      </p:sp>
      <p:sp>
        <p:nvSpPr>
          <p:cNvPr id="11268" name="TextBox 7"/>
          <p:cNvSpPr txBox="1">
            <a:spLocks noChangeArrowheads="1"/>
          </p:cNvSpPr>
          <p:nvPr/>
        </p:nvSpPr>
        <p:spPr bwMode="auto">
          <a:xfrm>
            <a:off x="5105528" y="1915085"/>
            <a:ext cx="3282896" cy="3170099"/>
          </a:xfrm>
          <a:prstGeom prst="rect">
            <a:avLst/>
          </a:prstGeom>
          <a:noFill/>
          <a:ln w="9525">
            <a:noFill/>
            <a:miter lim="800000"/>
            <a:headEnd/>
            <a:tailEnd/>
          </a:ln>
        </p:spPr>
        <p:txBody>
          <a:bodyPr wrap="square">
            <a:spAutoFit/>
          </a:bodyPr>
          <a:lstStyle/>
          <a:p>
            <a:pPr algn="ctr"/>
            <a:r>
              <a:rPr lang="en-GB" altLang="en-US" sz="20000" dirty="0">
                <a:effectLst>
                  <a:outerShdw blurRad="50800" dist="38100" dir="2700000" algn="tl" rotWithShape="0">
                    <a:prstClr val="black">
                      <a:alpha val="40000"/>
                    </a:prstClr>
                  </a:outerShdw>
                </a:effectLst>
                <a:latin typeface="Calibri" pitchFamily="34" charset="0"/>
              </a:rPr>
              <a:t>76</a:t>
            </a:r>
          </a:p>
        </p:txBody>
      </p:sp>
      <p:sp>
        <p:nvSpPr>
          <p:cNvPr id="7" name="TextBox 7"/>
          <p:cNvSpPr txBox="1">
            <a:spLocks noChangeArrowheads="1"/>
          </p:cNvSpPr>
          <p:nvPr/>
        </p:nvSpPr>
        <p:spPr bwMode="auto">
          <a:xfrm>
            <a:off x="5100917" y="4463355"/>
            <a:ext cx="3456385" cy="830997"/>
          </a:xfrm>
          <a:prstGeom prst="rect">
            <a:avLst/>
          </a:prstGeom>
          <a:noFill/>
          <a:ln w="9525">
            <a:noFill/>
            <a:miter lim="800000"/>
            <a:headEnd/>
            <a:tailEnd/>
          </a:ln>
        </p:spPr>
        <p:txBody>
          <a:bodyPr wrap="square">
            <a:spAutoFit/>
          </a:bodyPr>
          <a:lstStyle/>
          <a:p>
            <a:pPr algn="ctr"/>
            <a:r>
              <a:rPr lang="en-GB" altLang="en-US" sz="48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COUNTRIES</a:t>
            </a:r>
          </a:p>
        </p:txBody>
      </p:sp>
      <p:sp>
        <p:nvSpPr>
          <p:cNvPr id="5" name="Rectangle 4"/>
          <p:cNvSpPr/>
          <p:nvPr/>
        </p:nvSpPr>
        <p:spPr bwMode="auto">
          <a:xfrm>
            <a:off x="-1" y="1628800"/>
            <a:ext cx="4283969" cy="5256584"/>
          </a:xfrm>
          <a:prstGeom prst="rect">
            <a:avLst/>
          </a:prstGeom>
          <a:solidFill>
            <a:srgbClr val="61809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12" name="TextBox 7"/>
          <p:cNvSpPr txBox="1">
            <a:spLocks noChangeArrowheads="1"/>
          </p:cNvSpPr>
          <p:nvPr/>
        </p:nvSpPr>
        <p:spPr bwMode="auto">
          <a:xfrm>
            <a:off x="952768" y="1522465"/>
            <a:ext cx="2274784"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1,059</a:t>
            </a:r>
          </a:p>
        </p:txBody>
      </p:sp>
      <p:sp>
        <p:nvSpPr>
          <p:cNvPr id="14" name="TextBox 7"/>
          <p:cNvSpPr txBox="1">
            <a:spLocks noChangeArrowheads="1"/>
          </p:cNvSpPr>
          <p:nvPr/>
        </p:nvSpPr>
        <p:spPr bwMode="auto">
          <a:xfrm>
            <a:off x="648072" y="2780928"/>
            <a:ext cx="2274784"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681</a:t>
            </a:r>
          </a:p>
        </p:txBody>
      </p:sp>
      <p:sp>
        <p:nvSpPr>
          <p:cNvPr id="15" name="TextBox 7"/>
          <p:cNvSpPr txBox="1">
            <a:spLocks noChangeArrowheads="1"/>
          </p:cNvSpPr>
          <p:nvPr/>
        </p:nvSpPr>
        <p:spPr bwMode="auto">
          <a:xfrm>
            <a:off x="360040" y="4077072"/>
            <a:ext cx="3600400"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8,628</a:t>
            </a:r>
          </a:p>
        </p:txBody>
      </p:sp>
      <p:sp>
        <p:nvSpPr>
          <p:cNvPr id="16" name="TextBox 7"/>
          <p:cNvSpPr txBox="1">
            <a:spLocks noChangeArrowheads="1"/>
          </p:cNvSpPr>
          <p:nvPr/>
        </p:nvSpPr>
        <p:spPr bwMode="auto">
          <a:xfrm>
            <a:off x="623172" y="5339242"/>
            <a:ext cx="3779912"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404,979</a:t>
            </a:r>
          </a:p>
        </p:txBody>
      </p:sp>
      <p:sp>
        <p:nvSpPr>
          <p:cNvPr id="18" name="TextBox 7"/>
          <p:cNvSpPr txBox="1">
            <a:spLocks noChangeArrowheads="1"/>
          </p:cNvSpPr>
          <p:nvPr/>
        </p:nvSpPr>
        <p:spPr bwMode="auto">
          <a:xfrm>
            <a:off x="1043609" y="2276582"/>
            <a:ext cx="1521185" cy="400110"/>
          </a:xfrm>
          <a:prstGeom prst="rect">
            <a:avLst/>
          </a:prstGeom>
          <a:noFill/>
          <a:ln w="9525">
            <a:noFill/>
            <a:miter lim="800000"/>
            <a:headEnd/>
            <a:tailEnd/>
          </a:ln>
        </p:spPr>
        <p:txBody>
          <a:bodyPr wrap="square">
            <a:spAutoFit/>
          </a:bodyPr>
          <a:lstStyle/>
          <a:p>
            <a:pPr algn="ctr"/>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MEMBERS</a:t>
            </a:r>
          </a:p>
        </p:txBody>
      </p:sp>
      <p:sp>
        <p:nvSpPr>
          <p:cNvPr id="19" name="TextBox 7"/>
          <p:cNvSpPr txBox="1">
            <a:spLocks noChangeArrowheads="1"/>
          </p:cNvSpPr>
          <p:nvPr/>
        </p:nvSpPr>
        <p:spPr bwMode="auto">
          <a:xfrm>
            <a:off x="1187624" y="3604954"/>
            <a:ext cx="2984348" cy="400110"/>
          </a:xfrm>
          <a:prstGeom prst="rect">
            <a:avLst/>
          </a:prstGeom>
          <a:noFill/>
          <a:ln w="9525">
            <a:noFill/>
            <a:miter lim="800000"/>
            <a:headEnd/>
            <a:tailEnd/>
          </a:ln>
        </p:spPr>
        <p:txBody>
          <a:bodyPr wrap="square">
            <a:spAutoFit/>
          </a:bodyPr>
          <a:lstStyle/>
          <a:p>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CERTIFIED MEMBERS</a:t>
            </a:r>
          </a:p>
        </p:txBody>
      </p:sp>
      <p:sp>
        <p:nvSpPr>
          <p:cNvPr id="20" name="TextBox 7"/>
          <p:cNvSpPr txBox="1">
            <a:spLocks noChangeArrowheads="1"/>
          </p:cNvSpPr>
          <p:nvPr/>
        </p:nvSpPr>
        <p:spPr bwMode="auto">
          <a:xfrm>
            <a:off x="1187624" y="4901098"/>
            <a:ext cx="2448272" cy="400110"/>
          </a:xfrm>
          <a:prstGeom prst="rect">
            <a:avLst/>
          </a:prstGeom>
          <a:noFill/>
          <a:ln w="9525">
            <a:noFill/>
            <a:miter lim="800000"/>
            <a:headEnd/>
            <a:tailEnd/>
          </a:ln>
        </p:spPr>
        <p:txBody>
          <a:bodyPr wrap="square">
            <a:spAutoFit/>
          </a:bodyPr>
          <a:lstStyle/>
          <a:p>
            <a:pPr algn="ctr"/>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CERTIFIED FACILITIES</a:t>
            </a:r>
          </a:p>
        </p:txBody>
      </p:sp>
      <p:sp>
        <p:nvSpPr>
          <p:cNvPr id="21" name="TextBox 7"/>
          <p:cNvSpPr txBox="1">
            <a:spLocks noChangeArrowheads="1"/>
          </p:cNvSpPr>
          <p:nvPr/>
        </p:nvSpPr>
        <p:spPr bwMode="auto">
          <a:xfrm>
            <a:off x="1206337" y="6177498"/>
            <a:ext cx="4057308" cy="707886"/>
          </a:xfrm>
          <a:prstGeom prst="rect">
            <a:avLst/>
          </a:prstGeom>
          <a:noFill/>
          <a:ln w="9525">
            <a:noFill/>
            <a:miter lim="800000"/>
            <a:headEnd/>
            <a:tailEnd/>
          </a:ln>
        </p:spPr>
        <p:txBody>
          <a:bodyPr wrap="square">
            <a:spAutoFit/>
          </a:bodyPr>
          <a:lstStyle/>
          <a:p>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EMPLOYEES COVERED BY CERTIFICATION</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32" y="1793058"/>
            <a:ext cx="771846" cy="77184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24" y="3058056"/>
            <a:ext cx="875000" cy="87500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427" y="4368499"/>
            <a:ext cx="860701" cy="860701"/>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5577628"/>
            <a:ext cx="875708" cy="875708"/>
          </a:xfrm>
          <a:prstGeom prst="rect">
            <a:avLst/>
          </a:prstGeom>
        </p:spPr>
      </p:pic>
    </p:spTree>
    <p:extLst>
      <p:ext uri="{BB962C8B-B14F-4D97-AF65-F5344CB8AC3E}">
        <p14:creationId xmlns:p14="http://schemas.microsoft.com/office/powerpoint/2010/main" val="30623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31640" y="414501"/>
            <a:ext cx="6705600" cy="609600"/>
          </a:xfrm>
        </p:spPr>
        <p:txBody>
          <a:bodyPr/>
          <a:lstStyle/>
          <a:p>
            <a:r>
              <a:rPr lang="en-GB" altLang="en-US" b="1" dirty="0">
                <a:solidFill>
                  <a:srgbClr val="002B54"/>
                </a:solidFill>
              </a:rPr>
              <a:t>RJC at a glance - India</a:t>
            </a:r>
            <a:endParaRPr lang="en-GB" altLang="en-US" b="1" i="1" dirty="0">
              <a:solidFill>
                <a:srgbClr val="002B54"/>
              </a:solidFill>
            </a:endParaRPr>
          </a:p>
        </p:txBody>
      </p:sp>
      <p:sp>
        <p:nvSpPr>
          <p:cNvPr id="5" name="Rectangle 4"/>
          <p:cNvSpPr/>
          <p:nvPr/>
        </p:nvSpPr>
        <p:spPr bwMode="auto">
          <a:xfrm>
            <a:off x="0" y="1277723"/>
            <a:ext cx="3760987" cy="5580277"/>
          </a:xfrm>
          <a:prstGeom prst="rect">
            <a:avLst/>
          </a:prstGeom>
          <a:solidFill>
            <a:srgbClr val="61809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Arial Black" pitchFamily="34" charset="0"/>
            </a:endParaRPr>
          </a:p>
        </p:txBody>
      </p:sp>
      <p:sp>
        <p:nvSpPr>
          <p:cNvPr id="12" name="TextBox 7"/>
          <p:cNvSpPr txBox="1">
            <a:spLocks noChangeArrowheads="1"/>
          </p:cNvSpPr>
          <p:nvPr/>
        </p:nvSpPr>
        <p:spPr bwMode="auto">
          <a:xfrm>
            <a:off x="620127" y="1251483"/>
            <a:ext cx="2274784"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134</a:t>
            </a:r>
          </a:p>
        </p:txBody>
      </p:sp>
      <p:sp>
        <p:nvSpPr>
          <p:cNvPr id="14" name="TextBox 7"/>
          <p:cNvSpPr txBox="1">
            <a:spLocks noChangeArrowheads="1"/>
          </p:cNvSpPr>
          <p:nvPr/>
        </p:nvSpPr>
        <p:spPr bwMode="auto">
          <a:xfrm>
            <a:off x="442588" y="2502795"/>
            <a:ext cx="2274784"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76</a:t>
            </a:r>
          </a:p>
        </p:txBody>
      </p:sp>
      <p:sp>
        <p:nvSpPr>
          <p:cNvPr id="15" name="TextBox 7"/>
          <p:cNvSpPr txBox="1">
            <a:spLocks noChangeArrowheads="1"/>
          </p:cNvSpPr>
          <p:nvPr/>
        </p:nvSpPr>
        <p:spPr bwMode="auto">
          <a:xfrm>
            <a:off x="17372" y="4103477"/>
            <a:ext cx="3600400"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307</a:t>
            </a:r>
          </a:p>
        </p:txBody>
      </p:sp>
      <p:sp>
        <p:nvSpPr>
          <p:cNvPr id="18" name="TextBox 7"/>
          <p:cNvSpPr txBox="1">
            <a:spLocks noChangeArrowheads="1"/>
          </p:cNvSpPr>
          <p:nvPr/>
        </p:nvSpPr>
        <p:spPr bwMode="auto">
          <a:xfrm>
            <a:off x="1037425" y="2032242"/>
            <a:ext cx="1521185" cy="400110"/>
          </a:xfrm>
          <a:prstGeom prst="rect">
            <a:avLst/>
          </a:prstGeom>
          <a:noFill/>
          <a:ln w="9525">
            <a:noFill/>
            <a:miter lim="800000"/>
            <a:headEnd/>
            <a:tailEnd/>
          </a:ln>
        </p:spPr>
        <p:txBody>
          <a:bodyPr wrap="square">
            <a:spAutoFit/>
          </a:bodyPr>
          <a:lstStyle/>
          <a:p>
            <a:pPr algn="ctr"/>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MEMBERS</a:t>
            </a:r>
          </a:p>
        </p:txBody>
      </p:sp>
      <p:sp>
        <p:nvSpPr>
          <p:cNvPr id="19" name="TextBox 7"/>
          <p:cNvSpPr txBox="1">
            <a:spLocks noChangeArrowheads="1"/>
          </p:cNvSpPr>
          <p:nvPr/>
        </p:nvSpPr>
        <p:spPr bwMode="auto">
          <a:xfrm>
            <a:off x="1142158" y="3283941"/>
            <a:ext cx="2984348" cy="400110"/>
          </a:xfrm>
          <a:prstGeom prst="rect">
            <a:avLst/>
          </a:prstGeom>
          <a:noFill/>
          <a:ln w="9525">
            <a:noFill/>
            <a:miter lim="800000"/>
            <a:headEnd/>
            <a:tailEnd/>
          </a:ln>
        </p:spPr>
        <p:txBody>
          <a:bodyPr wrap="square">
            <a:spAutoFit/>
          </a:bodyPr>
          <a:lstStyle/>
          <a:p>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CERTIFIED MEMBERS</a:t>
            </a:r>
          </a:p>
        </p:txBody>
      </p:sp>
      <p:sp>
        <p:nvSpPr>
          <p:cNvPr id="20" name="TextBox 7"/>
          <p:cNvSpPr txBox="1">
            <a:spLocks noChangeArrowheads="1"/>
          </p:cNvSpPr>
          <p:nvPr/>
        </p:nvSpPr>
        <p:spPr bwMode="auto">
          <a:xfrm>
            <a:off x="1002921" y="4927387"/>
            <a:ext cx="2610902" cy="400110"/>
          </a:xfrm>
          <a:prstGeom prst="rect">
            <a:avLst/>
          </a:prstGeom>
          <a:noFill/>
          <a:ln w="9525">
            <a:noFill/>
            <a:miter lim="800000"/>
            <a:headEnd/>
            <a:tailEnd/>
          </a:ln>
        </p:spPr>
        <p:txBody>
          <a:bodyPr wrap="square">
            <a:spAutoFit/>
          </a:bodyPr>
          <a:lstStyle/>
          <a:p>
            <a:pPr algn="ctr"/>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CERTIFIED FACILITIES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562" y="1501896"/>
            <a:ext cx="771846" cy="77184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985" y="2754864"/>
            <a:ext cx="875000" cy="875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068" y="4466796"/>
            <a:ext cx="860701" cy="860701"/>
          </a:xfrm>
          <a:prstGeom prst="rect">
            <a:avLst/>
          </a:prstGeom>
        </p:spPr>
      </p:pic>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73" y="5809016"/>
            <a:ext cx="875708" cy="875708"/>
          </a:xfrm>
          <a:prstGeom prst="rect">
            <a:avLst/>
          </a:prstGeom>
        </p:spPr>
      </p:pic>
      <p:sp>
        <p:nvSpPr>
          <p:cNvPr id="25" name="TextBox 7"/>
          <p:cNvSpPr txBox="1">
            <a:spLocks noChangeArrowheads="1"/>
          </p:cNvSpPr>
          <p:nvPr/>
        </p:nvSpPr>
        <p:spPr bwMode="auto">
          <a:xfrm>
            <a:off x="1057981" y="6176354"/>
            <a:ext cx="3282080" cy="707886"/>
          </a:xfrm>
          <a:prstGeom prst="rect">
            <a:avLst/>
          </a:prstGeom>
          <a:noFill/>
          <a:ln w="9525">
            <a:noFill/>
            <a:miter lim="800000"/>
            <a:headEnd/>
            <a:tailEnd/>
          </a:ln>
        </p:spPr>
        <p:txBody>
          <a:bodyPr wrap="square">
            <a:spAutoFit/>
          </a:bodyPr>
          <a:lstStyle/>
          <a:p>
            <a:r>
              <a:rPr lang="en-GB" alt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EMPLOYEES COVERED BY CERTIFICATION</a:t>
            </a:r>
          </a:p>
        </p:txBody>
      </p:sp>
      <p:sp>
        <p:nvSpPr>
          <p:cNvPr id="27" name="TextBox 7"/>
          <p:cNvSpPr txBox="1">
            <a:spLocks noChangeArrowheads="1"/>
          </p:cNvSpPr>
          <p:nvPr/>
        </p:nvSpPr>
        <p:spPr bwMode="auto">
          <a:xfrm>
            <a:off x="975974" y="5369727"/>
            <a:ext cx="2602450" cy="1015663"/>
          </a:xfrm>
          <a:prstGeom prst="rect">
            <a:avLst/>
          </a:prstGeom>
          <a:noFill/>
          <a:ln w="9525">
            <a:noFill/>
            <a:miter lim="800000"/>
            <a:headEnd/>
            <a:tailEnd/>
          </a:ln>
        </p:spPr>
        <p:txBody>
          <a:bodyPr wrap="square">
            <a:spAutoFit/>
          </a:bodyPr>
          <a:lstStyle/>
          <a:p>
            <a:pPr algn="ctr"/>
            <a:r>
              <a:rPr lang="en-GB" altLang="en-US" sz="6000" dirty="0">
                <a:solidFill>
                  <a:schemeClr val="bg1"/>
                </a:solidFill>
                <a:effectLst>
                  <a:outerShdw blurRad="50800" dist="38100" dir="2700000" algn="tl" rotWithShape="0">
                    <a:prstClr val="black">
                      <a:alpha val="40000"/>
                    </a:prstClr>
                  </a:outerShdw>
                </a:effectLst>
                <a:latin typeface="Calibri" pitchFamily="34" charset="0"/>
              </a:rPr>
              <a:t>44,547</a:t>
            </a:r>
          </a:p>
        </p:txBody>
      </p:sp>
      <p:graphicFrame>
        <p:nvGraphicFramePr>
          <p:cNvPr id="17" name="Chart 16">
            <a:extLst>
              <a:ext uri="{FF2B5EF4-FFF2-40B4-BE49-F238E27FC236}">
                <a16:creationId xmlns:a16="http://schemas.microsoft.com/office/drawing/2014/main" id="{C12A1849-51D2-4A8A-812A-35DA88EE3C99}"/>
              </a:ext>
            </a:extLst>
          </p:cNvPr>
          <p:cNvGraphicFramePr>
            <a:graphicFrameLocks noGrp="1"/>
          </p:cNvGraphicFramePr>
          <p:nvPr>
            <p:extLst/>
          </p:nvPr>
        </p:nvGraphicFramePr>
        <p:xfrm>
          <a:off x="3677956" y="1820453"/>
          <a:ext cx="6264696" cy="39523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7699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75656" y="407662"/>
            <a:ext cx="6705600" cy="609600"/>
          </a:xfrm>
        </p:spPr>
        <p:txBody>
          <a:bodyPr/>
          <a:lstStyle/>
          <a:p>
            <a:r>
              <a:rPr lang="en-GB" altLang="en-US" dirty="0">
                <a:latin typeface="Calibri" pitchFamily="34" charset="0"/>
              </a:rPr>
              <a:t>Membership</a:t>
            </a:r>
          </a:p>
        </p:txBody>
      </p:sp>
      <p:sp>
        <p:nvSpPr>
          <p:cNvPr id="9219" name="Content Placeholder 2"/>
          <p:cNvSpPr>
            <a:spLocks noGrp="1"/>
          </p:cNvSpPr>
          <p:nvPr>
            <p:ph idx="1"/>
          </p:nvPr>
        </p:nvSpPr>
        <p:spPr>
          <a:xfrm>
            <a:off x="1259632" y="1484784"/>
            <a:ext cx="7812360" cy="2217072"/>
          </a:xfrm>
        </p:spPr>
        <p:txBody>
          <a:bodyPr/>
          <a:lstStyle/>
          <a:p>
            <a:pPr algn="just">
              <a:buFont typeface="Courier New" panose="02070309020205020404" pitchFamily="49" charset="0"/>
              <a:buChar char="o"/>
              <a:defRPr/>
            </a:pPr>
            <a:r>
              <a:rPr lang="en-CA" altLang="en-US" b="1" dirty="0">
                <a:solidFill>
                  <a:srgbClr val="002060"/>
                </a:solidFill>
                <a:latin typeface="Calibri" panose="020F0502020204030204" pitchFamily="34" charset="0"/>
              </a:rPr>
              <a:t>Eligibility:</a:t>
            </a:r>
            <a:r>
              <a:rPr lang="en-CA" altLang="en-US" b="1" i="1" dirty="0">
                <a:solidFill>
                  <a:schemeClr val="bg2">
                    <a:lumMod val="75000"/>
                  </a:schemeClr>
                </a:solidFill>
                <a:latin typeface="Calibri" panose="020F0502020204030204" pitchFamily="34" charset="0"/>
              </a:rPr>
              <a:t> </a:t>
            </a:r>
            <a:r>
              <a:rPr lang="en-CA" altLang="en-US" dirty="0">
                <a:solidFill>
                  <a:srgbClr val="002060"/>
                </a:solidFill>
                <a:latin typeface="Calibri" panose="020F0502020204030204" pitchFamily="34" charset="0"/>
              </a:rPr>
              <a:t>all businesses and associations: </a:t>
            </a:r>
            <a:r>
              <a:rPr lang="en-CA" altLang="en-US" b="1" dirty="0">
                <a:solidFill>
                  <a:srgbClr val="002060"/>
                </a:solidFill>
                <a:latin typeface="Calibri" panose="020F0502020204030204" pitchFamily="34" charset="0"/>
              </a:rPr>
              <a:t>small</a:t>
            </a:r>
            <a:r>
              <a:rPr lang="en-CA" altLang="en-US" b="1" dirty="0">
                <a:latin typeface="Calibri" panose="020F0502020204030204" pitchFamily="34" charset="0"/>
              </a:rPr>
              <a:t>, medium</a:t>
            </a:r>
            <a:r>
              <a:rPr lang="en-CA" altLang="en-US" dirty="0">
                <a:latin typeface="Calibri" panose="020F0502020204030204" pitchFamily="34" charset="0"/>
              </a:rPr>
              <a:t> and </a:t>
            </a:r>
            <a:r>
              <a:rPr lang="en-CA" altLang="en-US" b="1" dirty="0">
                <a:latin typeface="Calibri" panose="020F0502020204030204" pitchFamily="34" charset="0"/>
              </a:rPr>
              <a:t>large</a:t>
            </a:r>
            <a:r>
              <a:rPr lang="en-CA" altLang="en-US" dirty="0">
                <a:solidFill>
                  <a:srgbClr val="002060"/>
                </a:solidFill>
                <a:latin typeface="Calibri" panose="020F0502020204030204" pitchFamily="34" charset="0"/>
              </a:rPr>
              <a:t>, participating in the diamond gold and platinum metals jewellery supply chain, and / or engaged in </a:t>
            </a:r>
            <a:r>
              <a:rPr lang="en-CA" altLang="en-US" dirty="0">
                <a:latin typeface="Calibri" panose="020F0502020204030204" pitchFamily="34" charset="0"/>
              </a:rPr>
              <a:t>activities</a:t>
            </a:r>
            <a:r>
              <a:rPr lang="en-CA" altLang="en-US" dirty="0">
                <a:solidFill>
                  <a:srgbClr val="002060"/>
                </a:solidFill>
                <a:latin typeface="Calibri" panose="020F0502020204030204" pitchFamily="34" charset="0"/>
              </a:rPr>
              <a:t> that have a potential impact on consumer confidence in diamond gold or platinum metals jewellery</a:t>
            </a:r>
          </a:p>
          <a:p>
            <a:pPr marL="0" indent="0" algn="just">
              <a:buNone/>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r>
              <a:rPr lang="en-GB" b="1" dirty="0">
                <a:solidFill>
                  <a:srgbClr val="002060"/>
                </a:solidFill>
                <a:latin typeface="Calibri" panose="020F0502020204030204" pitchFamily="34" charset="0"/>
              </a:rPr>
              <a:t>Commercial Member</a:t>
            </a:r>
            <a:r>
              <a:rPr lang="en-GB" dirty="0">
                <a:solidFill>
                  <a:srgbClr val="002060"/>
                </a:solidFill>
                <a:latin typeface="Calibri" panose="020F0502020204030204" pitchFamily="34" charset="0"/>
              </a:rPr>
              <a:t> must obtain</a:t>
            </a:r>
            <a:r>
              <a:rPr lang="en-CA" altLang="en-US" dirty="0">
                <a:solidFill>
                  <a:srgbClr val="002060"/>
                </a:solidFill>
                <a:latin typeface="Calibri" panose="020F0502020204030204" pitchFamily="34" charset="0"/>
              </a:rPr>
              <a:t> certification against the Code of Practices, within two years of joining the RJC. Current number of RJC commercial members:</a:t>
            </a: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endParaRPr lang="en-CA" b="1" dirty="0">
              <a:solidFill>
                <a:srgbClr val="002060"/>
              </a:solidFill>
              <a:latin typeface="Calibri" panose="020F0502020204030204" pitchFamily="34" charset="0"/>
            </a:endParaRPr>
          </a:p>
          <a:p>
            <a:pPr marL="0" indent="0" algn="just">
              <a:buNone/>
              <a:defRPr/>
            </a:pPr>
            <a:endParaRPr lang="en-CA" b="1" dirty="0">
              <a:solidFill>
                <a:srgbClr val="002060"/>
              </a:solidFill>
              <a:latin typeface="Calibri" panose="020F0502020204030204" pitchFamily="34" charset="0"/>
            </a:endParaRPr>
          </a:p>
          <a:p>
            <a:pPr marL="0" indent="0" algn="just">
              <a:buNone/>
              <a:defRPr/>
            </a:pPr>
            <a:endParaRPr lang="en-CA" b="1" dirty="0">
              <a:solidFill>
                <a:srgbClr val="002060"/>
              </a:solidFill>
              <a:latin typeface="Calibri" panose="020F0502020204030204" pitchFamily="34" charset="0"/>
            </a:endParaRPr>
          </a:p>
          <a:p>
            <a:pPr algn="just">
              <a:buFont typeface="Courier New" panose="02070309020205020404" pitchFamily="49" charset="0"/>
              <a:buChar char="o"/>
              <a:defRPr/>
            </a:pPr>
            <a:r>
              <a:rPr lang="en-GB" b="1" dirty="0">
                <a:solidFill>
                  <a:srgbClr val="002060"/>
                </a:solidFill>
                <a:latin typeface="Calibri" panose="020F0502020204030204" pitchFamily="34" charset="0"/>
              </a:rPr>
              <a:t>Association Member </a:t>
            </a:r>
            <a:r>
              <a:rPr lang="en-GB" dirty="0">
                <a:solidFill>
                  <a:srgbClr val="002060"/>
                </a:solidFill>
                <a:latin typeface="Calibri" panose="020F0502020204030204" pitchFamily="34" charset="0"/>
              </a:rPr>
              <a:t>are not required to seek RJC certification. RJC currently has 10 Trade Association members.</a:t>
            </a:r>
            <a:endParaRPr lang="en-CA" altLang="en-US" dirty="0">
              <a:solidFill>
                <a:srgbClr val="002060"/>
              </a:solidFill>
              <a:latin typeface="Calibri" panose="020F0502020204030204" pitchFamily="34" charset="0"/>
            </a:endParaRPr>
          </a:p>
          <a:p>
            <a:pPr algn="just">
              <a:buFont typeface="Courier New" panose="02070309020205020404" pitchFamily="49" charset="0"/>
              <a:buChar char="o"/>
            </a:pPr>
            <a:endParaRPr lang="en-CA" altLang="en-US" b="1" i="1" dirty="0">
              <a:solidFill>
                <a:schemeClr val="bg2">
                  <a:lumMod val="75000"/>
                </a:schemeClr>
              </a:solidFill>
              <a:latin typeface="Calibri" panose="020F0502020204030204" pitchFamily="34" charset="0"/>
            </a:endParaRPr>
          </a:p>
          <a:p>
            <a:pPr marL="0" indent="0">
              <a:buFontTx/>
              <a:buNone/>
              <a:defRPr/>
            </a:pPr>
            <a:endParaRPr lang="en-GB" altLang="en-US" dirty="0">
              <a:latin typeface="Calibri" panose="020F0502020204030204" pitchFamily="34" charset="0"/>
            </a:endParaRPr>
          </a:p>
        </p:txBody>
      </p:sp>
      <p:pic>
        <p:nvPicPr>
          <p:cNvPr id="3" name="Picture 2"/>
          <p:cNvPicPr>
            <a:picLocks noChangeAspect="1"/>
          </p:cNvPicPr>
          <p:nvPr/>
        </p:nvPicPr>
        <p:blipFill>
          <a:blip r:embed="rId2" cstate="print"/>
          <a:stretch>
            <a:fillRect/>
          </a:stretch>
        </p:blipFill>
        <p:spPr>
          <a:xfrm>
            <a:off x="1921024" y="3667177"/>
            <a:ext cx="6489576" cy="1495851"/>
          </a:xfrm>
          <a:prstGeom prst="rect">
            <a:avLst/>
          </a:prstGeom>
        </p:spPr>
      </p:pic>
      <p:sp>
        <p:nvSpPr>
          <p:cNvPr id="7" name="TextBox 7"/>
          <p:cNvSpPr txBox="1">
            <a:spLocks noChangeArrowheads="1"/>
          </p:cNvSpPr>
          <p:nvPr/>
        </p:nvSpPr>
        <p:spPr bwMode="auto">
          <a:xfrm>
            <a:off x="2276600" y="5085184"/>
            <a:ext cx="6192688" cy="584775"/>
          </a:xfrm>
          <a:prstGeom prst="rect">
            <a:avLst/>
          </a:prstGeom>
          <a:noFill/>
          <a:ln w="9525">
            <a:noFill/>
            <a:miter lim="800000"/>
            <a:headEnd/>
            <a:tailEnd/>
          </a:ln>
        </p:spPr>
        <p:txBody>
          <a:bodyPr wrap="square">
            <a:spAutoFit/>
          </a:bodyPr>
          <a:lstStyle/>
          <a:p>
            <a:r>
              <a:rPr lang="en-GB" altLang="en-US" sz="3200" dirty="0">
                <a:solidFill>
                  <a:srgbClr val="1B7AA3"/>
                </a:solidFill>
                <a:effectLst>
                  <a:outerShdw blurRad="50800" dist="38100" dir="2700000" algn="tl" rotWithShape="0">
                    <a:prstClr val="black">
                      <a:alpha val="40000"/>
                    </a:prstClr>
                  </a:outerShdw>
                </a:effectLst>
                <a:latin typeface="Calibri" pitchFamily="34" charset="0"/>
              </a:rPr>
              <a:t>8        70       15       321     496      59</a:t>
            </a:r>
          </a:p>
        </p:txBody>
      </p:sp>
    </p:spTree>
    <p:extLst>
      <p:ext uri="{BB962C8B-B14F-4D97-AF65-F5344CB8AC3E}">
        <p14:creationId xmlns:p14="http://schemas.microsoft.com/office/powerpoint/2010/main" val="201039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Image result for hockley mi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616" y="3102522"/>
            <a:ext cx="2152773" cy="8462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361352" y="523171"/>
            <a:ext cx="6705600" cy="609600"/>
          </a:xfrm>
        </p:spPr>
        <p:txBody>
          <a:bodyPr/>
          <a:lstStyle/>
          <a:p>
            <a:r>
              <a:rPr lang="en-CA" dirty="0"/>
              <a:t>A glimpse into RJC membership</a:t>
            </a:r>
            <a:endParaRPr lang="en-US" dirty="0"/>
          </a:p>
        </p:txBody>
      </p:sp>
      <p:pic>
        <p:nvPicPr>
          <p:cNvPr id="1032" name="Picture 8" descr="Image result for BEAVERBROOKS"/>
          <p:cNvPicPr>
            <a:picLocks noChangeAspect="1" noChangeArrowheads="1"/>
          </p:cNvPicPr>
          <p:nvPr/>
        </p:nvPicPr>
        <p:blipFill rotWithShape="1">
          <a:blip r:embed="rId4">
            <a:extLst>
              <a:ext uri="{28A0092B-C50C-407E-A947-70E740481C1C}">
                <a14:useLocalDpi xmlns:a14="http://schemas.microsoft.com/office/drawing/2010/main" val="0"/>
              </a:ext>
            </a:extLst>
          </a:blip>
          <a:srcRect t="31396" b="33247"/>
          <a:stretch/>
        </p:blipFill>
        <p:spPr bwMode="auto">
          <a:xfrm>
            <a:off x="1319032" y="4053709"/>
            <a:ext cx="2625080" cy="440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543" y="5006334"/>
            <a:ext cx="1668432" cy="1019597"/>
          </a:xfrm>
          <a:prstGeom prst="rect">
            <a:avLst/>
          </a:prstGeom>
        </p:spPr>
      </p:pic>
      <p:pic>
        <p:nvPicPr>
          <p:cNvPr id="1036" name="Picture 12" descr="Image result for DE BEERS GROUP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909" y="4745063"/>
            <a:ext cx="1699155" cy="10263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AKER MEND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0503" y="2997268"/>
            <a:ext cx="789199" cy="7891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alrosa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963" t="20153" r="11986" b="24041"/>
          <a:stretch/>
        </p:blipFill>
        <p:spPr bwMode="auto">
          <a:xfrm>
            <a:off x="5409009" y="3709888"/>
            <a:ext cx="1478923" cy="66394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net a porter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4996" y="4003022"/>
            <a:ext cx="3143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3341" y="3720639"/>
            <a:ext cx="1494465" cy="553506"/>
          </a:xfrm>
          <a:prstGeom prst="rect">
            <a:avLst/>
          </a:prstGeom>
        </p:spPr>
      </p:pic>
      <p:pic>
        <p:nvPicPr>
          <p:cNvPr id="30" name="Picture 29"/>
          <p:cNvPicPr>
            <a:picLocks noChangeAspect="1"/>
          </p:cNvPicPr>
          <p:nvPr/>
        </p:nvPicPr>
        <p:blipFill rotWithShape="1">
          <a:blip r:embed="rId11">
            <a:extLst>
              <a:ext uri="{28A0092B-C50C-407E-A947-70E740481C1C}">
                <a14:useLocalDpi xmlns:a14="http://schemas.microsoft.com/office/drawing/2010/main" val="0"/>
              </a:ext>
            </a:extLst>
          </a:blip>
          <a:srcRect t="34651" b="23813"/>
          <a:stretch/>
        </p:blipFill>
        <p:spPr>
          <a:xfrm>
            <a:off x="7092280" y="4520028"/>
            <a:ext cx="1620639" cy="551004"/>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3844" y="2412821"/>
            <a:ext cx="1558143" cy="607632"/>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6193" y="5116659"/>
            <a:ext cx="1704341" cy="366222"/>
          </a:xfrm>
          <a:prstGeom prst="rect">
            <a:avLst/>
          </a:prstGeom>
        </p:spPr>
      </p:pic>
      <p:pic>
        <p:nvPicPr>
          <p:cNvPr id="34" name="Picture 33"/>
          <p:cNvPicPr>
            <a:picLocks noChangeAspect="1"/>
          </p:cNvPicPr>
          <p:nvPr/>
        </p:nvPicPr>
        <p:blipFill rotWithShape="1">
          <a:blip r:embed="rId14">
            <a:extLst>
              <a:ext uri="{28A0092B-C50C-407E-A947-70E740481C1C}">
                <a14:useLocalDpi xmlns:a14="http://schemas.microsoft.com/office/drawing/2010/main" val="0"/>
              </a:ext>
            </a:extLst>
          </a:blip>
          <a:srcRect l="14256" t="35493" r="14034" b="35595"/>
          <a:stretch/>
        </p:blipFill>
        <p:spPr>
          <a:xfrm>
            <a:off x="5280719" y="5561237"/>
            <a:ext cx="1399637" cy="451873"/>
          </a:xfrm>
          <a:prstGeom prst="rect">
            <a:avLst/>
          </a:prstGeom>
        </p:spPr>
      </p:pic>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t="38387" b="37077"/>
          <a:stretch/>
        </p:blipFill>
        <p:spPr>
          <a:xfrm>
            <a:off x="7000412" y="5642722"/>
            <a:ext cx="2076098" cy="360568"/>
          </a:xfrm>
          <a:prstGeom prst="rect">
            <a:avLst/>
          </a:prstGeom>
        </p:spPr>
      </p:pic>
      <p:pic>
        <p:nvPicPr>
          <p:cNvPr id="1068" name="Picture 44" descr="Image result for chanel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9009" y="2835936"/>
            <a:ext cx="1130685" cy="72434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richemont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45933" y="2466069"/>
            <a:ext cx="1602098" cy="35513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age resul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61009" y="5924715"/>
            <a:ext cx="802477" cy="80247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tiffany and co logo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61009" y="2071069"/>
            <a:ext cx="2051720" cy="2411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rotWithShape="1">
          <a:blip r:embed="rId20">
            <a:extLst>
              <a:ext uri="{28A0092B-C50C-407E-A947-70E740481C1C}">
                <a14:useLocalDpi xmlns:a14="http://schemas.microsoft.com/office/drawing/2010/main" val="0"/>
              </a:ext>
            </a:extLst>
          </a:blip>
          <a:srcRect t="19826" b="23615"/>
          <a:stretch/>
        </p:blipFill>
        <p:spPr>
          <a:xfrm>
            <a:off x="1454061" y="3187746"/>
            <a:ext cx="1740918" cy="675814"/>
          </a:xfrm>
          <a:prstGeom prst="rect">
            <a:avLst/>
          </a:prstGeom>
        </p:spPr>
      </p:pic>
      <p:pic>
        <p:nvPicPr>
          <p:cNvPr id="37" name="Picture 3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52664" y="1594540"/>
            <a:ext cx="1728192" cy="635227"/>
          </a:xfrm>
          <a:prstGeom prst="rect">
            <a:avLst/>
          </a:prstGeom>
        </p:spPr>
      </p:pic>
      <p:pic>
        <p:nvPicPr>
          <p:cNvPr id="38" name="Picture 37"/>
          <p:cNvPicPr>
            <a:picLocks noChangeAspect="1"/>
          </p:cNvPicPr>
          <p:nvPr/>
        </p:nvPicPr>
        <p:blipFill rotWithShape="1">
          <a:blip r:embed="rId22">
            <a:extLst>
              <a:ext uri="{28A0092B-C50C-407E-A947-70E740481C1C}">
                <a14:useLocalDpi xmlns:a14="http://schemas.microsoft.com/office/drawing/2010/main" val="0"/>
              </a:ext>
            </a:extLst>
          </a:blip>
          <a:srcRect b="18144"/>
          <a:stretch/>
        </p:blipFill>
        <p:spPr>
          <a:xfrm>
            <a:off x="5416255" y="6088596"/>
            <a:ext cx="2077589" cy="718277"/>
          </a:xfrm>
          <a:prstGeom prst="rect">
            <a:avLst/>
          </a:prstGeom>
        </p:spPr>
      </p:pic>
      <p:pic>
        <p:nvPicPr>
          <p:cNvPr id="39" name="Picture 38"/>
          <p:cNvPicPr>
            <a:picLocks noChangeAspect="1"/>
          </p:cNvPicPr>
          <p:nvPr/>
        </p:nvPicPr>
        <p:blipFill rotWithShape="1">
          <a:blip r:embed="rId23">
            <a:extLst>
              <a:ext uri="{28A0092B-C50C-407E-A947-70E740481C1C}">
                <a14:useLocalDpi xmlns:a14="http://schemas.microsoft.com/office/drawing/2010/main" val="0"/>
              </a:ext>
            </a:extLst>
          </a:blip>
          <a:srcRect t="18029" b="22423"/>
          <a:stretch/>
        </p:blipFill>
        <p:spPr>
          <a:xfrm>
            <a:off x="3605600" y="1425272"/>
            <a:ext cx="1905000" cy="907504"/>
          </a:xfrm>
          <a:prstGeom prst="rect">
            <a:avLst/>
          </a:prstGeom>
        </p:spPr>
      </p:pic>
      <p:pic>
        <p:nvPicPr>
          <p:cNvPr id="40" name="Picture 3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91784" y="5987503"/>
            <a:ext cx="1922368" cy="819370"/>
          </a:xfrm>
          <a:prstGeom prst="rect">
            <a:avLst/>
          </a:prstGeom>
        </p:spPr>
      </p:pic>
      <p:pic>
        <p:nvPicPr>
          <p:cNvPr id="2" name="Picture 1"/>
          <p:cNvPicPr>
            <a:picLocks noChangeAspect="1"/>
          </p:cNvPicPr>
          <p:nvPr/>
        </p:nvPicPr>
        <p:blipFill>
          <a:blip r:embed="rId25"/>
          <a:stretch>
            <a:fillRect/>
          </a:stretch>
        </p:blipFill>
        <p:spPr>
          <a:xfrm>
            <a:off x="5980697" y="1806802"/>
            <a:ext cx="1459612" cy="846080"/>
          </a:xfrm>
          <a:prstGeom prst="rect">
            <a:avLst/>
          </a:prstGeom>
        </p:spPr>
      </p:pic>
      <p:pic>
        <p:nvPicPr>
          <p:cNvPr id="3" name="Picture 2"/>
          <p:cNvPicPr>
            <a:picLocks noChangeAspect="1"/>
          </p:cNvPicPr>
          <p:nvPr/>
        </p:nvPicPr>
        <p:blipFill>
          <a:blip r:embed="rId26"/>
          <a:stretch>
            <a:fillRect/>
          </a:stretch>
        </p:blipFill>
        <p:spPr>
          <a:xfrm>
            <a:off x="1674962" y="2506952"/>
            <a:ext cx="1504405" cy="464689"/>
          </a:xfrm>
          <a:prstGeom prst="rect">
            <a:avLst/>
          </a:prstGeom>
        </p:spPr>
      </p:pic>
    </p:spTree>
    <p:extLst>
      <p:ext uri="{BB962C8B-B14F-4D97-AF65-F5344CB8AC3E}">
        <p14:creationId xmlns:p14="http://schemas.microsoft.com/office/powerpoint/2010/main" val="31913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6705600" cy="609600"/>
          </a:xfrm>
        </p:spPr>
        <p:txBody>
          <a:bodyPr/>
          <a:lstStyle/>
          <a:p>
            <a:r>
              <a:rPr lang="en-GB" dirty="0"/>
              <a:t>Current Trade Association Members</a:t>
            </a:r>
          </a:p>
        </p:txBody>
      </p:sp>
      <p:pic>
        <p:nvPicPr>
          <p:cNvPr id="4" name="Picture 3"/>
          <p:cNvPicPr>
            <a:picLocks noChangeAspect="1"/>
          </p:cNvPicPr>
          <p:nvPr/>
        </p:nvPicPr>
        <p:blipFill>
          <a:blip r:embed="rId2"/>
          <a:stretch>
            <a:fillRect/>
          </a:stretch>
        </p:blipFill>
        <p:spPr>
          <a:xfrm>
            <a:off x="2051720" y="1844824"/>
            <a:ext cx="6336704" cy="4911582"/>
          </a:xfrm>
          <a:prstGeom prst="rect">
            <a:avLst/>
          </a:prstGeom>
        </p:spPr>
      </p:pic>
    </p:spTree>
    <p:extLst>
      <p:ext uri="{BB962C8B-B14F-4D97-AF65-F5344CB8AC3E}">
        <p14:creationId xmlns:p14="http://schemas.microsoft.com/office/powerpoint/2010/main" val="2920300477"/>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bg1"/>
            </a:solidFill>
            <a:effectLst/>
            <a:latin typeface="Arial Black" pitchFamily="34" charset="0"/>
          </a:defRPr>
        </a:defPPr>
      </a:lstStyle>
    </a:spDef>
    <a:lnDef>
      <a:spPr bwMode="auto">
        <a:xfrm>
          <a:off x="0" y="0"/>
          <a:ext cx="1" cy="1"/>
        </a:xfrm>
        <a:custGeom>
          <a:avLst/>
          <a:gdLst/>
          <a:ahLst/>
          <a:cxnLst/>
          <a:rect l="0" t="0" r="0" b="0"/>
          <a:pathLst/>
        </a:custGeom>
        <a:solidFill>
          <a:srgbClr val="E6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bg1"/>
            </a:solidFill>
            <a:effectLst/>
            <a:latin typeface="Arial Black"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Clive's HD:Applications (Mac OS 9):Microsoft Office 2001:Templates:Presentations:Designs:Blank</Template>
  <TotalTime>6775</TotalTime>
  <Words>1113</Words>
  <Application>Microsoft Office PowerPoint</Application>
  <PresentationFormat>On-screen Show (4:3)</PresentationFormat>
  <Paragraphs>208</Paragraphs>
  <Slides>21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ＭＳ Ｐゴシック</vt:lpstr>
      <vt:lpstr>Arial</vt:lpstr>
      <vt:lpstr>Arial Black</vt:lpstr>
      <vt:lpstr>Calibri</vt:lpstr>
      <vt:lpstr>Courier New</vt:lpstr>
      <vt:lpstr>Knockout</vt:lpstr>
      <vt:lpstr>Rockwell</vt:lpstr>
      <vt:lpstr>Times</vt:lpstr>
      <vt:lpstr>Times New Roman</vt:lpstr>
      <vt:lpstr>Wingdings</vt:lpstr>
      <vt:lpstr>Zurich Cn BT</vt:lpstr>
      <vt:lpstr>Blank</vt:lpstr>
      <vt:lpstr>PowerPoint Presentation</vt:lpstr>
      <vt:lpstr>Our vision and mission</vt:lpstr>
      <vt:lpstr>About the RJC</vt:lpstr>
      <vt:lpstr>RJC membership benefits </vt:lpstr>
      <vt:lpstr>RJC at a Glance - Global</vt:lpstr>
      <vt:lpstr>RJC at a glance - India</vt:lpstr>
      <vt:lpstr>Membership</vt:lpstr>
      <vt:lpstr>A glimpse into RJC membership</vt:lpstr>
      <vt:lpstr>Current Trade Association Members</vt:lpstr>
      <vt:lpstr>Standards harmonisation &amp; recognition</vt:lpstr>
      <vt:lpstr>RJC Standards</vt:lpstr>
      <vt:lpstr>RJC Code of Practices (COP)</vt:lpstr>
      <vt:lpstr>PowerPoint Presentation</vt:lpstr>
      <vt:lpstr>PowerPoint Presentation</vt:lpstr>
      <vt:lpstr>RJC Code of Practices (COP) - Critical Breaches</vt:lpstr>
      <vt:lpstr>RJC Chain-of-Custody (CoC)</vt:lpstr>
      <vt:lpstr>The RJC CoC Standard – at a glance</vt:lpstr>
      <vt:lpstr>5 Steps to Certification</vt:lpstr>
      <vt:lpstr>PowerPoint Presentation</vt:lpstr>
      <vt:lpstr>RJC standards review </vt:lpstr>
      <vt:lpstr>PowerPoint Presentation</vt:lpstr>
    </vt:vector>
  </TitlesOfParts>
  <Company>PERRY WATSON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CLIVE WATSON</dc:creator>
  <cp:lastModifiedBy>Andrew Bone</cp:lastModifiedBy>
  <cp:revision>572</cp:revision>
  <cp:lastPrinted>2017-01-20T11:29:39Z</cp:lastPrinted>
  <dcterms:created xsi:type="dcterms:W3CDTF">2003-06-17T01:11:33Z</dcterms:created>
  <dcterms:modified xsi:type="dcterms:W3CDTF">2017-08-10T03:00:27Z</dcterms:modified>
</cp:coreProperties>
</file>