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4.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54" r:id="rId1"/>
    <p:sldMasterId id="2147485582" r:id="rId2"/>
    <p:sldMasterId id="2147485594" r:id="rId3"/>
  </p:sldMasterIdLst>
  <p:notesMasterIdLst>
    <p:notesMasterId r:id="rId35"/>
  </p:notesMasterIdLst>
  <p:handoutMasterIdLst>
    <p:handoutMasterId r:id="rId36"/>
  </p:handoutMasterIdLst>
  <p:sldIdLst>
    <p:sldId id="785" r:id="rId4"/>
    <p:sldId id="769" r:id="rId5"/>
    <p:sldId id="770" r:id="rId6"/>
    <p:sldId id="786" r:id="rId7"/>
    <p:sldId id="799" r:id="rId8"/>
    <p:sldId id="825" r:id="rId9"/>
    <p:sldId id="823" r:id="rId10"/>
    <p:sldId id="827" r:id="rId11"/>
    <p:sldId id="828" r:id="rId12"/>
    <p:sldId id="819" r:id="rId13"/>
    <p:sldId id="810" r:id="rId14"/>
    <p:sldId id="820" r:id="rId15"/>
    <p:sldId id="780" r:id="rId16"/>
    <p:sldId id="781" r:id="rId17"/>
    <p:sldId id="782" r:id="rId18"/>
    <p:sldId id="783" r:id="rId19"/>
    <p:sldId id="787" r:id="rId20"/>
    <p:sldId id="773" r:id="rId21"/>
    <p:sldId id="818" r:id="rId22"/>
    <p:sldId id="793" r:id="rId23"/>
    <p:sldId id="797" r:id="rId24"/>
    <p:sldId id="798" r:id="rId25"/>
    <p:sldId id="808" r:id="rId26"/>
    <p:sldId id="809" r:id="rId27"/>
    <p:sldId id="824" r:id="rId28"/>
    <p:sldId id="807" r:id="rId29"/>
    <p:sldId id="788" r:id="rId30"/>
    <p:sldId id="814" r:id="rId31"/>
    <p:sldId id="829" r:id="rId32"/>
    <p:sldId id="830" r:id="rId33"/>
    <p:sldId id="831" r:id="rId34"/>
  </p:sldIdLst>
  <p:sldSz cx="9144000" cy="6858000" type="screen4x3"/>
  <p:notesSz cx="6797675" cy="9928225"/>
  <p:defaultTextStyle>
    <a:defPPr>
      <a:defRPr lang="en-US"/>
    </a:defPPr>
    <a:lvl1pPr algn="l" rtl="0" fontAlgn="base">
      <a:spcBef>
        <a:spcPct val="0"/>
      </a:spcBef>
      <a:spcAft>
        <a:spcPct val="0"/>
      </a:spcAft>
      <a:defRPr sz="2000" kern="1200">
        <a:solidFill>
          <a:srgbClr val="152D65"/>
        </a:solidFill>
        <a:latin typeface="Calibri" pitchFamily="34" charset="0"/>
        <a:ea typeface="+mn-ea"/>
        <a:cs typeface="Arial" charset="0"/>
      </a:defRPr>
    </a:lvl1pPr>
    <a:lvl2pPr marL="457200" algn="l" rtl="0" fontAlgn="base">
      <a:spcBef>
        <a:spcPct val="0"/>
      </a:spcBef>
      <a:spcAft>
        <a:spcPct val="0"/>
      </a:spcAft>
      <a:defRPr sz="2000" kern="1200">
        <a:solidFill>
          <a:srgbClr val="152D65"/>
        </a:solidFill>
        <a:latin typeface="Calibri" pitchFamily="34" charset="0"/>
        <a:ea typeface="+mn-ea"/>
        <a:cs typeface="Arial" charset="0"/>
      </a:defRPr>
    </a:lvl2pPr>
    <a:lvl3pPr marL="914400" algn="l" rtl="0" fontAlgn="base">
      <a:spcBef>
        <a:spcPct val="0"/>
      </a:spcBef>
      <a:spcAft>
        <a:spcPct val="0"/>
      </a:spcAft>
      <a:defRPr sz="2000" kern="1200">
        <a:solidFill>
          <a:srgbClr val="152D65"/>
        </a:solidFill>
        <a:latin typeface="Calibri" pitchFamily="34" charset="0"/>
        <a:ea typeface="+mn-ea"/>
        <a:cs typeface="Arial" charset="0"/>
      </a:defRPr>
    </a:lvl3pPr>
    <a:lvl4pPr marL="1371600" algn="l" rtl="0" fontAlgn="base">
      <a:spcBef>
        <a:spcPct val="0"/>
      </a:spcBef>
      <a:spcAft>
        <a:spcPct val="0"/>
      </a:spcAft>
      <a:defRPr sz="2000" kern="1200">
        <a:solidFill>
          <a:srgbClr val="152D65"/>
        </a:solidFill>
        <a:latin typeface="Calibri" pitchFamily="34" charset="0"/>
        <a:ea typeface="+mn-ea"/>
        <a:cs typeface="Arial" charset="0"/>
      </a:defRPr>
    </a:lvl4pPr>
    <a:lvl5pPr marL="1828800" algn="l" rtl="0" fontAlgn="base">
      <a:spcBef>
        <a:spcPct val="0"/>
      </a:spcBef>
      <a:spcAft>
        <a:spcPct val="0"/>
      </a:spcAft>
      <a:defRPr sz="2000" kern="1200">
        <a:solidFill>
          <a:srgbClr val="152D65"/>
        </a:solidFill>
        <a:latin typeface="Calibri" pitchFamily="34" charset="0"/>
        <a:ea typeface="+mn-ea"/>
        <a:cs typeface="Arial" charset="0"/>
      </a:defRPr>
    </a:lvl5pPr>
    <a:lvl6pPr marL="2286000" algn="l" defTabSz="914400" rtl="0" eaLnBrk="1" latinLnBrk="0" hangingPunct="1">
      <a:defRPr sz="2000" kern="1200">
        <a:solidFill>
          <a:srgbClr val="152D65"/>
        </a:solidFill>
        <a:latin typeface="Calibri" pitchFamily="34" charset="0"/>
        <a:ea typeface="+mn-ea"/>
        <a:cs typeface="Arial" charset="0"/>
      </a:defRPr>
    </a:lvl6pPr>
    <a:lvl7pPr marL="2743200" algn="l" defTabSz="914400" rtl="0" eaLnBrk="1" latinLnBrk="0" hangingPunct="1">
      <a:defRPr sz="2000" kern="1200">
        <a:solidFill>
          <a:srgbClr val="152D65"/>
        </a:solidFill>
        <a:latin typeface="Calibri" pitchFamily="34" charset="0"/>
        <a:ea typeface="+mn-ea"/>
        <a:cs typeface="Arial" charset="0"/>
      </a:defRPr>
    </a:lvl7pPr>
    <a:lvl8pPr marL="3200400" algn="l" defTabSz="914400" rtl="0" eaLnBrk="1" latinLnBrk="0" hangingPunct="1">
      <a:defRPr sz="2000" kern="1200">
        <a:solidFill>
          <a:srgbClr val="152D65"/>
        </a:solidFill>
        <a:latin typeface="Calibri" pitchFamily="34" charset="0"/>
        <a:ea typeface="+mn-ea"/>
        <a:cs typeface="Arial" charset="0"/>
      </a:defRPr>
    </a:lvl8pPr>
    <a:lvl9pPr marL="3657600" algn="l" defTabSz="914400" rtl="0" eaLnBrk="1" latinLnBrk="0" hangingPunct="1">
      <a:defRPr sz="2000" kern="1200">
        <a:solidFill>
          <a:srgbClr val="152D65"/>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63">
          <p15:clr>
            <a:srgbClr val="A4A3A4"/>
          </p15:clr>
        </p15:guide>
        <p15:guide id="4" pos="19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65"/>
    <a:srgbClr val="003366"/>
    <a:srgbClr val="FF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1667" autoAdjust="0"/>
  </p:normalViewPr>
  <p:slideViewPr>
    <p:cSldViewPr snapToGrid="0">
      <p:cViewPr varScale="1">
        <p:scale>
          <a:sx n="64" d="100"/>
          <a:sy n="64" d="100"/>
        </p:scale>
        <p:origin x="1434" y="72"/>
      </p:cViewPr>
      <p:guideLst>
        <p:guide orient="horz" pos="2160"/>
        <p:guide pos="2880"/>
        <p:guide orient="horz" pos="263"/>
        <p:guide pos="192"/>
      </p:guideLst>
    </p:cSldViewPr>
  </p:slideViewPr>
  <p:notesTextViewPr>
    <p:cViewPr>
      <p:scale>
        <a:sx n="100" d="100"/>
        <a:sy n="100" d="100"/>
      </p:scale>
      <p:origin x="0" y="0"/>
    </p:cViewPr>
  </p:notesTextViewPr>
  <p:sorterViewPr>
    <p:cViewPr>
      <p:scale>
        <a:sx n="86" d="100"/>
        <a:sy n="86" d="100"/>
      </p:scale>
      <p:origin x="0" y="17412"/>
    </p:cViewPr>
  </p:sorterViewPr>
  <p:notesViewPr>
    <p:cSldViewPr snapToGrid="0">
      <p:cViewPr varScale="1">
        <p:scale>
          <a:sx n="63" d="100"/>
          <a:sy n="63" d="100"/>
        </p:scale>
        <p:origin x="-2022" y="-120"/>
      </p:cViewPr>
      <p:guideLst>
        <p:guide orient="horz" pos="3127"/>
        <p:guide pos="2141"/>
        <p:guide orient="horz"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Sheet3!$B$2</c:f>
              <c:strCache>
                <c:ptCount val="1"/>
                <c:pt idx="0">
                  <c:v>Payoff from options</c:v>
                </c:pt>
              </c:strCache>
            </c:strRef>
          </c:tx>
          <c:spPr>
            <a:ln>
              <a:solidFill>
                <a:schemeClr val="tx2"/>
              </a:solidFill>
            </a:ln>
          </c:spPr>
          <c:marker>
            <c:symbol val="none"/>
          </c:marker>
          <c:cat>
            <c:numRef>
              <c:f>Sheet3!$A$3:$A$13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Sheet3!$B$3:$B$13</c:f>
              <c:numCache>
                <c:formatCode>General</c:formatCode>
                <c:ptCount val="11"/>
                <c:pt idx="0">
                  <c:v>200</c:v>
                </c:pt>
                <c:pt idx="1">
                  <c:v>100</c:v>
                </c:pt>
                <c:pt idx="2">
                  <c:v>0</c:v>
                </c:pt>
                <c:pt idx="3">
                  <c:v>-100</c:v>
                </c:pt>
                <c:pt idx="4">
                  <c:v>-200</c:v>
                </c:pt>
                <c:pt idx="5">
                  <c:v>-300</c:v>
                </c:pt>
                <c:pt idx="6">
                  <c:v>-300</c:v>
                </c:pt>
                <c:pt idx="7">
                  <c:v>-300</c:v>
                </c:pt>
                <c:pt idx="8">
                  <c:v>-300</c:v>
                </c:pt>
                <c:pt idx="9">
                  <c:v>-300</c:v>
                </c:pt>
                <c:pt idx="10">
                  <c:v>-300</c:v>
                </c:pt>
              </c:numCache>
            </c:numRef>
          </c:val>
          <c:smooth val="0"/>
          <c:extLst>
            <c:ext xmlns:c16="http://schemas.microsoft.com/office/drawing/2014/chart" uri="{C3380CC4-5D6E-409C-BE32-E72D297353CC}">
              <c16:uniqueId val="{00000000-9529-45C3-AB8B-C3C74360C461}"/>
            </c:ext>
          </c:extLst>
        </c:ser>
        <c:ser>
          <c:idx val="2"/>
          <c:order val="1"/>
          <c:tx>
            <c:strRef>
              <c:f>Sheet3!$C$2</c:f>
              <c:strCache>
                <c:ptCount val="1"/>
                <c:pt idx="0">
                  <c:v>Net Profit/Loss</c:v>
                </c:pt>
              </c:strCache>
            </c:strRef>
          </c:tx>
          <c:spPr>
            <a:ln>
              <a:solidFill>
                <a:srgbClr val="E373D6"/>
              </a:solidFill>
            </a:ln>
          </c:spPr>
          <c:marker>
            <c:symbol val="none"/>
          </c:marker>
          <c:cat>
            <c:numRef>
              <c:f>Sheet3!$A$3:$A$13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Sheet3!$C$3:$C$13</c:f>
              <c:numCache>
                <c:formatCode>General</c:formatCode>
                <c:ptCount val="11"/>
                <c:pt idx="0">
                  <c:v>-300</c:v>
                </c:pt>
                <c:pt idx="1">
                  <c:v>-300</c:v>
                </c:pt>
                <c:pt idx="2">
                  <c:v>-300</c:v>
                </c:pt>
                <c:pt idx="3">
                  <c:v>-300</c:v>
                </c:pt>
                <c:pt idx="4">
                  <c:v>-300</c:v>
                </c:pt>
                <c:pt idx="5">
                  <c:v>-300</c:v>
                </c:pt>
                <c:pt idx="6">
                  <c:v>-200</c:v>
                </c:pt>
                <c:pt idx="7">
                  <c:v>-100</c:v>
                </c:pt>
                <c:pt idx="8">
                  <c:v>0</c:v>
                </c:pt>
                <c:pt idx="9">
                  <c:v>100</c:v>
                </c:pt>
                <c:pt idx="10">
                  <c:v>200</c:v>
                </c:pt>
              </c:numCache>
            </c:numRef>
          </c:val>
          <c:smooth val="0"/>
          <c:extLst>
            <c:ext xmlns:c16="http://schemas.microsoft.com/office/drawing/2014/chart" uri="{C3380CC4-5D6E-409C-BE32-E72D297353CC}">
              <c16:uniqueId val="{00000001-9529-45C3-AB8B-C3C74360C461}"/>
            </c:ext>
          </c:extLst>
        </c:ser>
        <c:dLbls>
          <c:showLegendKey val="0"/>
          <c:showVal val="0"/>
          <c:showCatName val="0"/>
          <c:showSerName val="0"/>
          <c:showPercent val="0"/>
          <c:showBubbleSize val="0"/>
        </c:dLbls>
        <c:smooth val="0"/>
        <c:axId val="50774016"/>
        <c:axId val="66778176"/>
      </c:lineChart>
      <c:catAx>
        <c:axId val="50774016"/>
        <c:scaling>
          <c:orientation val="minMax"/>
        </c:scaling>
        <c:delete val="0"/>
        <c:axPos val="b"/>
        <c:numFmt formatCode="General" sourceLinked="1"/>
        <c:majorTickMark val="out"/>
        <c:minorTickMark val="none"/>
        <c:tickLblPos val="nextTo"/>
        <c:crossAx val="66778176"/>
        <c:crosses val="autoZero"/>
        <c:auto val="1"/>
        <c:lblAlgn val="ctr"/>
        <c:lblOffset val="100"/>
        <c:noMultiLvlLbl val="0"/>
      </c:catAx>
      <c:valAx>
        <c:axId val="66778176"/>
        <c:scaling>
          <c:orientation val="minMax"/>
        </c:scaling>
        <c:delete val="0"/>
        <c:axPos val="l"/>
        <c:majorGridlines/>
        <c:numFmt formatCode="General" sourceLinked="1"/>
        <c:majorTickMark val="out"/>
        <c:minorTickMark val="none"/>
        <c:tickLblPos val="nextTo"/>
        <c:crossAx val="50774016"/>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Sheet4!$B$2</c:f>
              <c:strCache>
                <c:ptCount val="1"/>
                <c:pt idx="0">
                  <c:v>Payoff from options</c:v>
                </c:pt>
              </c:strCache>
            </c:strRef>
          </c:tx>
          <c:spPr>
            <a:ln>
              <a:solidFill>
                <a:schemeClr val="tx2"/>
              </a:solidFill>
            </a:ln>
          </c:spPr>
          <c:marker>
            <c:symbol val="none"/>
          </c:marker>
          <c:cat>
            <c:numRef>
              <c:f>Sheet4!$A$3:$A$13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Sheet4!$B$3:$B$13</c:f>
              <c:numCache>
                <c:formatCode>General</c:formatCode>
                <c:ptCount val="11"/>
                <c:pt idx="0">
                  <c:v>-300</c:v>
                </c:pt>
                <c:pt idx="1">
                  <c:v>-300</c:v>
                </c:pt>
                <c:pt idx="2">
                  <c:v>-300</c:v>
                </c:pt>
                <c:pt idx="3">
                  <c:v>-300</c:v>
                </c:pt>
                <c:pt idx="4">
                  <c:v>-300</c:v>
                </c:pt>
                <c:pt idx="5">
                  <c:v>-300</c:v>
                </c:pt>
                <c:pt idx="6">
                  <c:v>-200</c:v>
                </c:pt>
                <c:pt idx="7">
                  <c:v>-100</c:v>
                </c:pt>
                <c:pt idx="8">
                  <c:v>0</c:v>
                </c:pt>
                <c:pt idx="9">
                  <c:v>100</c:v>
                </c:pt>
                <c:pt idx="10">
                  <c:v>200</c:v>
                </c:pt>
              </c:numCache>
            </c:numRef>
          </c:val>
          <c:smooth val="0"/>
          <c:extLst>
            <c:ext xmlns:c16="http://schemas.microsoft.com/office/drawing/2014/chart" uri="{C3380CC4-5D6E-409C-BE32-E72D297353CC}">
              <c16:uniqueId val="{00000000-34EB-46AB-AF44-98BD8EA52291}"/>
            </c:ext>
          </c:extLst>
        </c:ser>
        <c:dLbls>
          <c:showLegendKey val="0"/>
          <c:showVal val="0"/>
          <c:showCatName val="0"/>
          <c:showSerName val="0"/>
          <c:showPercent val="0"/>
          <c:showBubbleSize val="0"/>
        </c:dLbls>
        <c:marker val="1"/>
        <c:smooth val="0"/>
        <c:axId val="51030016"/>
        <c:axId val="50798592"/>
      </c:lineChart>
      <c:lineChart>
        <c:grouping val="standard"/>
        <c:varyColors val="0"/>
        <c:ser>
          <c:idx val="2"/>
          <c:order val="1"/>
          <c:tx>
            <c:strRef>
              <c:f>Sheet4!$C$2</c:f>
              <c:strCache>
                <c:ptCount val="1"/>
                <c:pt idx="0">
                  <c:v>Net Profit/Loss</c:v>
                </c:pt>
              </c:strCache>
            </c:strRef>
          </c:tx>
          <c:spPr>
            <a:ln>
              <a:solidFill>
                <a:srgbClr val="E373D6"/>
              </a:solidFill>
            </a:ln>
          </c:spPr>
          <c:marker>
            <c:symbol val="none"/>
          </c:marker>
          <c:cat>
            <c:numRef>
              <c:f>Sheet4!$A$3:$A$13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Sheet4!$C$3:$C$13</c:f>
              <c:numCache>
                <c:formatCode>General</c:formatCode>
                <c:ptCount val="11"/>
                <c:pt idx="0">
                  <c:v>200</c:v>
                </c:pt>
                <c:pt idx="1">
                  <c:v>100</c:v>
                </c:pt>
                <c:pt idx="2">
                  <c:v>0</c:v>
                </c:pt>
                <c:pt idx="3">
                  <c:v>-100</c:v>
                </c:pt>
                <c:pt idx="4">
                  <c:v>-200</c:v>
                </c:pt>
                <c:pt idx="5">
                  <c:v>-300</c:v>
                </c:pt>
                <c:pt idx="6">
                  <c:v>-300</c:v>
                </c:pt>
                <c:pt idx="7">
                  <c:v>-300</c:v>
                </c:pt>
                <c:pt idx="8">
                  <c:v>-300</c:v>
                </c:pt>
                <c:pt idx="9">
                  <c:v>-300</c:v>
                </c:pt>
                <c:pt idx="10">
                  <c:v>-300</c:v>
                </c:pt>
              </c:numCache>
            </c:numRef>
          </c:val>
          <c:smooth val="0"/>
          <c:extLst>
            <c:ext xmlns:c16="http://schemas.microsoft.com/office/drawing/2014/chart" uri="{C3380CC4-5D6E-409C-BE32-E72D297353CC}">
              <c16:uniqueId val="{00000001-34EB-46AB-AF44-98BD8EA52291}"/>
            </c:ext>
          </c:extLst>
        </c:ser>
        <c:dLbls>
          <c:showLegendKey val="0"/>
          <c:showVal val="0"/>
          <c:showCatName val="0"/>
          <c:showSerName val="0"/>
          <c:showPercent val="0"/>
          <c:showBubbleSize val="0"/>
        </c:dLbls>
        <c:marker val="1"/>
        <c:smooth val="0"/>
        <c:axId val="51031040"/>
        <c:axId val="50799168"/>
      </c:lineChart>
      <c:catAx>
        <c:axId val="51030016"/>
        <c:scaling>
          <c:orientation val="minMax"/>
        </c:scaling>
        <c:delete val="0"/>
        <c:axPos val="b"/>
        <c:numFmt formatCode="General" sourceLinked="1"/>
        <c:majorTickMark val="out"/>
        <c:minorTickMark val="none"/>
        <c:tickLblPos val="nextTo"/>
        <c:crossAx val="50798592"/>
        <c:crosses val="autoZero"/>
        <c:auto val="1"/>
        <c:lblAlgn val="ctr"/>
        <c:lblOffset val="100"/>
        <c:noMultiLvlLbl val="0"/>
      </c:catAx>
      <c:valAx>
        <c:axId val="50798592"/>
        <c:scaling>
          <c:orientation val="minMax"/>
        </c:scaling>
        <c:delete val="0"/>
        <c:axPos val="l"/>
        <c:majorGridlines/>
        <c:numFmt formatCode="General" sourceLinked="1"/>
        <c:majorTickMark val="out"/>
        <c:minorTickMark val="none"/>
        <c:tickLblPos val="nextTo"/>
        <c:crossAx val="51030016"/>
        <c:crosses val="autoZero"/>
        <c:crossBetween val="between"/>
      </c:valAx>
      <c:valAx>
        <c:axId val="50799168"/>
        <c:scaling>
          <c:orientation val="minMax"/>
        </c:scaling>
        <c:delete val="0"/>
        <c:axPos val="r"/>
        <c:numFmt formatCode="General" sourceLinked="1"/>
        <c:majorTickMark val="out"/>
        <c:minorTickMark val="none"/>
        <c:tickLblPos val="nextTo"/>
        <c:crossAx val="51031040"/>
        <c:crosses val="max"/>
        <c:crossBetween val="between"/>
      </c:valAx>
      <c:catAx>
        <c:axId val="51031040"/>
        <c:scaling>
          <c:orientation val="minMax"/>
        </c:scaling>
        <c:delete val="1"/>
        <c:axPos val="b"/>
        <c:numFmt formatCode="General" sourceLinked="1"/>
        <c:majorTickMark val="out"/>
        <c:minorTickMark val="none"/>
        <c:tickLblPos val="nextTo"/>
        <c:crossAx val="50799168"/>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917D0-529A-4167-84B3-66757E612D96}" type="doc">
      <dgm:prSet loTypeId="urn:microsoft.com/office/officeart/2005/8/layout/chevron1" loCatId="process" qsTypeId="urn:microsoft.com/office/officeart/2005/8/quickstyle/simple1" qsCatId="simple" csTypeId="urn:microsoft.com/office/officeart/2005/8/colors/colorful1" csCatId="colorful" phldr="1"/>
      <dgm:spPr/>
    </dgm:pt>
    <dgm:pt modelId="{BE7A7955-D6A7-470D-923C-D9BD93C70D51}">
      <dgm:prSet phldrT="[Text]" custT="1"/>
      <dgm:spPr/>
      <dgm:t>
        <a:bodyPr/>
        <a:lstStyle/>
        <a:p>
          <a:r>
            <a:rPr lang="en-IN" sz="1050" b="1" dirty="0" smtClean="0"/>
            <a:t>1</a:t>
          </a:r>
          <a:r>
            <a:rPr lang="en-IN" sz="1050" b="1" baseline="30000" dirty="0" smtClean="0"/>
            <a:t>st</a:t>
          </a:r>
          <a:r>
            <a:rPr lang="en-IN" sz="1050" b="1" dirty="0" smtClean="0"/>
            <a:t> October </a:t>
          </a:r>
        </a:p>
        <a:p>
          <a:r>
            <a:rPr lang="en-IN" sz="1050" b="1" dirty="0" smtClean="0"/>
            <a:t>Tender Period Starts for Gold Futures Contract</a:t>
          </a:r>
          <a:endParaRPr lang="en-IN" sz="1050" b="1" dirty="0"/>
        </a:p>
      </dgm:t>
    </dgm:pt>
    <dgm:pt modelId="{FA6B214F-0D89-4FFD-967F-CF0DC845B465}" type="parTrans" cxnId="{7D5300DC-2510-4F3F-8F91-FAF465E786A5}">
      <dgm:prSet/>
      <dgm:spPr/>
      <dgm:t>
        <a:bodyPr/>
        <a:lstStyle/>
        <a:p>
          <a:endParaRPr lang="en-IN"/>
        </a:p>
      </dgm:t>
    </dgm:pt>
    <dgm:pt modelId="{5884DAC7-A1C1-4AD9-ACBA-336242A274B8}" type="sibTrans" cxnId="{7D5300DC-2510-4F3F-8F91-FAF465E786A5}">
      <dgm:prSet/>
      <dgm:spPr/>
      <dgm:t>
        <a:bodyPr/>
        <a:lstStyle/>
        <a:p>
          <a:endParaRPr lang="en-IN"/>
        </a:p>
      </dgm:t>
    </dgm:pt>
    <dgm:pt modelId="{DE24BC9B-C548-4428-9EF2-922EC6529FC3}">
      <dgm:prSet phldrT="[Text]" custT="1"/>
      <dgm:spPr/>
      <dgm:t>
        <a:bodyPr/>
        <a:lstStyle/>
        <a:p>
          <a:endParaRPr lang="en-IN" sz="1050" b="1" dirty="0" smtClean="0"/>
        </a:p>
        <a:p>
          <a:r>
            <a:rPr lang="en-IN" sz="1050" b="1" dirty="0" smtClean="0"/>
            <a:t>27</a:t>
          </a:r>
          <a:r>
            <a:rPr lang="en-IN" sz="1050" b="1" baseline="30000" dirty="0" smtClean="0"/>
            <a:t>th</a:t>
          </a:r>
          <a:r>
            <a:rPr lang="en-IN" sz="1050" b="1" dirty="0" smtClean="0"/>
            <a:t> September</a:t>
          </a:r>
        </a:p>
        <a:p>
          <a:r>
            <a:rPr lang="en-IN" sz="1050" b="1" dirty="0" smtClean="0"/>
            <a:t>Option Expiry</a:t>
          </a:r>
        </a:p>
        <a:p>
          <a:endParaRPr lang="en-IN" sz="1050" dirty="0"/>
        </a:p>
      </dgm:t>
    </dgm:pt>
    <dgm:pt modelId="{0C68D5DB-B9EF-474E-BD3D-00E8BA13F5E2}" type="parTrans" cxnId="{638F8CB9-801C-4A38-9715-2805DAB0219F}">
      <dgm:prSet/>
      <dgm:spPr/>
      <dgm:t>
        <a:bodyPr/>
        <a:lstStyle/>
        <a:p>
          <a:endParaRPr lang="en-IN"/>
        </a:p>
      </dgm:t>
    </dgm:pt>
    <dgm:pt modelId="{A25F1708-9FD6-4150-8CC6-12C24ABABB9F}" type="sibTrans" cxnId="{638F8CB9-801C-4A38-9715-2805DAB0219F}">
      <dgm:prSet/>
      <dgm:spPr/>
      <dgm:t>
        <a:bodyPr/>
        <a:lstStyle/>
        <a:p>
          <a:endParaRPr lang="en-IN"/>
        </a:p>
      </dgm:t>
    </dgm:pt>
    <dgm:pt modelId="{442CCA32-824D-4C23-B92D-38C3E5D17975}">
      <dgm:prSet phldrT="[Text]" custT="1"/>
      <dgm:spPr/>
      <dgm:t>
        <a:bodyPr/>
        <a:lstStyle/>
        <a:p>
          <a:r>
            <a:rPr lang="en-IN" sz="1050" b="1" dirty="0" smtClean="0"/>
            <a:t>25</a:t>
          </a:r>
          <a:r>
            <a:rPr lang="en-IN" sz="1050" b="1" baseline="30000" dirty="0" smtClean="0"/>
            <a:t>th</a:t>
          </a:r>
          <a:r>
            <a:rPr lang="en-IN" sz="1050" b="1" dirty="0" smtClean="0"/>
            <a:t> &amp; 26</a:t>
          </a:r>
          <a:r>
            <a:rPr lang="en-IN" sz="1050" b="1" baseline="30000" dirty="0" smtClean="0"/>
            <a:t>th</a:t>
          </a:r>
          <a:r>
            <a:rPr lang="en-IN" sz="1050" b="1" dirty="0" smtClean="0"/>
            <a:t>  September</a:t>
          </a:r>
        </a:p>
        <a:p>
          <a:r>
            <a:rPr lang="en-IN" sz="1050" b="1" dirty="0" smtClean="0"/>
            <a:t>Pre Tender Margin/Sensitivity Report</a:t>
          </a:r>
          <a:endParaRPr lang="en-IN" sz="1050" b="1" dirty="0"/>
        </a:p>
      </dgm:t>
    </dgm:pt>
    <dgm:pt modelId="{10538EC5-0BCF-477D-B98B-EABFEA479DF0}" type="parTrans" cxnId="{BE0CBE11-3ED0-4700-8B9A-A480B90F0FD6}">
      <dgm:prSet/>
      <dgm:spPr/>
      <dgm:t>
        <a:bodyPr/>
        <a:lstStyle/>
        <a:p>
          <a:endParaRPr lang="en-IN"/>
        </a:p>
      </dgm:t>
    </dgm:pt>
    <dgm:pt modelId="{CBD067B1-FF64-4055-950C-8958D669D271}" type="sibTrans" cxnId="{BE0CBE11-3ED0-4700-8B9A-A480B90F0FD6}">
      <dgm:prSet/>
      <dgm:spPr/>
      <dgm:t>
        <a:bodyPr/>
        <a:lstStyle/>
        <a:p>
          <a:endParaRPr lang="en-IN"/>
        </a:p>
      </dgm:t>
    </dgm:pt>
    <dgm:pt modelId="{B2BC24F6-DEF7-4718-B58B-1D212A168524}" type="pres">
      <dgm:prSet presAssocID="{587917D0-529A-4167-84B3-66757E612D96}" presName="Name0" presStyleCnt="0">
        <dgm:presLayoutVars>
          <dgm:dir/>
          <dgm:animLvl val="lvl"/>
          <dgm:resizeHandles val="exact"/>
        </dgm:presLayoutVars>
      </dgm:prSet>
      <dgm:spPr/>
    </dgm:pt>
    <dgm:pt modelId="{CB0A4534-6AA9-4689-8C9B-738D99504684}" type="pres">
      <dgm:prSet presAssocID="{BE7A7955-D6A7-470D-923C-D9BD93C70D51}" presName="parTxOnly" presStyleLbl="node1" presStyleIdx="0" presStyleCnt="3">
        <dgm:presLayoutVars>
          <dgm:chMax val="0"/>
          <dgm:chPref val="0"/>
          <dgm:bulletEnabled val="1"/>
        </dgm:presLayoutVars>
      </dgm:prSet>
      <dgm:spPr/>
      <dgm:t>
        <a:bodyPr/>
        <a:lstStyle/>
        <a:p>
          <a:endParaRPr lang="en-IN"/>
        </a:p>
      </dgm:t>
    </dgm:pt>
    <dgm:pt modelId="{65231DEC-6388-41E4-8C8F-B7F74CD9D611}" type="pres">
      <dgm:prSet presAssocID="{5884DAC7-A1C1-4AD9-ACBA-336242A274B8}" presName="parTxOnlySpace" presStyleCnt="0"/>
      <dgm:spPr/>
    </dgm:pt>
    <dgm:pt modelId="{B6736BC8-7185-43FC-B067-28FEC382C226}" type="pres">
      <dgm:prSet presAssocID="{DE24BC9B-C548-4428-9EF2-922EC6529FC3}" presName="parTxOnly" presStyleLbl="node1" presStyleIdx="1" presStyleCnt="3">
        <dgm:presLayoutVars>
          <dgm:chMax val="0"/>
          <dgm:chPref val="0"/>
          <dgm:bulletEnabled val="1"/>
        </dgm:presLayoutVars>
      </dgm:prSet>
      <dgm:spPr/>
      <dgm:t>
        <a:bodyPr/>
        <a:lstStyle/>
        <a:p>
          <a:endParaRPr lang="en-IN"/>
        </a:p>
      </dgm:t>
    </dgm:pt>
    <dgm:pt modelId="{F4C7E7D8-0A3A-4B27-9803-081631E3D30D}" type="pres">
      <dgm:prSet presAssocID="{A25F1708-9FD6-4150-8CC6-12C24ABABB9F}" presName="parTxOnlySpace" presStyleCnt="0"/>
      <dgm:spPr/>
    </dgm:pt>
    <dgm:pt modelId="{3EAF13D2-89F3-40D6-80D6-D4DF0A0F8B3B}" type="pres">
      <dgm:prSet presAssocID="{442CCA32-824D-4C23-B92D-38C3E5D17975}" presName="parTxOnly" presStyleLbl="node1" presStyleIdx="2" presStyleCnt="3">
        <dgm:presLayoutVars>
          <dgm:chMax val="0"/>
          <dgm:chPref val="0"/>
          <dgm:bulletEnabled val="1"/>
        </dgm:presLayoutVars>
      </dgm:prSet>
      <dgm:spPr/>
      <dgm:t>
        <a:bodyPr/>
        <a:lstStyle/>
        <a:p>
          <a:endParaRPr lang="en-IN"/>
        </a:p>
      </dgm:t>
    </dgm:pt>
  </dgm:ptLst>
  <dgm:cxnLst>
    <dgm:cxn modelId="{2287B18A-1E8C-4009-8228-A2D4780BCB91}" type="presOf" srcId="{DE24BC9B-C548-4428-9EF2-922EC6529FC3}" destId="{B6736BC8-7185-43FC-B067-28FEC382C226}" srcOrd="0" destOrd="0" presId="urn:microsoft.com/office/officeart/2005/8/layout/chevron1"/>
    <dgm:cxn modelId="{BE0CBE11-3ED0-4700-8B9A-A480B90F0FD6}" srcId="{587917D0-529A-4167-84B3-66757E612D96}" destId="{442CCA32-824D-4C23-B92D-38C3E5D17975}" srcOrd="2" destOrd="0" parTransId="{10538EC5-0BCF-477D-B98B-EABFEA479DF0}" sibTransId="{CBD067B1-FF64-4055-950C-8958D669D271}"/>
    <dgm:cxn modelId="{F9111CC3-45DC-4294-B1A7-7D716D8E2236}" type="presOf" srcId="{442CCA32-824D-4C23-B92D-38C3E5D17975}" destId="{3EAF13D2-89F3-40D6-80D6-D4DF0A0F8B3B}" srcOrd="0" destOrd="0" presId="urn:microsoft.com/office/officeart/2005/8/layout/chevron1"/>
    <dgm:cxn modelId="{7D5300DC-2510-4F3F-8F91-FAF465E786A5}" srcId="{587917D0-529A-4167-84B3-66757E612D96}" destId="{BE7A7955-D6A7-470D-923C-D9BD93C70D51}" srcOrd="0" destOrd="0" parTransId="{FA6B214F-0D89-4FFD-967F-CF0DC845B465}" sibTransId="{5884DAC7-A1C1-4AD9-ACBA-336242A274B8}"/>
    <dgm:cxn modelId="{76A9841E-6B57-488B-BC09-260A942BEA6A}" type="presOf" srcId="{BE7A7955-D6A7-470D-923C-D9BD93C70D51}" destId="{CB0A4534-6AA9-4689-8C9B-738D99504684}" srcOrd="0" destOrd="0" presId="urn:microsoft.com/office/officeart/2005/8/layout/chevron1"/>
    <dgm:cxn modelId="{0B0EBB9B-62DF-40AF-8CA4-364FF24A10F0}" type="presOf" srcId="{587917D0-529A-4167-84B3-66757E612D96}" destId="{B2BC24F6-DEF7-4718-B58B-1D212A168524}" srcOrd="0" destOrd="0" presId="urn:microsoft.com/office/officeart/2005/8/layout/chevron1"/>
    <dgm:cxn modelId="{638F8CB9-801C-4A38-9715-2805DAB0219F}" srcId="{587917D0-529A-4167-84B3-66757E612D96}" destId="{DE24BC9B-C548-4428-9EF2-922EC6529FC3}" srcOrd="1" destOrd="0" parTransId="{0C68D5DB-B9EF-474E-BD3D-00E8BA13F5E2}" sibTransId="{A25F1708-9FD6-4150-8CC6-12C24ABABB9F}"/>
    <dgm:cxn modelId="{69663914-4E71-42E9-BD38-C798788FDF4C}" type="presParOf" srcId="{B2BC24F6-DEF7-4718-B58B-1D212A168524}" destId="{CB0A4534-6AA9-4689-8C9B-738D99504684}" srcOrd="0" destOrd="0" presId="urn:microsoft.com/office/officeart/2005/8/layout/chevron1"/>
    <dgm:cxn modelId="{AB29C216-9428-47E3-AC83-E475D5491006}" type="presParOf" srcId="{B2BC24F6-DEF7-4718-B58B-1D212A168524}" destId="{65231DEC-6388-41E4-8C8F-B7F74CD9D611}" srcOrd="1" destOrd="0" presId="urn:microsoft.com/office/officeart/2005/8/layout/chevron1"/>
    <dgm:cxn modelId="{8F231917-64BD-4E8E-BDBD-002AEF3A55AB}" type="presParOf" srcId="{B2BC24F6-DEF7-4718-B58B-1D212A168524}" destId="{B6736BC8-7185-43FC-B067-28FEC382C226}" srcOrd="2" destOrd="0" presId="urn:microsoft.com/office/officeart/2005/8/layout/chevron1"/>
    <dgm:cxn modelId="{3E9470D8-4B5B-45D6-BB9C-8AE08C092FE5}" type="presParOf" srcId="{B2BC24F6-DEF7-4718-B58B-1D212A168524}" destId="{F4C7E7D8-0A3A-4B27-9803-081631E3D30D}" srcOrd="3" destOrd="0" presId="urn:microsoft.com/office/officeart/2005/8/layout/chevron1"/>
    <dgm:cxn modelId="{1FECA7E6-71FE-4EC8-A56C-DE20269B7CB1}" type="presParOf" srcId="{B2BC24F6-DEF7-4718-B58B-1D212A168524}" destId="{3EAF13D2-89F3-40D6-80D6-D4DF0A0F8B3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A4534-6AA9-4689-8C9B-738D99504684}">
      <dsp:nvSpPr>
        <dsp:cNvPr id="0" name=""/>
        <dsp:cNvSpPr/>
      </dsp:nvSpPr>
      <dsp:spPr>
        <a:xfrm>
          <a:off x="1845" y="0"/>
          <a:ext cx="2248441" cy="5810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IN" sz="1050" b="1" kern="1200" dirty="0" smtClean="0"/>
            <a:t>1</a:t>
          </a:r>
          <a:r>
            <a:rPr lang="en-IN" sz="1050" b="1" kern="1200" baseline="30000" dirty="0" smtClean="0"/>
            <a:t>st</a:t>
          </a:r>
          <a:r>
            <a:rPr lang="en-IN" sz="1050" b="1" kern="1200" dirty="0" smtClean="0"/>
            <a:t> October </a:t>
          </a:r>
        </a:p>
        <a:p>
          <a:pPr lvl="0" algn="ctr" defTabSz="466725">
            <a:lnSpc>
              <a:spcPct val="90000"/>
            </a:lnSpc>
            <a:spcBef>
              <a:spcPct val="0"/>
            </a:spcBef>
            <a:spcAft>
              <a:spcPct val="35000"/>
            </a:spcAft>
          </a:pPr>
          <a:r>
            <a:rPr lang="en-IN" sz="1050" b="1" kern="1200" dirty="0" smtClean="0"/>
            <a:t>Tender Period Starts for Gold Futures Contract</a:t>
          </a:r>
          <a:endParaRPr lang="en-IN" sz="1050" b="1" kern="1200" dirty="0"/>
        </a:p>
      </dsp:txBody>
      <dsp:txXfrm>
        <a:off x="292358" y="0"/>
        <a:ext cx="1667416" cy="581025"/>
      </dsp:txXfrm>
    </dsp:sp>
    <dsp:sp modelId="{B6736BC8-7185-43FC-B067-28FEC382C226}">
      <dsp:nvSpPr>
        <dsp:cNvPr id="0" name=""/>
        <dsp:cNvSpPr/>
      </dsp:nvSpPr>
      <dsp:spPr>
        <a:xfrm>
          <a:off x="2025442" y="0"/>
          <a:ext cx="2248441" cy="58102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endParaRPr lang="en-IN" sz="1050" b="1" kern="1200" dirty="0" smtClean="0"/>
        </a:p>
        <a:p>
          <a:pPr lvl="0" algn="ctr" defTabSz="466725">
            <a:lnSpc>
              <a:spcPct val="90000"/>
            </a:lnSpc>
            <a:spcBef>
              <a:spcPct val="0"/>
            </a:spcBef>
            <a:spcAft>
              <a:spcPct val="35000"/>
            </a:spcAft>
          </a:pPr>
          <a:r>
            <a:rPr lang="en-IN" sz="1050" b="1" kern="1200" dirty="0" smtClean="0"/>
            <a:t>27</a:t>
          </a:r>
          <a:r>
            <a:rPr lang="en-IN" sz="1050" b="1" kern="1200" baseline="30000" dirty="0" smtClean="0"/>
            <a:t>th</a:t>
          </a:r>
          <a:r>
            <a:rPr lang="en-IN" sz="1050" b="1" kern="1200" dirty="0" smtClean="0"/>
            <a:t> September</a:t>
          </a:r>
        </a:p>
        <a:p>
          <a:pPr lvl="0" algn="ctr" defTabSz="466725">
            <a:lnSpc>
              <a:spcPct val="90000"/>
            </a:lnSpc>
            <a:spcBef>
              <a:spcPct val="0"/>
            </a:spcBef>
            <a:spcAft>
              <a:spcPct val="35000"/>
            </a:spcAft>
          </a:pPr>
          <a:r>
            <a:rPr lang="en-IN" sz="1050" b="1" kern="1200" dirty="0" smtClean="0"/>
            <a:t>Option Expiry</a:t>
          </a:r>
        </a:p>
        <a:p>
          <a:pPr lvl="0" algn="ctr" defTabSz="466725">
            <a:lnSpc>
              <a:spcPct val="90000"/>
            </a:lnSpc>
            <a:spcBef>
              <a:spcPct val="0"/>
            </a:spcBef>
            <a:spcAft>
              <a:spcPct val="35000"/>
            </a:spcAft>
          </a:pPr>
          <a:endParaRPr lang="en-IN" sz="1050" kern="1200" dirty="0"/>
        </a:p>
      </dsp:txBody>
      <dsp:txXfrm>
        <a:off x="2315955" y="0"/>
        <a:ext cx="1667416" cy="581025"/>
      </dsp:txXfrm>
    </dsp:sp>
    <dsp:sp modelId="{3EAF13D2-89F3-40D6-80D6-D4DF0A0F8B3B}">
      <dsp:nvSpPr>
        <dsp:cNvPr id="0" name=""/>
        <dsp:cNvSpPr/>
      </dsp:nvSpPr>
      <dsp:spPr>
        <a:xfrm>
          <a:off x="4049040" y="0"/>
          <a:ext cx="2248441" cy="58102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IN" sz="1050" b="1" kern="1200" dirty="0" smtClean="0"/>
            <a:t>25</a:t>
          </a:r>
          <a:r>
            <a:rPr lang="en-IN" sz="1050" b="1" kern="1200" baseline="30000" dirty="0" smtClean="0"/>
            <a:t>th</a:t>
          </a:r>
          <a:r>
            <a:rPr lang="en-IN" sz="1050" b="1" kern="1200" dirty="0" smtClean="0"/>
            <a:t> &amp; 26</a:t>
          </a:r>
          <a:r>
            <a:rPr lang="en-IN" sz="1050" b="1" kern="1200" baseline="30000" dirty="0" smtClean="0"/>
            <a:t>th</a:t>
          </a:r>
          <a:r>
            <a:rPr lang="en-IN" sz="1050" b="1" kern="1200" dirty="0" smtClean="0"/>
            <a:t>  September</a:t>
          </a:r>
        </a:p>
        <a:p>
          <a:pPr lvl="0" algn="ctr" defTabSz="466725">
            <a:lnSpc>
              <a:spcPct val="90000"/>
            </a:lnSpc>
            <a:spcBef>
              <a:spcPct val="0"/>
            </a:spcBef>
            <a:spcAft>
              <a:spcPct val="35000"/>
            </a:spcAft>
          </a:pPr>
          <a:r>
            <a:rPr lang="en-IN" sz="1050" b="1" kern="1200" dirty="0" smtClean="0"/>
            <a:t>Pre Tender Margin/Sensitivity Report</a:t>
          </a:r>
          <a:endParaRPr lang="en-IN" sz="1050" b="1" kern="1200" dirty="0"/>
        </a:p>
      </dsp:txBody>
      <dsp:txXfrm>
        <a:off x="4339553" y="0"/>
        <a:ext cx="1667416" cy="5810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eaLnBrk="1" hangingPunct="1">
              <a:buFontTx/>
              <a:buNone/>
              <a:defRPr sz="1200">
                <a:solidFill>
                  <a:schemeClr val="tx1"/>
                </a:solidFill>
                <a:latin typeface="Arial" charset="0"/>
                <a:cs typeface="Arial" charset="0"/>
              </a:defRPr>
            </a:lvl1pPr>
          </a:lstStyle>
          <a:p>
            <a:pPr>
              <a:defRPr/>
            </a:pPr>
            <a:fld id="{B521DC4A-A1D9-451F-ADD0-E0CF5468D01D}" type="datetimeFigureOut">
              <a:rPr lang="en-US"/>
              <a:pPr>
                <a:defRPr/>
              </a:pPr>
              <a:t>8/11/2017</a:t>
            </a:fld>
            <a:endParaRPr lang="en-US"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eaLnBrk="1" hangingPunct="1">
              <a:buFontTx/>
              <a:buNone/>
              <a:defRPr sz="1200">
                <a:solidFill>
                  <a:schemeClr val="tx1"/>
                </a:solidFill>
                <a:latin typeface="Arial" charset="0"/>
                <a:cs typeface="Arial" charset="0"/>
              </a:defRPr>
            </a:lvl1pPr>
          </a:lstStyle>
          <a:p>
            <a:pPr>
              <a:defRPr/>
            </a:pPr>
            <a:fld id="{8D57425C-6495-4E16-8AA5-95BAC8C7D8B2}" type="slidenum">
              <a:rPr lang="en-US"/>
              <a:pPr>
                <a:defRPr/>
              </a:pPr>
              <a:t>‹#›</a:t>
            </a:fld>
            <a:endParaRPr lang="en-US" dirty="0"/>
          </a:p>
        </p:txBody>
      </p:sp>
    </p:spTree>
    <p:extLst>
      <p:ext uri="{BB962C8B-B14F-4D97-AF65-F5344CB8AC3E}">
        <p14:creationId xmlns:p14="http://schemas.microsoft.com/office/powerpoint/2010/main" val="3107580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eaLnBrk="1" hangingPunct="1">
              <a:buFontTx/>
              <a:buNone/>
              <a:defRPr sz="1200">
                <a:solidFill>
                  <a:schemeClr val="tx1"/>
                </a:solidFill>
                <a:latin typeface="Arial" charset="0"/>
                <a:cs typeface="Arial" charset="0"/>
              </a:defRPr>
            </a:lvl1pPr>
          </a:lstStyle>
          <a:p>
            <a:pPr>
              <a:defRPr/>
            </a:pPr>
            <a:fld id="{8C1B0903-AF07-4C6A-BC22-D869789DAF2A}" type="datetimeFigureOut">
              <a:rPr lang="en-US"/>
              <a:pPr>
                <a:defRPr/>
              </a:pPr>
              <a:t>8/11/2017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eaLnBrk="1" hangingPunct="1">
              <a:buFontTx/>
              <a:buNone/>
              <a:defRPr sz="1200">
                <a:solidFill>
                  <a:schemeClr val="tx1"/>
                </a:solidFill>
                <a:latin typeface="Arial" charset="0"/>
                <a:cs typeface="Arial" charset="0"/>
              </a:defRPr>
            </a:lvl1pPr>
          </a:lstStyle>
          <a:p>
            <a:pPr>
              <a:defRPr/>
            </a:pPr>
            <a:fld id="{EFEFF87E-EB25-445B-9572-A608A7B84722}" type="slidenum">
              <a:rPr lang="en-US"/>
              <a:pPr>
                <a:defRPr/>
              </a:pPr>
              <a:t>‹#›</a:t>
            </a:fld>
            <a:endParaRPr lang="en-US" dirty="0"/>
          </a:p>
        </p:txBody>
      </p:sp>
    </p:spTree>
    <p:extLst>
      <p:ext uri="{BB962C8B-B14F-4D97-AF65-F5344CB8AC3E}">
        <p14:creationId xmlns:p14="http://schemas.microsoft.com/office/powerpoint/2010/main" val="3817978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109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EFEFF87E-EB25-445B-9572-A608A7B84722}" type="slidenum">
              <a:rPr lang="en-US" smtClean="0"/>
              <a:pPr>
                <a:defRPr/>
              </a:pPr>
              <a:t>12</a:t>
            </a:fld>
            <a:endParaRPr lang="en-US" dirty="0"/>
          </a:p>
        </p:txBody>
      </p:sp>
    </p:spTree>
    <p:extLst>
      <p:ext uri="{BB962C8B-B14F-4D97-AF65-F5344CB8AC3E}">
        <p14:creationId xmlns:p14="http://schemas.microsoft.com/office/powerpoint/2010/main" val="365586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1FF6B0-3A90-479F-BB51-2AD1EC6E99E9}"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93081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74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3655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9842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9842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3F167BA-5242-4BFF-B4F8-3E5FECF2939C}" type="slidenum">
              <a:rPr lang="en-IN" altLang="en-US">
                <a:solidFill>
                  <a:prstClr val="black"/>
                </a:solidFill>
                <a:latin typeface="Calibri" pitchFamily="34" charset="0"/>
              </a:rPr>
              <a:pPr/>
              <a:t>29</a:t>
            </a:fld>
            <a:endParaRPr lang="en-IN" alt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410187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3565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1854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2129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3243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4020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7645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11045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57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19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81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14613" y="285790"/>
            <a:ext cx="6624084" cy="499722"/>
          </a:xfrm>
          <a:prstGeom prst="rect">
            <a:avLst/>
          </a:prstGeom>
        </p:spPr>
        <p:txBody>
          <a:bodyPr anchor="t">
            <a:normAutofit/>
          </a:bodyPr>
          <a:lstStyle>
            <a:lvl1pPr algn="l">
              <a:defRPr sz="2200" b="1" cap="a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7054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879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661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638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2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039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797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C212B-9507-4652-A5A5-E207C99AB06B}" type="datetimeFigureOut">
              <a:rPr lang="en-US" smtClean="0">
                <a:solidFill>
                  <a:prstClr val="black">
                    <a:tint val="75000"/>
                  </a:prstClr>
                </a:solidFill>
              </a:rPr>
              <a:pPr/>
              <a:t>8/11/2017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3797C-39E9-434C-96E9-1CDD0E2F55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53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214613" y="285790"/>
            <a:ext cx="6624084" cy="499722"/>
          </a:xfrm>
          <a:prstGeom prst="rect">
            <a:avLst/>
          </a:prstGeom>
        </p:spPr>
        <p:txBody>
          <a:bodyPr anchor="t">
            <a:normAutofit/>
          </a:bodyPr>
          <a:lstStyle>
            <a:lvl1pPr algn="l">
              <a:defRPr sz="2200" b="1" cap="all">
                <a:latin typeface="Myriad Pro" pitchFamily="34" charset="0"/>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ABD4FD8-5E96-4EF7-BC97-EB2B9BCFEE32}" type="datetimeFigureOut">
              <a:rPr lang="en-US"/>
              <a:pPr>
                <a:defRPr/>
              </a:pPr>
              <a:t>8/11/2017</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669DABA-1B9C-413D-8353-A85162833908}" type="slidenum">
              <a:rPr lang="en-US"/>
              <a:pPr>
                <a:defRPr/>
              </a:pPr>
              <a:t>‹#›</a:t>
            </a:fld>
            <a:endParaRPr lang="en-US" dirty="0"/>
          </a:p>
        </p:txBody>
      </p:sp>
    </p:spTree>
    <p:extLst>
      <p:ext uri="{BB962C8B-B14F-4D97-AF65-F5344CB8AC3E}">
        <p14:creationId xmlns:p14="http://schemas.microsoft.com/office/powerpoint/2010/main" val="80578219"/>
      </p:ext>
    </p:extLst>
  </p:cSld>
  <p:clrMapOvr>
    <a:masterClrMapping/>
  </p:clrMapOvr>
  <p:transition spd="slow"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214613" y="285790"/>
            <a:ext cx="6624084" cy="499722"/>
          </a:xfrm>
          <a:prstGeom prst="rect">
            <a:avLst/>
          </a:prstGeom>
        </p:spPr>
        <p:txBody>
          <a:bodyPr anchor="t">
            <a:normAutofit/>
          </a:bodyPr>
          <a:lstStyle>
            <a:lvl1pPr algn="l">
              <a:defRPr sz="2200" b="1" cap="a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115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02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202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3756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8948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64530B0-BB4F-43B4-A1A9-9ADDD81A3A7E}" type="datetimeFigureOut">
              <a:rPr lang="en-IN" smtClean="0">
                <a:solidFill>
                  <a:prstClr val="black">
                    <a:tint val="75000"/>
                  </a:prstClr>
                </a:solidFill>
              </a:rPr>
              <a:pPr/>
              <a:t>11-08-2017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19CC1116-1054-4E5A-8BE7-B21CEEE4DF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14408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Tree>
    <p:extLst>
      <p:ext uri="{BB962C8B-B14F-4D97-AF65-F5344CB8AC3E}">
        <p14:creationId xmlns:p14="http://schemas.microsoft.com/office/powerpoint/2010/main" val="1538122861"/>
      </p:ext>
    </p:extLst>
  </p:cSld>
  <p:clrMap bg1="lt1" tx1="dk1" bg2="lt2" tx2="dk2" accent1="accent1" accent2="accent2" accent3="accent3" accent4="accent4" accent5="accent5" accent6="accent6" hlink="hlink" folHlink="folHlink"/>
  <p:sldLayoutIdLst>
    <p:sldLayoutId id="2147485565" r:id="rId1"/>
    <p:sldLayoutId id="2147485566" r:id="rId2"/>
    <p:sldLayoutId id="2147485567" r:id="rId3"/>
    <p:sldLayoutId id="2147485581" r:id="rId4"/>
    <p:sldLayoutId id="2147485570"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64530B0-BB4F-43B4-A1A9-9ADDD81A3A7E}" type="datetimeFigureOut">
              <a:rPr lang="en-IN" smtClean="0">
                <a:solidFill>
                  <a:prstClr val="black">
                    <a:tint val="75000"/>
                  </a:prstClr>
                </a:solidFill>
                <a:latin typeface="Calibri"/>
                <a:cs typeface="+mn-cs"/>
              </a:rPr>
              <a:pPr fontAlgn="auto">
                <a:spcBef>
                  <a:spcPts val="0"/>
                </a:spcBef>
                <a:spcAft>
                  <a:spcPts val="0"/>
                </a:spcAft>
              </a:pPr>
              <a:t>11-08-2017</a:t>
            </a:fld>
            <a:endParaRPr lang="en-IN">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IN">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9CC1116-1054-4E5A-8BE7-B21CEEE4DF16}" type="slidenum">
              <a:rPr lang="en-IN" smtClean="0">
                <a:solidFill>
                  <a:prstClr val="black">
                    <a:tint val="75000"/>
                  </a:prstClr>
                </a:solidFill>
                <a:latin typeface="Calibri"/>
                <a:cs typeface="+mn-cs"/>
              </a:rPr>
              <a:pPr fontAlgn="auto">
                <a:spcBef>
                  <a:spcPts val="0"/>
                </a:spcBef>
                <a:spcAft>
                  <a:spcPts val="0"/>
                </a:spcAft>
              </a:pPr>
              <a:t>‹#›</a:t>
            </a:fld>
            <a:endParaRPr lang="en-IN">
              <a:solidFill>
                <a:prstClr val="black">
                  <a:tint val="75000"/>
                </a:prstClr>
              </a:solidFill>
              <a:latin typeface="Calibri"/>
              <a:cs typeface="+mn-cs"/>
            </a:endParaRPr>
          </a:p>
        </p:txBody>
      </p:sp>
    </p:spTree>
    <p:extLst>
      <p:ext uri="{BB962C8B-B14F-4D97-AF65-F5344CB8AC3E}">
        <p14:creationId xmlns:p14="http://schemas.microsoft.com/office/powerpoint/2010/main" val="3212870491"/>
      </p:ext>
    </p:extLst>
  </p:cSld>
  <p:clrMap bg1="lt1" tx1="dk1" bg2="lt2" tx2="dk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6C212B-9507-4652-A5A5-E207C99AB06B}" type="datetimeFigureOut">
              <a:rPr lang="en-US" smtClean="0">
                <a:solidFill>
                  <a:prstClr val="black">
                    <a:tint val="75000"/>
                  </a:prstClr>
                </a:solidFill>
                <a:latin typeface="Calibri"/>
                <a:cs typeface="+mn-cs"/>
              </a:rPr>
              <a:pPr fontAlgn="auto">
                <a:spcBef>
                  <a:spcPts val="0"/>
                </a:spcBef>
                <a:spcAft>
                  <a:spcPts val="0"/>
                </a:spcAft>
              </a:pPr>
              <a:t>8/11/2017</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773797C-39E9-434C-96E9-1CDD0E2F551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077236228"/>
      </p:ext>
    </p:extLst>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0" r:id="rId6"/>
    <p:sldLayoutId id="2147485601" r:id="rId7"/>
    <p:sldLayoutId id="2147485602" r:id="rId8"/>
    <p:sldLayoutId id="2147485603" r:id="rId9"/>
    <p:sldLayoutId id="2147485604" r:id="rId10"/>
    <p:sldLayoutId id="21474856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mcxindia.com/" TargetMode="Externa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mcxindia.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mcxindia.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cxindia.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bwMode="auto">
          <a:xfrm>
            <a:off x="450573" y="1341789"/>
            <a:ext cx="8229600" cy="934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sz="3600" b="1" dirty="0" smtClean="0">
                <a:solidFill>
                  <a:srgbClr val="002060"/>
                </a:solidFill>
              </a:rPr>
              <a:t>MCX- INTRODUCTION TO GOLD OPTIONS</a:t>
            </a:r>
            <a:endParaRPr lang="en-US" altLang="en-US" sz="3600" b="1" dirty="0">
              <a:solidFill>
                <a:srgbClr val="002060"/>
              </a:solidFill>
            </a:endParaRPr>
          </a:p>
        </p:txBody>
      </p:sp>
      <p:pic>
        <p:nvPicPr>
          <p:cNvPr id="3" name="Picture 2"/>
          <p:cNvPicPr>
            <a:picLocks noChangeAspect="1"/>
          </p:cNvPicPr>
          <p:nvPr/>
        </p:nvPicPr>
        <p:blipFill>
          <a:blip r:embed="rId2"/>
          <a:stretch>
            <a:fillRect/>
          </a:stretch>
        </p:blipFill>
        <p:spPr>
          <a:xfrm>
            <a:off x="1867437" y="2391606"/>
            <a:ext cx="5164428" cy="2886075"/>
          </a:xfrm>
          <a:prstGeom prst="rect">
            <a:avLst/>
          </a:prstGeom>
        </p:spPr>
      </p:pic>
    </p:spTree>
    <p:extLst>
      <p:ext uri="{BB962C8B-B14F-4D97-AF65-F5344CB8AC3E}">
        <p14:creationId xmlns:p14="http://schemas.microsoft.com/office/powerpoint/2010/main" val="995974697"/>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eaLnBrk="0" fontAlgn="base" hangingPunct="0">
              <a:lnSpc>
                <a:spcPct val="80000"/>
              </a:lnSpc>
              <a:spcAft>
                <a:spcPct val="0"/>
              </a:spcAft>
              <a:defRPr/>
            </a:pPr>
            <a:r>
              <a:rPr lang="en-IN" sz="2800" dirty="0">
                <a:solidFill>
                  <a:srgbClr val="152D65"/>
                </a:solidFill>
                <a:latin typeface="Calibri" pitchFamily="34" charset="0"/>
                <a:ea typeface="+mn-ea"/>
                <a:cs typeface="Arial" charset="0"/>
              </a:rPr>
              <a:t>Hedging applications of options</a:t>
            </a:r>
          </a:p>
        </p:txBody>
      </p:sp>
      <p:sp>
        <p:nvSpPr>
          <p:cNvPr id="3" name="TextBox 2"/>
          <p:cNvSpPr txBox="1"/>
          <p:nvPr/>
        </p:nvSpPr>
        <p:spPr>
          <a:xfrm>
            <a:off x="414338" y="1314450"/>
            <a:ext cx="6872287" cy="4585871"/>
          </a:xfrm>
          <a:prstGeom prst="rect">
            <a:avLst/>
          </a:prstGeom>
          <a:noFill/>
        </p:spPr>
        <p:txBody>
          <a:bodyPr wrap="square" rtlCol="0">
            <a:spAutoFit/>
          </a:bodyPr>
          <a:lstStyle/>
          <a:p>
            <a:pPr marL="342900" indent="-342900">
              <a:buFont typeface="Wingdings" panose="05000000000000000000" pitchFamily="2" charset="2"/>
              <a:buChar char="Ø"/>
            </a:pPr>
            <a:r>
              <a:rPr lang="en-IN" sz="2800" dirty="0" smtClean="0"/>
              <a:t>Producer/Bullion Dealer Hedging</a:t>
            </a:r>
            <a:endParaRPr lang="en-IN" sz="2800" dirty="0"/>
          </a:p>
          <a:p>
            <a:pPr marL="342900" indent="-342900">
              <a:buFont typeface="Wingdings" panose="05000000000000000000" pitchFamily="2" charset="2"/>
              <a:buChar char="Ø"/>
            </a:pPr>
            <a:r>
              <a:rPr lang="en-IN" sz="2800" dirty="0"/>
              <a:t>Flexible Pricing Schemes by Jewellers</a:t>
            </a:r>
          </a:p>
          <a:p>
            <a:pPr marL="342900" indent="-342900">
              <a:buFont typeface="Wingdings" panose="05000000000000000000" pitchFamily="2" charset="2"/>
              <a:buChar char="Ø"/>
            </a:pPr>
            <a:r>
              <a:rPr lang="en-IN" sz="2800" dirty="0" smtClean="0"/>
              <a:t>Inventory Hedging</a:t>
            </a:r>
          </a:p>
          <a:p>
            <a:pPr marL="342900" indent="-342900">
              <a:buFont typeface="Wingdings" panose="05000000000000000000" pitchFamily="2" charset="2"/>
              <a:buChar char="Ø"/>
            </a:pPr>
            <a:r>
              <a:rPr lang="en-IN" sz="2800" dirty="0" smtClean="0"/>
              <a:t>Protection from rising prices against Fixed quotes</a:t>
            </a:r>
            <a:endParaRPr lang="en-IN" sz="2800" dirty="0"/>
          </a:p>
          <a:p>
            <a:pPr marL="342900" indent="-342900">
              <a:buFont typeface="Wingdings" panose="05000000000000000000" pitchFamily="2" charset="2"/>
              <a:buChar char="Ø"/>
            </a:pPr>
            <a:endParaRPr lang="en-IN" sz="2800" dirty="0"/>
          </a:p>
          <a:p>
            <a:pPr marL="342900" indent="-342900">
              <a:buFont typeface="Wingdings" panose="05000000000000000000" pitchFamily="2" charset="2"/>
              <a:buChar char="Ø"/>
            </a:pPr>
            <a:endParaRPr lang="en-IN" sz="2800" dirty="0" smtClean="0"/>
          </a:p>
          <a:p>
            <a:pPr marL="342900" indent="-342900">
              <a:buFont typeface="Wingdings" panose="05000000000000000000" pitchFamily="2" charset="2"/>
              <a:buChar char="Ø"/>
            </a:pPr>
            <a:endParaRPr lang="en-IN" sz="2800" dirty="0"/>
          </a:p>
          <a:p>
            <a:pPr marL="342900" indent="-342900">
              <a:buFont typeface="Wingdings" panose="05000000000000000000" pitchFamily="2" charset="2"/>
              <a:buChar char="Ø"/>
            </a:pPr>
            <a:endParaRPr lang="en-IN" sz="2800" dirty="0" smtClean="0"/>
          </a:p>
          <a:p>
            <a:pPr marL="342900" indent="-342900">
              <a:buFont typeface="Wingdings" panose="05000000000000000000" pitchFamily="2" charset="2"/>
              <a:buChar char="Ø"/>
            </a:pPr>
            <a:endParaRPr lang="en-IN" dirty="0"/>
          </a:p>
          <a:p>
            <a:pPr marL="342900" indent="-342900">
              <a:buFont typeface="Wingdings" panose="05000000000000000000" pitchFamily="2" charset="2"/>
              <a:buChar char="Ø"/>
            </a:pPr>
            <a:endParaRPr lang="en-IN" dirty="0"/>
          </a:p>
        </p:txBody>
      </p:sp>
    </p:spTree>
    <p:extLst>
      <p:ext uri="{BB962C8B-B14F-4D97-AF65-F5344CB8AC3E}">
        <p14:creationId xmlns:p14="http://schemas.microsoft.com/office/powerpoint/2010/main" val="636143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4613" y="1025463"/>
            <a:ext cx="7449382" cy="499722"/>
          </a:xfrm>
          <a:prstGeom prst="rect">
            <a:avLst/>
          </a:prstGeom>
        </p:spPr>
        <p:txBody>
          <a:bodyPr>
            <a:noAutofit/>
          </a:bodyPr>
          <a:lstStyle/>
          <a:p>
            <a:pPr algn="l" eaLnBrk="1" hangingPunct="1"/>
            <a:r>
              <a:rPr lang="en-IN" altLang="en-US" sz="2000" dirty="0" smtClean="0">
                <a:solidFill>
                  <a:srgbClr val="152D65"/>
                </a:solidFill>
                <a:latin typeface="Calibri" pitchFamily="34" charset="0"/>
                <a:ea typeface="+mn-ea"/>
                <a:cs typeface="Arial" charset="0"/>
              </a:rPr>
              <a:t>Example-Gold producer </a:t>
            </a:r>
            <a:r>
              <a:rPr lang="en-IN" altLang="en-US" sz="2000" dirty="0">
                <a:solidFill>
                  <a:srgbClr val="152D65"/>
                </a:solidFill>
                <a:latin typeface="Calibri" pitchFamily="34" charset="0"/>
                <a:ea typeface="+mn-ea"/>
                <a:cs typeface="Arial" charset="0"/>
              </a:rPr>
              <a:t>hedging</a:t>
            </a:r>
          </a:p>
        </p:txBody>
      </p:sp>
      <p:sp>
        <p:nvSpPr>
          <p:cNvPr id="4" name="TextBox 3"/>
          <p:cNvSpPr txBox="1"/>
          <p:nvPr/>
        </p:nvSpPr>
        <p:spPr>
          <a:xfrm>
            <a:off x="214613" y="1301392"/>
            <a:ext cx="6216167" cy="2322174"/>
          </a:xfrm>
          <a:prstGeom prst="rect">
            <a:avLst/>
          </a:prstGeom>
          <a:noFill/>
        </p:spPr>
        <p:txBody>
          <a:bodyPr wrap="square" rtlCol="0">
            <a:spAutoFit/>
          </a:bodyPr>
          <a:lstStyle/>
          <a:p>
            <a:pPr lvl="0">
              <a:lnSpc>
                <a:spcPct val="115000"/>
              </a:lnSpc>
              <a:spcAft>
                <a:spcPts val="0"/>
              </a:spcAft>
            </a:pPr>
            <a:r>
              <a:rPr lang="en-IN" sz="1800" dirty="0">
                <a:latin typeface="Calibri"/>
                <a:ea typeface="Calibri"/>
                <a:cs typeface="Times New Roman"/>
              </a:rPr>
              <a:t>Australian Gold Producers </a:t>
            </a:r>
            <a:r>
              <a:rPr lang="en-IN" sz="1800" dirty="0" smtClean="0">
                <a:latin typeface="Calibri"/>
                <a:ea typeface="Calibri"/>
                <a:cs typeface="Times New Roman"/>
              </a:rPr>
              <a:t>(</a:t>
            </a:r>
            <a:r>
              <a:rPr lang="en-IN" sz="1600" i="1" dirty="0" smtClean="0">
                <a:latin typeface="Calibri"/>
                <a:ea typeface="Calibri"/>
                <a:cs typeface="Times New Roman"/>
              </a:rPr>
              <a:t>FX </a:t>
            </a:r>
            <a:r>
              <a:rPr lang="en-IN" sz="1600" i="1" dirty="0" err="1" smtClean="0">
                <a:latin typeface="Calibri"/>
                <a:ea typeface="Calibri"/>
                <a:cs typeface="Times New Roman"/>
              </a:rPr>
              <a:t>Contango</a:t>
            </a:r>
            <a:r>
              <a:rPr lang="en-IN" sz="1800" dirty="0">
                <a:latin typeface="Calibri"/>
                <a:ea typeface="Calibri"/>
                <a:cs typeface="Times New Roman"/>
              </a:rPr>
              <a:t>) </a:t>
            </a:r>
            <a:r>
              <a:rPr lang="en-IN" sz="1800" dirty="0" smtClean="0">
                <a:latin typeface="Calibri"/>
                <a:ea typeface="Calibri"/>
                <a:cs typeface="Times New Roman"/>
              </a:rPr>
              <a:t>sell </a:t>
            </a:r>
            <a:r>
              <a:rPr lang="en-IN" sz="1800" dirty="0">
                <a:latin typeface="Calibri"/>
                <a:ea typeface="Calibri"/>
                <a:cs typeface="Times New Roman"/>
              </a:rPr>
              <a:t>above the money </a:t>
            </a:r>
            <a:r>
              <a:rPr lang="en-IN" sz="1800" dirty="0" smtClean="0">
                <a:latin typeface="Calibri"/>
                <a:ea typeface="Calibri"/>
                <a:cs typeface="Times New Roman"/>
              </a:rPr>
              <a:t>Calls to utilise Premiums (Ceiling) </a:t>
            </a:r>
            <a:r>
              <a:rPr lang="en-IN" sz="1800" dirty="0">
                <a:latin typeface="Calibri"/>
                <a:ea typeface="Calibri"/>
                <a:cs typeface="Times New Roman"/>
              </a:rPr>
              <a:t>&amp; buy protective </a:t>
            </a:r>
            <a:r>
              <a:rPr lang="en-IN" sz="1800" dirty="0" smtClean="0">
                <a:latin typeface="Calibri"/>
                <a:ea typeface="Calibri"/>
                <a:cs typeface="Times New Roman"/>
              </a:rPr>
              <a:t>Puts below the money; (to create a </a:t>
            </a:r>
            <a:r>
              <a:rPr lang="en-IN" sz="1800" i="1" dirty="0" smtClean="0">
                <a:latin typeface="Calibri"/>
                <a:ea typeface="Calibri"/>
                <a:cs typeface="Times New Roman"/>
              </a:rPr>
              <a:t>Floor price</a:t>
            </a:r>
            <a:r>
              <a:rPr lang="en-IN" sz="1800" dirty="0" smtClean="0">
                <a:latin typeface="Calibri"/>
                <a:ea typeface="Calibri"/>
                <a:cs typeface="Times New Roman"/>
              </a:rPr>
              <a:t>): achieving  low/zero cost Collar hedge against any fall in expected price of future production/inventory. </a:t>
            </a:r>
          </a:p>
          <a:p>
            <a:pPr lvl="0">
              <a:spcAft>
                <a:spcPts val="0"/>
              </a:spcAft>
            </a:pPr>
            <a:endParaRPr lang="en-IN" sz="1800" dirty="0" smtClean="0">
              <a:latin typeface="Calibri"/>
              <a:ea typeface="Calibri"/>
              <a:cs typeface="Times New Roman"/>
            </a:endParaRPr>
          </a:p>
          <a:p>
            <a:pPr lvl="0">
              <a:lnSpc>
                <a:spcPct val="115000"/>
              </a:lnSpc>
              <a:spcAft>
                <a:spcPts val="0"/>
              </a:spcAft>
            </a:pPr>
            <a:r>
              <a:rPr lang="en-IN" sz="1800" dirty="0" smtClean="0">
                <a:latin typeface="Calibri"/>
                <a:ea typeface="Calibri"/>
                <a:cs typeface="Times New Roman"/>
              </a:rPr>
              <a:t>This is a Costless Collar Strategy.</a:t>
            </a:r>
            <a:endParaRPr lang="en-IN" sz="1800" dirty="0">
              <a:latin typeface="Calibri"/>
              <a:ea typeface="Calibri"/>
              <a:cs typeface="Times New Roman"/>
            </a:endParaRPr>
          </a:p>
        </p:txBody>
      </p:sp>
      <p:sp>
        <p:nvSpPr>
          <p:cNvPr id="6" name="Oval 5"/>
          <p:cNvSpPr>
            <a:spLocks noChangeArrowheads="1"/>
          </p:cNvSpPr>
          <p:nvPr/>
        </p:nvSpPr>
        <p:spPr bwMode="auto">
          <a:xfrm>
            <a:off x="6256089" y="1301392"/>
            <a:ext cx="2066925" cy="2446164"/>
          </a:xfrm>
          <a:prstGeom prst="ellipse">
            <a:avLst/>
          </a:prstGeom>
          <a:solidFill>
            <a:srgbClr val="00B050"/>
          </a:solidFill>
          <a:ln w="9525">
            <a:solidFill>
              <a:sysClr val="windowText" lastClr="000000"/>
            </a:solidFill>
            <a:round/>
            <a:headEnd/>
            <a:tailEnd/>
          </a:ln>
          <a:effectLst/>
          <a:extLst/>
        </p:spPr>
        <p:txBody>
          <a:bodyPr wrap="none" lIns="82058" tIns="41029" rIns="82058" bIns="41029" anchor="ctr"/>
          <a:lstStyle/>
          <a:p>
            <a:pPr marL="0" marR="0" lvl="0" indent="0" algn="ctr" defTabSz="82073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rPr>
              <a:t>A Collar</a:t>
            </a:r>
            <a:r>
              <a:rPr kumimoji="0" lang="en-US" sz="1400" b="0" i="0" u="none" strike="noStrike" kern="0" cap="none" spc="0" normalizeH="0" baseline="0" noProof="0" dirty="0" smtClean="0">
                <a:ln>
                  <a:noFill/>
                </a:ln>
                <a:solidFill>
                  <a:srgbClr val="FF0000"/>
                </a:solidFill>
                <a:effectLst/>
                <a:uLnTx/>
                <a:uFillTx/>
              </a:rPr>
              <a:t>=</a:t>
            </a:r>
          </a:p>
          <a:p>
            <a:pPr marL="0" marR="0" lvl="0" indent="0" algn="ctr" defTabSz="82073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A Covered Call</a:t>
            </a:r>
          </a:p>
          <a:p>
            <a:pPr marL="0" marR="0" lvl="0" indent="0" algn="ctr" defTabSz="82073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a:t>
            </a:r>
          </a:p>
          <a:p>
            <a:pPr marL="0" marR="0" lvl="0" indent="0" algn="ctr" defTabSz="82073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PUT</a:t>
            </a:r>
          </a:p>
          <a:p>
            <a:pPr marL="0" marR="0" lvl="0" indent="0" algn="ctr" defTabSz="82073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(Downside</a:t>
            </a:r>
            <a:r>
              <a:rPr kumimoji="0" lang="en-US" sz="1400" b="0" i="0" u="none" strike="noStrike" kern="0" cap="none" spc="0" normalizeH="0" noProof="0" dirty="0" smtClean="0">
                <a:ln>
                  <a:noFill/>
                </a:ln>
                <a:solidFill>
                  <a:prstClr val="white"/>
                </a:solidFill>
                <a:effectLst/>
                <a:uLnTx/>
                <a:uFillTx/>
              </a:rPr>
              <a:t>  Protection)</a:t>
            </a:r>
            <a:endParaRPr kumimoji="0" lang="en-US" sz="1600" b="0" i="0" u="none" strike="noStrike" kern="0" cap="none" spc="0" normalizeH="0" baseline="0" noProof="0" dirty="0" smtClean="0">
              <a:ln>
                <a:noFill/>
              </a:ln>
              <a:solidFill>
                <a:prstClr val="white"/>
              </a:solidFill>
              <a:effectLst/>
              <a:uLnTx/>
              <a:uFillTx/>
            </a:endParaRPr>
          </a:p>
        </p:txBody>
      </p:sp>
      <p:sp>
        <p:nvSpPr>
          <p:cNvPr id="8" name="Title 1"/>
          <p:cNvSpPr txBox="1">
            <a:spLocks/>
          </p:cNvSpPr>
          <p:nvPr/>
        </p:nvSpPr>
        <p:spPr>
          <a:xfrm>
            <a:off x="214613" y="285790"/>
            <a:ext cx="6624084" cy="499722"/>
          </a:xfrm>
          <a:prstGeom prst="rect">
            <a:avLst/>
          </a:prstGeom>
        </p:spPr>
        <p:txBody>
          <a:bodyPr anchor="t">
            <a:normAutofit/>
          </a:bodyPr>
          <a:lstStyle>
            <a:lvl1pPr algn="l" defTabSz="914400" rtl="0" eaLnBrk="1" latinLnBrk="0" hangingPunct="1">
              <a:spcBef>
                <a:spcPct val="0"/>
              </a:spcBef>
              <a:buNone/>
              <a:defRPr sz="2200" b="1" kern="1200" cap="all">
                <a:solidFill>
                  <a:schemeClr val="tx1"/>
                </a:solidFill>
                <a:latin typeface="Myriad Pro" pitchFamily="34" charset="0"/>
                <a:ea typeface="+mj-ea"/>
                <a:cs typeface="+mj-cs"/>
              </a:defRPr>
            </a:lvl1p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Hedging applications of options</a:t>
            </a:r>
            <a:endParaRPr lang="en-IN" sz="2800" dirty="0">
              <a:solidFill>
                <a:srgbClr val="152D65"/>
              </a:solidFill>
              <a:latin typeface="Calibri" pitchFamily="34" charset="0"/>
              <a:ea typeface="+mn-ea"/>
              <a:cs typeface="Arial" charset="0"/>
            </a:endParaRPr>
          </a:p>
        </p:txBody>
      </p:sp>
      <p:pic>
        <p:nvPicPr>
          <p:cNvPr id="1026" name="Picture 2" descr="C:\Users\ShivanM00513\AppData\Local\Microsoft\Windows\Temporary Internet Files\Content.Outlook\0JH4NNY1\coll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6" y="3429000"/>
            <a:ext cx="3651295" cy="267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3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40" y="1071262"/>
            <a:ext cx="6624084" cy="499722"/>
          </a:xfrm>
        </p:spPr>
        <p:txBody>
          <a:bodyPr>
            <a:noAutofit/>
          </a:bodyPr>
          <a:lstStyle/>
          <a:p>
            <a:pPr marL="342900" indent="-342900" eaLnBrk="0" fontAlgn="base" hangingPunct="0">
              <a:lnSpc>
                <a:spcPct val="80000"/>
              </a:lnSpc>
              <a:spcAft>
                <a:spcPct val="0"/>
              </a:spcAft>
              <a:defRPr/>
            </a:pPr>
            <a:r>
              <a:rPr lang="en-US" sz="2000" dirty="0">
                <a:solidFill>
                  <a:srgbClr val="152D65"/>
                </a:solidFill>
                <a:latin typeface="Calibri" pitchFamily="34" charset="0"/>
                <a:ea typeface="+mn-ea"/>
                <a:cs typeface="Arial" charset="0"/>
              </a:rPr>
              <a:t>Flexible Pricing Scheme OFFERED BY JEWELLERS</a:t>
            </a:r>
          </a:p>
        </p:txBody>
      </p:sp>
      <p:sp>
        <p:nvSpPr>
          <p:cNvPr id="3" name="TextBox 2"/>
          <p:cNvSpPr txBox="1"/>
          <p:nvPr/>
        </p:nvSpPr>
        <p:spPr>
          <a:xfrm>
            <a:off x="815926" y="1881117"/>
            <a:ext cx="7413674" cy="3139321"/>
          </a:xfrm>
          <a:prstGeom prst="rect">
            <a:avLst/>
          </a:prstGeom>
          <a:noFill/>
        </p:spPr>
        <p:txBody>
          <a:bodyPr wrap="square" rtlCol="0">
            <a:spAutoFit/>
          </a:bodyPr>
          <a:lstStyle/>
          <a:p>
            <a:r>
              <a:rPr lang="en-US" b="1" i="1" dirty="0" smtClean="0"/>
              <a:t>Jewelers may offer lower of current price /Diwali price as </a:t>
            </a:r>
            <a:r>
              <a:rPr lang="en-US" b="1" i="1" dirty="0"/>
              <a:t>F</a:t>
            </a:r>
            <a:r>
              <a:rPr lang="en-US" b="1" i="1" dirty="0" smtClean="0"/>
              <a:t>estive Scheme :</a:t>
            </a:r>
          </a:p>
          <a:p>
            <a:endParaRPr lang="en-US" dirty="0"/>
          </a:p>
          <a:p>
            <a:r>
              <a:rPr lang="en-US" b="1" dirty="0" smtClean="0"/>
              <a:t>Strategy: </a:t>
            </a:r>
            <a:r>
              <a:rPr lang="en-US" dirty="0" smtClean="0"/>
              <a:t>Buy Put at Current Prices</a:t>
            </a:r>
          </a:p>
          <a:p>
            <a:endParaRPr lang="en-US" dirty="0"/>
          </a:p>
          <a:p>
            <a:r>
              <a:rPr lang="en-US" dirty="0"/>
              <a:t>If  </a:t>
            </a:r>
            <a:r>
              <a:rPr lang="en-US" dirty="0" smtClean="0"/>
              <a:t>at Diwali </a:t>
            </a:r>
            <a:r>
              <a:rPr lang="en-US" dirty="0"/>
              <a:t>prices </a:t>
            </a:r>
            <a:r>
              <a:rPr lang="en-US" dirty="0" smtClean="0"/>
              <a:t>rise, he won’t exercise and loss will be the premium paid</a:t>
            </a:r>
          </a:p>
          <a:p>
            <a:endParaRPr lang="en-US" dirty="0"/>
          </a:p>
          <a:p>
            <a:r>
              <a:rPr lang="en-US" dirty="0"/>
              <a:t>If </a:t>
            </a:r>
            <a:r>
              <a:rPr lang="en-US" dirty="0" smtClean="0"/>
              <a:t>at </a:t>
            </a:r>
            <a:r>
              <a:rPr lang="en-US" dirty="0"/>
              <a:t>Diwali prices </a:t>
            </a:r>
            <a:r>
              <a:rPr lang="en-US" dirty="0" smtClean="0"/>
              <a:t>fall then he will Sell the same Put and take profit.</a:t>
            </a:r>
          </a:p>
          <a:p>
            <a:endParaRPr lang="en-US" sz="1800" b="1" dirty="0"/>
          </a:p>
        </p:txBody>
      </p:sp>
      <p:sp>
        <p:nvSpPr>
          <p:cNvPr id="4" name="TextBox 3"/>
          <p:cNvSpPr txBox="1"/>
          <p:nvPr/>
        </p:nvSpPr>
        <p:spPr>
          <a:xfrm>
            <a:off x="528637" y="6357938"/>
            <a:ext cx="6300787" cy="246221"/>
          </a:xfrm>
          <a:prstGeom prst="rect">
            <a:avLst/>
          </a:prstGeom>
          <a:noFill/>
        </p:spPr>
        <p:txBody>
          <a:bodyPr wrap="square" rtlCol="0">
            <a:spAutoFit/>
          </a:bodyPr>
          <a:lstStyle/>
          <a:p>
            <a:r>
              <a:rPr lang="en-IN" sz="1000" dirty="0" smtClean="0"/>
              <a:t>#-  Indicative Premium mentioned as an example </a:t>
            </a:r>
            <a:endParaRPr lang="en-IN" sz="1000" dirty="0"/>
          </a:p>
        </p:txBody>
      </p:sp>
      <p:sp>
        <p:nvSpPr>
          <p:cNvPr id="5" name="Title 1"/>
          <p:cNvSpPr txBox="1">
            <a:spLocks/>
          </p:cNvSpPr>
          <p:nvPr/>
        </p:nvSpPr>
        <p:spPr>
          <a:xfrm>
            <a:off x="214613" y="285790"/>
            <a:ext cx="6624084" cy="499722"/>
          </a:xfrm>
          <a:prstGeom prst="rect">
            <a:avLst/>
          </a:prstGeom>
        </p:spPr>
        <p:txBody>
          <a:bodyPr anchor="t">
            <a:normAutofit/>
          </a:bodyPr>
          <a:lstStyle>
            <a:lvl1pPr algn="l" defTabSz="914400" rtl="0" eaLnBrk="1" latinLnBrk="0" hangingPunct="1">
              <a:spcBef>
                <a:spcPct val="0"/>
              </a:spcBef>
              <a:buNone/>
              <a:defRPr sz="2200" b="1" kern="1200" cap="all">
                <a:solidFill>
                  <a:schemeClr val="tx1"/>
                </a:solidFill>
                <a:latin typeface="Myriad Pro" pitchFamily="34" charset="0"/>
                <a:ea typeface="+mj-ea"/>
                <a:cs typeface="+mj-cs"/>
              </a:defRPr>
            </a:lvl1p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Hedging applications of options</a:t>
            </a:r>
            <a:endParaRPr lang="en-IN" sz="2800" dirty="0">
              <a:solidFill>
                <a:srgbClr val="152D65"/>
              </a:solidFill>
              <a:latin typeface="Calibri" pitchFamily="34" charset="0"/>
              <a:ea typeface="+mn-ea"/>
              <a:cs typeface="Arial" charset="0"/>
            </a:endParaRPr>
          </a:p>
        </p:txBody>
      </p:sp>
    </p:spTree>
    <p:extLst>
      <p:ext uri="{BB962C8B-B14F-4D97-AF65-F5344CB8AC3E}">
        <p14:creationId xmlns:p14="http://schemas.microsoft.com/office/powerpoint/2010/main" val="179099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7415" y="799696"/>
            <a:ext cx="7715639" cy="499722"/>
          </a:xfrm>
          <a:prstGeom prst="rect">
            <a:avLst/>
          </a:prstGeom>
        </p:spPr>
        <p:txBody>
          <a:bodyPr>
            <a:noAutofit/>
          </a:bodyPr>
          <a:lstStyle/>
          <a:p>
            <a:r>
              <a:rPr lang="en-US" altLang="en-US" sz="2000" dirty="0">
                <a:solidFill>
                  <a:srgbClr val="152D65"/>
                </a:solidFill>
                <a:latin typeface="Calibri" pitchFamily="34" charset="0"/>
                <a:ea typeface="+mn-ea"/>
                <a:cs typeface="Arial" charset="0"/>
              </a:rPr>
              <a:t>OPTION Strategy for Bullion Dealer: Protecting inventory – Fixed Gold</a:t>
            </a:r>
          </a:p>
        </p:txBody>
      </p:sp>
      <p:grpSp>
        <p:nvGrpSpPr>
          <p:cNvPr id="3" name="Group 2"/>
          <p:cNvGrpSpPr/>
          <p:nvPr/>
        </p:nvGrpSpPr>
        <p:grpSpPr>
          <a:xfrm>
            <a:off x="819128" y="1544674"/>
            <a:ext cx="6099390" cy="4395210"/>
            <a:chOff x="1447800" y="1230337"/>
            <a:chExt cx="6858000" cy="4941863"/>
          </a:xfrm>
        </p:grpSpPr>
        <p:sp>
          <p:nvSpPr>
            <p:cNvPr id="4" name="Oval 3"/>
            <p:cNvSpPr/>
            <p:nvPr/>
          </p:nvSpPr>
          <p:spPr>
            <a:xfrm>
              <a:off x="2514600" y="1230337"/>
              <a:ext cx="3962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Bullion </a:t>
              </a:r>
              <a:r>
                <a:rPr lang="en-US" sz="1800" dirty="0" smtClean="0"/>
                <a:t>Dealer: </a:t>
              </a:r>
              <a:r>
                <a:rPr lang="en-US" sz="1800" dirty="0"/>
                <a:t>Risk of depreciation in Gold </a:t>
              </a:r>
            </a:p>
            <a:p>
              <a:pPr algn="ctr">
                <a:defRPr/>
              </a:pPr>
              <a:r>
                <a:rPr lang="en-US" sz="1800" dirty="0"/>
                <a:t>(</a:t>
              </a:r>
              <a:r>
                <a:rPr lang="en-US" sz="1800" dirty="0" smtClean="0"/>
                <a:t>CMP 30000</a:t>
              </a:r>
              <a:r>
                <a:rPr lang="en-US" sz="1800" dirty="0"/>
                <a:t>)</a:t>
              </a:r>
            </a:p>
          </p:txBody>
        </p:sp>
        <p:sp>
          <p:nvSpPr>
            <p:cNvPr id="5" name="Rounded Rectangle 4"/>
            <p:cNvSpPr/>
            <p:nvPr/>
          </p:nvSpPr>
          <p:spPr>
            <a:xfrm>
              <a:off x="3429000" y="3249637"/>
              <a:ext cx="2438400" cy="1093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Buy Put </a:t>
              </a:r>
              <a:r>
                <a:rPr lang="en-US" sz="1800" dirty="0" smtClean="0"/>
                <a:t>option: </a:t>
              </a:r>
              <a:r>
                <a:rPr lang="en-US" sz="1800" dirty="0"/>
                <a:t>Strike price </a:t>
              </a:r>
              <a:r>
                <a:rPr lang="en-US" sz="1800" dirty="0" smtClean="0"/>
                <a:t>30000 </a:t>
              </a:r>
              <a:r>
                <a:rPr lang="en-US" sz="1800" dirty="0"/>
                <a:t>Premium Rs.300</a:t>
              </a:r>
            </a:p>
          </p:txBody>
        </p:sp>
        <p:sp>
          <p:nvSpPr>
            <p:cNvPr id="6" name="Rectangle 5"/>
            <p:cNvSpPr/>
            <p:nvPr/>
          </p:nvSpPr>
          <p:spPr>
            <a:xfrm>
              <a:off x="1447800" y="4876800"/>
              <a:ext cx="228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Loss: Maximum up to Rs.300</a:t>
              </a:r>
            </a:p>
          </p:txBody>
        </p:sp>
        <p:sp>
          <p:nvSpPr>
            <p:cNvPr id="7" name="Rectangle 6"/>
            <p:cNvSpPr/>
            <p:nvPr/>
          </p:nvSpPr>
          <p:spPr>
            <a:xfrm>
              <a:off x="5410200" y="49530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Profit: Actual loss is Compensated by appreciation in the premium price</a:t>
              </a:r>
            </a:p>
          </p:txBody>
        </p:sp>
        <p:sp>
          <p:nvSpPr>
            <p:cNvPr id="9" name="Down Arrow 8"/>
            <p:cNvSpPr/>
            <p:nvPr/>
          </p:nvSpPr>
          <p:spPr>
            <a:xfrm flipH="1">
              <a:off x="4495800" y="2563837"/>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10960338" flipV="1">
              <a:off x="2749550" y="3748088"/>
              <a:ext cx="60483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a:off x="5943600" y="37338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own Arrow 19"/>
            <p:cNvSpPr/>
            <p:nvPr/>
          </p:nvSpPr>
          <p:spPr>
            <a:xfrm>
              <a:off x="6553200" y="4038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0"/>
            <p:cNvSpPr/>
            <p:nvPr/>
          </p:nvSpPr>
          <p:spPr>
            <a:xfrm>
              <a:off x="2590800" y="4038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597876" y="5978056"/>
            <a:ext cx="8039228" cy="307777"/>
          </a:xfrm>
          <a:prstGeom prst="rect">
            <a:avLst/>
          </a:prstGeom>
          <a:noFill/>
        </p:spPr>
        <p:txBody>
          <a:bodyPr wrap="square" rtlCol="0">
            <a:spAutoFit/>
          </a:bodyPr>
          <a:lstStyle/>
          <a:p>
            <a:r>
              <a:rPr lang="en-IN" sz="1400" dirty="0" smtClean="0"/>
              <a:t>The loss is limited to the extent of the premium paid i.e. </a:t>
            </a:r>
            <a:r>
              <a:rPr lang="en-IN" sz="1400" dirty="0" err="1" smtClean="0"/>
              <a:t>Rs</a:t>
            </a:r>
            <a:r>
              <a:rPr lang="en-IN" sz="1400" dirty="0" smtClean="0"/>
              <a:t>. 300/= &amp; no MTM</a:t>
            </a:r>
            <a:endParaRPr lang="en-IN" sz="1400" dirty="0"/>
          </a:p>
        </p:txBody>
      </p:sp>
      <p:sp>
        <p:nvSpPr>
          <p:cNvPr id="16" name="TextBox 15"/>
          <p:cNvSpPr txBox="1"/>
          <p:nvPr/>
        </p:nvSpPr>
        <p:spPr>
          <a:xfrm>
            <a:off x="1474304" y="3880360"/>
            <a:ext cx="884583" cy="400110"/>
          </a:xfrm>
          <a:prstGeom prst="rect">
            <a:avLst/>
          </a:prstGeom>
          <a:noFill/>
        </p:spPr>
        <p:txBody>
          <a:bodyPr wrap="square" rtlCol="0">
            <a:spAutoFit/>
          </a:bodyPr>
          <a:lstStyle/>
          <a:p>
            <a:endParaRPr lang="en-IN" dirty="0"/>
          </a:p>
        </p:txBody>
      </p:sp>
      <p:sp>
        <p:nvSpPr>
          <p:cNvPr id="17" name="TextBox 16"/>
          <p:cNvSpPr txBox="1"/>
          <p:nvPr/>
        </p:nvSpPr>
        <p:spPr>
          <a:xfrm>
            <a:off x="1086273" y="3473050"/>
            <a:ext cx="884583" cy="707886"/>
          </a:xfrm>
          <a:prstGeom prst="rect">
            <a:avLst/>
          </a:prstGeom>
          <a:noFill/>
        </p:spPr>
        <p:txBody>
          <a:bodyPr wrap="square" rtlCol="0">
            <a:spAutoFit/>
          </a:bodyPr>
          <a:lstStyle/>
          <a:p>
            <a:r>
              <a:rPr lang="en-US" dirty="0" smtClean="0"/>
              <a:t>Prices go up</a:t>
            </a:r>
            <a:endParaRPr lang="en-IN" dirty="0"/>
          </a:p>
        </p:txBody>
      </p:sp>
      <p:sp>
        <p:nvSpPr>
          <p:cNvPr id="22" name="TextBox 21"/>
          <p:cNvSpPr txBox="1"/>
          <p:nvPr/>
        </p:nvSpPr>
        <p:spPr>
          <a:xfrm>
            <a:off x="5377742" y="3403295"/>
            <a:ext cx="1133142" cy="707886"/>
          </a:xfrm>
          <a:prstGeom prst="rect">
            <a:avLst/>
          </a:prstGeom>
          <a:noFill/>
        </p:spPr>
        <p:txBody>
          <a:bodyPr wrap="square" rtlCol="0">
            <a:spAutoFit/>
          </a:bodyPr>
          <a:lstStyle/>
          <a:p>
            <a:r>
              <a:rPr lang="en-US" dirty="0" smtClean="0"/>
              <a:t>Prices go down</a:t>
            </a:r>
            <a:endParaRPr lang="en-IN" dirty="0"/>
          </a:p>
        </p:txBody>
      </p:sp>
      <p:sp>
        <p:nvSpPr>
          <p:cNvPr id="23" name="Title 1"/>
          <p:cNvSpPr txBox="1">
            <a:spLocks/>
          </p:cNvSpPr>
          <p:nvPr/>
        </p:nvSpPr>
        <p:spPr>
          <a:xfrm>
            <a:off x="214613" y="285790"/>
            <a:ext cx="6624084" cy="499722"/>
          </a:xfrm>
          <a:prstGeom prst="rect">
            <a:avLst/>
          </a:prstGeom>
        </p:spPr>
        <p:txBody>
          <a:bodyPr anchor="t">
            <a:normAutofit/>
          </a:bodyPr>
          <a:lstStyle>
            <a:lvl1pPr algn="l" defTabSz="914400" rtl="0" eaLnBrk="1" latinLnBrk="0" hangingPunct="1">
              <a:spcBef>
                <a:spcPct val="0"/>
              </a:spcBef>
              <a:buNone/>
              <a:defRPr sz="2200" b="1" kern="1200" cap="all">
                <a:solidFill>
                  <a:schemeClr val="tx1"/>
                </a:solidFill>
                <a:latin typeface="Myriad Pro" pitchFamily="34" charset="0"/>
                <a:ea typeface="+mj-ea"/>
                <a:cs typeface="+mj-cs"/>
              </a:defRPr>
            </a:lvl1p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Hedging applications of options</a:t>
            </a:r>
            <a:endParaRPr lang="en-IN" sz="2800" dirty="0">
              <a:solidFill>
                <a:srgbClr val="152D65"/>
              </a:solidFill>
              <a:latin typeface="Calibri" pitchFamily="34" charset="0"/>
              <a:ea typeface="+mn-ea"/>
              <a:cs typeface="Arial" charset="0"/>
            </a:endParaRPr>
          </a:p>
        </p:txBody>
      </p:sp>
    </p:spTree>
    <p:extLst>
      <p:ext uri="{BB962C8B-B14F-4D97-AF65-F5344CB8AC3E}">
        <p14:creationId xmlns:p14="http://schemas.microsoft.com/office/powerpoint/2010/main" val="2835978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3055" y="763335"/>
            <a:ext cx="6624084" cy="499722"/>
          </a:xfrm>
          <a:prstGeom prst="rect">
            <a:avLst/>
          </a:prstGeom>
        </p:spPr>
        <p:txBody>
          <a:bodyPr>
            <a:noAutofit/>
          </a:bodyPr>
          <a:lstStyle/>
          <a:p>
            <a:r>
              <a:rPr lang="en-US" altLang="en-US" sz="1800" dirty="0">
                <a:solidFill>
                  <a:srgbClr val="152D65"/>
                </a:solidFill>
                <a:latin typeface="Calibri" pitchFamily="34" charset="0"/>
                <a:ea typeface="+mn-ea"/>
                <a:cs typeface="Arial" charset="0"/>
              </a:rPr>
              <a:t>Example: Protecting inventory – Fixed Gold</a:t>
            </a:r>
          </a:p>
        </p:txBody>
      </p:sp>
      <p:sp>
        <p:nvSpPr>
          <p:cNvPr id="18479" name="TextBox 4"/>
          <p:cNvSpPr txBox="1">
            <a:spLocks noChangeArrowheads="1"/>
          </p:cNvSpPr>
          <p:nvPr/>
        </p:nvSpPr>
        <p:spPr bwMode="auto">
          <a:xfrm>
            <a:off x="245169" y="5490296"/>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002060"/>
                </a:solidFill>
                <a:latin typeface="+mj-lt"/>
              </a:rPr>
              <a:t>Having hedge through options Bullion dealer </a:t>
            </a:r>
            <a:r>
              <a:rPr lang="en-US" altLang="en-US" sz="1400" dirty="0" smtClean="0">
                <a:solidFill>
                  <a:srgbClr val="002060"/>
                </a:solidFill>
                <a:latin typeface="+mj-lt"/>
              </a:rPr>
              <a:t>protects </a:t>
            </a:r>
            <a:r>
              <a:rPr lang="en-US" altLang="en-US" sz="1400" dirty="0">
                <a:solidFill>
                  <a:srgbClr val="002060"/>
                </a:solidFill>
                <a:latin typeface="+mj-lt"/>
              </a:rPr>
              <a:t>himself against downside risk and also avails opportunity profit if prices go beyond 30300/- in physical markets </a:t>
            </a:r>
          </a:p>
        </p:txBody>
      </p:sp>
      <p:sp>
        <p:nvSpPr>
          <p:cNvPr id="4" name="Rectangle 3"/>
          <p:cNvSpPr/>
          <p:nvPr/>
        </p:nvSpPr>
        <p:spPr>
          <a:xfrm>
            <a:off x="113055" y="1110848"/>
            <a:ext cx="7073118" cy="400110"/>
          </a:xfrm>
          <a:prstGeom prst="rect">
            <a:avLst/>
          </a:prstGeom>
        </p:spPr>
        <p:txBody>
          <a:bodyPr wrap="square">
            <a:spAutoFit/>
          </a:bodyPr>
          <a:lstStyle/>
          <a:p>
            <a:r>
              <a:rPr lang="en-US" b="1" dirty="0"/>
              <a:t>Buy Put option : Strike price </a:t>
            </a:r>
            <a:r>
              <a:rPr lang="en-US" b="1" dirty="0" smtClean="0"/>
              <a:t>30000 </a:t>
            </a:r>
            <a:r>
              <a:rPr lang="en-US" b="1" dirty="0"/>
              <a:t>Premium Rs.300</a:t>
            </a:r>
            <a:endParaRPr lang="en-IN" b="1" dirty="0"/>
          </a:p>
        </p:txBody>
      </p:sp>
      <p:graphicFrame>
        <p:nvGraphicFramePr>
          <p:cNvPr id="7" name="Chart 6"/>
          <p:cNvGraphicFramePr>
            <a:graphicFrameLocks/>
          </p:cNvGraphicFramePr>
          <p:nvPr>
            <p:extLst>
              <p:ext uri="{D42A27DB-BD31-4B8C-83A1-F6EECF244321}">
                <p14:modId xmlns:p14="http://schemas.microsoft.com/office/powerpoint/2010/main" val="2031300522"/>
              </p:ext>
            </p:extLst>
          </p:nvPr>
        </p:nvGraphicFramePr>
        <p:xfrm>
          <a:off x="4572000" y="1611194"/>
          <a:ext cx="4343400" cy="37261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90809455"/>
              </p:ext>
            </p:extLst>
          </p:nvPr>
        </p:nvGraphicFramePr>
        <p:xfrm>
          <a:off x="119062" y="1660089"/>
          <a:ext cx="4147930" cy="3857625"/>
        </p:xfrm>
        <a:graphic>
          <a:graphicData uri="http://schemas.openxmlformats.org/drawingml/2006/table">
            <a:tbl>
              <a:tblPr>
                <a:tableStyleId>{5C22544A-7EE6-4342-B048-85BDC9FD1C3A}</a:tableStyleId>
              </a:tblPr>
              <a:tblGrid>
                <a:gridCol w="1381425">
                  <a:extLst>
                    <a:ext uri="{9D8B030D-6E8A-4147-A177-3AD203B41FA5}">
                      <a16:colId xmlns:a16="http://schemas.microsoft.com/office/drawing/2014/main" val="20000"/>
                    </a:ext>
                  </a:extLst>
                </a:gridCol>
                <a:gridCol w="982107">
                  <a:extLst>
                    <a:ext uri="{9D8B030D-6E8A-4147-A177-3AD203B41FA5}">
                      <a16:colId xmlns:a16="http://schemas.microsoft.com/office/drawing/2014/main" val="20001"/>
                    </a:ext>
                  </a:extLst>
                </a:gridCol>
                <a:gridCol w="839980">
                  <a:extLst>
                    <a:ext uri="{9D8B030D-6E8A-4147-A177-3AD203B41FA5}">
                      <a16:colId xmlns:a16="http://schemas.microsoft.com/office/drawing/2014/main" val="20002"/>
                    </a:ext>
                  </a:extLst>
                </a:gridCol>
                <a:gridCol w="944418">
                  <a:extLst>
                    <a:ext uri="{9D8B030D-6E8A-4147-A177-3AD203B41FA5}">
                      <a16:colId xmlns:a16="http://schemas.microsoft.com/office/drawing/2014/main" val="20003"/>
                    </a:ext>
                  </a:extLst>
                </a:gridCol>
              </a:tblGrid>
              <a:tr h="276225">
                <a:tc gridSpan="4">
                  <a:txBody>
                    <a:bodyPr/>
                    <a:lstStyle/>
                    <a:p>
                      <a:pPr algn="ctr" rtl="0" fontAlgn="b"/>
                      <a:r>
                        <a:rPr lang="en-IN" sz="1400" b="1" u="none" strike="noStrike" dirty="0">
                          <a:effectLst/>
                        </a:rPr>
                        <a:t>P&amp;L Payoff at Expiration Matrix (Premium: 300)</a:t>
                      </a:r>
                      <a:endParaRPr lang="en-IN"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542925">
                <a:tc>
                  <a:txBody>
                    <a:bodyPr/>
                    <a:lstStyle/>
                    <a:p>
                      <a:pPr algn="l" rtl="0" fontAlgn="b"/>
                      <a:r>
                        <a:rPr lang="en-IN" sz="1400" b="1" u="none" strike="noStrike" dirty="0">
                          <a:effectLst/>
                        </a:rPr>
                        <a:t>Underlying Price At Expiry</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IN" sz="1400" b="1" u="none" strike="noStrike" dirty="0">
                          <a:effectLst/>
                        </a:rPr>
                        <a:t>Payoff from options</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IN" sz="1400" b="1" u="none" strike="noStrike" dirty="0">
                          <a:effectLst/>
                        </a:rPr>
                        <a:t>Physical Stock</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IN" sz="1400" b="1" u="none" strike="noStrike" dirty="0">
                          <a:effectLst/>
                        </a:rPr>
                        <a:t>Net Profit/Loss</a:t>
                      </a:r>
                      <a:endParaRPr lang="en-IN"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76225">
                <a:tc>
                  <a:txBody>
                    <a:bodyPr/>
                    <a:lstStyle/>
                    <a:p>
                      <a:pPr algn="ctr" rtl="0" fontAlgn="b"/>
                      <a:r>
                        <a:rPr lang="en-IN" sz="1400" u="none" strike="noStrike">
                          <a:effectLst/>
                        </a:rPr>
                        <a:t>29500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-500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smtClean="0">
                          <a:effectLst/>
                        </a:rPr>
                        <a:t>-300</a:t>
                      </a:r>
                      <a:endParaRPr lang="en-IN"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76225">
                <a:tc>
                  <a:txBody>
                    <a:bodyPr/>
                    <a:lstStyle/>
                    <a:p>
                      <a:pPr algn="ctr" rtl="0" fontAlgn="b"/>
                      <a:r>
                        <a:rPr lang="en-IN" sz="1400" u="none" strike="noStrike">
                          <a:effectLst/>
                        </a:rPr>
                        <a:t>29600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-400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76225">
                <a:tc>
                  <a:txBody>
                    <a:bodyPr/>
                    <a:lstStyle/>
                    <a:p>
                      <a:pPr algn="ctr" rtl="0" fontAlgn="b"/>
                      <a:r>
                        <a:rPr lang="en-IN" sz="1400" u="none" strike="noStrike" dirty="0">
                          <a:effectLst/>
                        </a:rPr>
                        <a:t>29700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76225">
                <a:tc>
                  <a:txBody>
                    <a:bodyPr/>
                    <a:lstStyle/>
                    <a:p>
                      <a:pPr algn="ctr" rtl="0" fontAlgn="b"/>
                      <a:r>
                        <a:rPr lang="en-IN" sz="1400" u="none" strike="noStrike">
                          <a:effectLst/>
                        </a:rPr>
                        <a:t>29800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76225">
                <a:tc>
                  <a:txBody>
                    <a:bodyPr/>
                    <a:lstStyle/>
                    <a:p>
                      <a:pPr algn="ctr" rtl="0" fontAlgn="b"/>
                      <a:r>
                        <a:rPr lang="en-IN" sz="1400" u="none" strike="noStrike">
                          <a:effectLst/>
                        </a:rPr>
                        <a:t>29900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-100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76225">
                <a:tc>
                  <a:txBody>
                    <a:bodyPr/>
                    <a:lstStyle/>
                    <a:p>
                      <a:pPr algn="ctr" rtl="0" fontAlgn="b"/>
                      <a:r>
                        <a:rPr lang="en-IN" sz="1400" u="none" strike="noStrike" dirty="0">
                          <a:effectLst>
                            <a:outerShdw blurRad="38100" dist="38100" dir="2700000" algn="tl">
                              <a:srgbClr val="000000">
                                <a:alpha val="43137"/>
                              </a:srgbClr>
                            </a:outerShdw>
                          </a:effectLst>
                        </a:rPr>
                        <a:t>30000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outerShdw blurRad="38100" dist="38100" dir="2700000" algn="tl">
                              <a:srgbClr val="000000">
                                <a:alpha val="43137"/>
                              </a:srgbClr>
                            </a:outerShdw>
                          </a:effectLst>
                        </a:rPr>
                        <a:t>-300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outerShdw blurRad="38100" dist="38100" dir="2700000" algn="tl">
                              <a:srgbClr val="000000">
                                <a:alpha val="43137"/>
                              </a:srgbClr>
                            </a:outerShdw>
                          </a:effectLst>
                        </a:rPr>
                        <a:t>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outerShdw blurRad="38100" dist="38100" dir="2700000" algn="tl">
                              <a:srgbClr val="000000">
                                <a:alpha val="43137"/>
                              </a:srgbClr>
                            </a:outerShdw>
                          </a:effectLst>
                        </a:rPr>
                        <a:t>-300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76225">
                <a:tc>
                  <a:txBody>
                    <a:bodyPr/>
                    <a:lstStyle/>
                    <a:p>
                      <a:pPr algn="ctr" rtl="0" fontAlgn="b"/>
                      <a:r>
                        <a:rPr lang="en-IN" sz="1400" u="none" strike="noStrike">
                          <a:effectLst/>
                        </a:rPr>
                        <a:t>30100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-300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-200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76225">
                <a:tc>
                  <a:txBody>
                    <a:bodyPr/>
                    <a:lstStyle/>
                    <a:p>
                      <a:pPr algn="ctr" rtl="0" fontAlgn="b"/>
                      <a:r>
                        <a:rPr lang="en-IN" sz="1400" u="none" strike="noStrike">
                          <a:effectLst/>
                        </a:rPr>
                        <a:t>30200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76225">
                <a:tc>
                  <a:txBody>
                    <a:bodyPr/>
                    <a:lstStyle/>
                    <a:p>
                      <a:pPr algn="ctr" rtl="0" fontAlgn="b"/>
                      <a:r>
                        <a:rPr lang="en-IN" sz="1400" u="none" strike="noStrike">
                          <a:effectLst/>
                        </a:rPr>
                        <a:t>30300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300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76225">
                <a:tc>
                  <a:txBody>
                    <a:bodyPr/>
                    <a:lstStyle/>
                    <a:p>
                      <a:pPr algn="ctr" rtl="0" fontAlgn="b"/>
                      <a:r>
                        <a:rPr lang="en-IN" sz="1400" u="none" strike="noStrike">
                          <a:effectLst/>
                        </a:rPr>
                        <a:t>30400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400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100</a:t>
                      </a:r>
                      <a:endParaRPr lang="en-IN"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76225">
                <a:tc>
                  <a:txBody>
                    <a:bodyPr/>
                    <a:lstStyle/>
                    <a:p>
                      <a:pPr algn="ctr" rtl="0" fontAlgn="b"/>
                      <a:r>
                        <a:rPr lang="en-IN" sz="1400" u="none" strike="noStrike">
                          <a:effectLst/>
                        </a:rPr>
                        <a:t>30500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500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bl>
          </a:graphicData>
        </a:graphic>
      </p:graphicFrame>
      <p:sp>
        <p:nvSpPr>
          <p:cNvPr id="8" name="Title 1"/>
          <p:cNvSpPr txBox="1">
            <a:spLocks/>
          </p:cNvSpPr>
          <p:nvPr/>
        </p:nvSpPr>
        <p:spPr>
          <a:xfrm>
            <a:off x="214613" y="285790"/>
            <a:ext cx="6624084" cy="499722"/>
          </a:xfrm>
          <a:prstGeom prst="rect">
            <a:avLst/>
          </a:prstGeom>
        </p:spPr>
        <p:txBody>
          <a:bodyPr anchor="t">
            <a:normAutofit/>
          </a:bodyPr>
          <a:lstStyle>
            <a:lvl1pPr algn="l" defTabSz="914400" rtl="0" eaLnBrk="1" latinLnBrk="0" hangingPunct="1">
              <a:spcBef>
                <a:spcPct val="0"/>
              </a:spcBef>
              <a:buNone/>
              <a:defRPr sz="2200" b="1" kern="1200" cap="all">
                <a:solidFill>
                  <a:schemeClr val="tx1"/>
                </a:solidFill>
                <a:latin typeface="Myriad Pro" pitchFamily="34" charset="0"/>
                <a:ea typeface="+mj-ea"/>
                <a:cs typeface="+mj-cs"/>
              </a:defRPr>
            </a:lvl1p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Hedging applications of options</a:t>
            </a:r>
            <a:endParaRPr lang="en-IN" sz="2800" dirty="0">
              <a:solidFill>
                <a:srgbClr val="152D65"/>
              </a:solidFill>
              <a:latin typeface="Calibri" pitchFamily="34" charset="0"/>
              <a:ea typeface="+mn-ea"/>
              <a:cs typeface="Arial" charset="0"/>
            </a:endParaRPr>
          </a:p>
        </p:txBody>
      </p:sp>
    </p:spTree>
    <p:extLst>
      <p:ext uri="{BB962C8B-B14F-4D97-AF65-F5344CB8AC3E}">
        <p14:creationId xmlns:p14="http://schemas.microsoft.com/office/powerpoint/2010/main" val="1137181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2416" y="887329"/>
            <a:ext cx="7203425" cy="499722"/>
          </a:xfrm>
          <a:prstGeom prst="rect">
            <a:avLst/>
          </a:prstGeom>
        </p:spPr>
        <p:txBody>
          <a:bodyPr>
            <a:noAutofit/>
          </a:bodyPr>
          <a:lstStyle/>
          <a:p>
            <a:r>
              <a:rPr lang="en-US" altLang="en-US" sz="2000" dirty="0">
                <a:solidFill>
                  <a:srgbClr val="152D65"/>
                </a:solidFill>
                <a:latin typeface="Calibri" pitchFamily="34" charset="0"/>
                <a:ea typeface="+mn-ea"/>
                <a:cs typeface="Arial" charset="0"/>
              </a:rPr>
              <a:t>Options Strategy for Jewelers: Buying Unfixed Gold</a:t>
            </a:r>
          </a:p>
        </p:txBody>
      </p:sp>
      <p:grpSp>
        <p:nvGrpSpPr>
          <p:cNvPr id="2" name="Group 1"/>
          <p:cNvGrpSpPr/>
          <p:nvPr/>
        </p:nvGrpSpPr>
        <p:grpSpPr>
          <a:xfrm>
            <a:off x="797993" y="1666420"/>
            <a:ext cx="5668617" cy="4268135"/>
            <a:chOff x="1676400" y="1371600"/>
            <a:chExt cx="6477000" cy="4876800"/>
          </a:xfrm>
        </p:grpSpPr>
        <p:sp>
          <p:nvSpPr>
            <p:cNvPr id="4" name="Oval 3"/>
            <p:cNvSpPr/>
            <p:nvPr/>
          </p:nvSpPr>
          <p:spPr>
            <a:xfrm>
              <a:off x="2514600" y="1371600"/>
              <a:ext cx="3962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Exporter : Risk of appreciation in Gold post receiving order </a:t>
              </a:r>
            </a:p>
            <a:p>
              <a:pPr algn="ctr">
                <a:defRPr/>
              </a:pPr>
              <a:r>
                <a:rPr lang="en-US" sz="1800" dirty="0"/>
                <a:t>(CMP </a:t>
              </a:r>
              <a:r>
                <a:rPr lang="en-US" sz="1800" dirty="0" smtClean="0"/>
                <a:t>30000</a:t>
              </a:r>
              <a:r>
                <a:rPr lang="en-US" sz="1800" dirty="0"/>
                <a:t>)</a:t>
              </a:r>
            </a:p>
          </p:txBody>
        </p:sp>
        <p:sp>
          <p:nvSpPr>
            <p:cNvPr id="5" name="Rounded Rectangle 4"/>
            <p:cNvSpPr/>
            <p:nvPr/>
          </p:nvSpPr>
          <p:spPr>
            <a:xfrm>
              <a:off x="3429000" y="3352800"/>
              <a:ext cx="2438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Buy Call option </a:t>
              </a:r>
            </a:p>
            <a:p>
              <a:pPr algn="ctr">
                <a:defRPr/>
              </a:pPr>
              <a:r>
                <a:rPr lang="en-US" sz="1800" dirty="0"/>
                <a:t> Strike price 30000 </a:t>
              </a:r>
            </a:p>
            <a:p>
              <a:pPr algn="ctr">
                <a:defRPr/>
              </a:pPr>
              <a:r>
                <a:rPr lang="en-US" sz="1800" dirty="0"/>
                <a:t> Premium Rs.300</a:t>
              </a:r>
            </a:p>
          </p:txBody>
        </p:sp>
        <p:sp>
          <p:nvSpPr>
            <p:cNvPr id="6" name="Rectangle 5"/>
            <p:cNvSpPr/>
            <p:nvPr/>
          </p:nvSpPr>
          <p:spPr>
            <a:xfrm>
              <a:off x="1676400" y="4953000"/>
              <a:ext cx="228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Loss: Maximum up to Rs.300</a:t>
              </a:r>
            </a:p>
          </p:txBody>
        </p:sp>
        <p:sp>
          <p:nvSpPr>
            <p:cNvPr id="7" name="Rectangle 6"/>
            <p:cNvSpPr/>
            <p:nvPr/>
          </p:nvSpPr>
          <p:spPr>
            <a:xfrm>
              <a:off x="5257800" y="50292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Profit: Actual loss is Compensated by appreciation in the premium price</a:t>
              </a:r>
            </a:p>
          </p:txBody>
        </p:sp>
        <p:sp>
          <p:nvSpPr>
            <p:cNvPr id="9" name="Down Arrow 8"/>
            <p:cNvSpPr/>
            <p:nvPr/>
          </p:nvSpPr>
          <p:spPr>
            <a:xfrm flipH="1">
              <a:off x="4495800" y="26670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0960338" flipV="1">
              <a:off x="2749550" y="3748088"/>
              <a:ext cx="60483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a:off x="2590800" y="41148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6553200" y="4038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5943600" y="37338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2"/>
          <p:cNvSpPr txBox="1"/>
          <p:nvPr/>
        </p:nvSpPr>
        <p:spPr>
          <a:xfrm>
            <a:off x="468276" y="5982262"/>
            <a:ext cx="8460580" cy="307777"/>
          </a:xfrm>
          <a:prstGeom prst="rect">
            <a:avLst/>
          </a:prstGeom>
          <a:noFill/>
        </p:spPr>
        <p:txBody>
          <a:bodyPr wrap="square" rtlCol="0">
            <a:spAutoFit/>
          </a:bodyPr>
          <a:lstStyle/>
          <a:p>
            <a:r>
              <a:rPr lang="en-IN" sz="1400" dirty="0" smtClean="0"/>
              <a:t>The loss is limited to the extend of the premium paid i.e. </a:t>
            </a:r>
            <a:r>
              <a:rPr lang="en-IN" sz="1400" dirty="0" err="1" smtClean="0"/>
              <a:t>Rs</a:t>
            </a:r>
            <a:r>
              <a:rPr lang="en-IN" sz="1400" dirty="0" smtClean="0"/>
              <a:t>. 300/- &amp; no MTM</a:t>
            </a:r>
            <a:endParaRPr lang="en-IN" sz="1400" dirty="0"/>
          </a:p>
        </p:txBody>
      </p:sp>
      <p:sp>
        <p:nvSpPr>
          <p:cNvPr id="15" name="TextBox 14"/>
          <p:cNvSpPr txBox="1"/>
          <p:nvPr/>
        </p:nvSpPr>
        <p:spPr>
          <a:xfrm>
            <a:off x="5128067" y="3236734"/>
            <a:ext cx="884583" cy="707886"/>
          </a:xfrm>
          <a:prstGeom prst="rect">
            <a:avLst/>
          </a:prstGeom>
          <a:noFill/>
        </p:spPr>
        <p:txBody>
          <a:bodyPr wrap="square" rtlCol="0">
            <a:spAutoFit/>
          </a:bodyPr>
          <a:lstStyle/>
          <a:p>
            <a:r>
              <a:rPr lang="en-US" dirty="0" smtClean="0"/>
              <a:t>Prices go up</a:t>
            </a:r>
            <a:endParaRPr lang="en-IN" dirty="0"/>
          </a:p>
        </p:txBody>
      </p:sp>
      <p:sp>
        <p:nvSpPr>
          <p:cNvPr id="16" name="TextBox 15"/>
          <p:cNvSpPr txBox="1"/>
          <p:nvPr/>
        </p:nvSpPr>
        <p:spPr>
          <a:xfrm>
            <a:off x="839429" y="3236734"/>
            <a:ext cx="1133142" cy="707886"/>
          </a:xfrm>
          <a:prstGeom prst="rect">
            <a:avLst/>
          </a:prstGeom>
          <a:noFill/>
        </p:spPr>
        <p:txBody>
          <a:bodyPr wrap="square" rtlCol="0">
            <a:spAutoFit/>
          </a:bodyPr>
          <a:lstStyle/>
          <a:p>
            <a:r>
              <a:rPr lang="en-US" dirty="0" smtClean="0"/>
              <a:t>Prices go down</a:t>
            </a:r>
            <a:endParaRPr lang="en-IN" dirty="0"/>
          </a:p>
        </p:txBody>
      </p:sp>
      <p:sp>
        <p:nvSpPr>
          <p:cNvPr id="19" name="Title 1"/>
          <p:cNvSpPr txBox="1">
            <a:spLocks/>
          </p:cNvSpPr>
          <p:nvPr/>
        </p:nvSpPr>
        <p:spPr>
          <a:xfrm>
            <a:off x="214613" y="285790"/>
            <a:ext cx="6624084" cy="499722"/>
          </a:xfrm>
          <a:prstGeom prst="rect">
            <a:avLst/>
          </a:prstGeom>
        </p:spPr>
        <p:txBody>
          <a:bodyPr anchor="t">
            <a:normAutofit/>
          </a:bodyPr>
          <a:lstStyle>
            <a:lvl1pPr algn="l" defTabSz="914400" rtl="0" eaLnBrk="1" latinLnBrk="0" hangingPunct="1">
              <a:spcBef>
                <a:spcPct val="0"/>
              </a:spcBef>
              <a:buNone/>
              <a:defRPr sz="2200" b="1" kern="1200" cap="all">
                <a:solidFill>
                  <a:schemeClr val="tx1"/>
                </a:solidFill>
                <a:latin typeface="Myriad Pro" pitchFamily="34" charset="0"/>
                <a:ea typeface="+mj-ea"/>
                <a:cs typeface="+mj-cs"/>
              </a:defRPr>
            </a:lvl1p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Hedging applications of options</a:t>
            </a:r>
            <a:endParaRPr lang="en-IN" sz="2800" dirty="0">
              <a:solidFill>
                <a:srgbClr val="152D65"/>
              </a:solidFill>
              <a:latin typeface="Calibri" pitchFamily="34" charset="0"/>
              <a:ea typeface="+mn-ea"/>
              <a:cs typeface="Arial" charset="0"/>
            </a:endParaRPr>
          </a:p>
        </p:txBody>
      </p:sp>
    </p:spTree>
    <p:extLst>
      <p:ext uri="{BB962C8B-B14F-4D97-AF65-F5344CB8AC3E}">
        <p14:creationId xmlns:p14="http://schemas.microsoft.com/office/powerpoint/2010/main" val="1777628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7191" y="785512"/>
            <a:ext cx="6624084" cy="499722"/>
          </a:xfrm>
          <a:prstGeom prst="rect">
            <a:avLst/>
          </a:prstGeom>
        </p:spPr>
        <p:txBody>
          <a:bodyPr>
            <a:normAutofit/>
          </a:bodyPr>
          <a:lstStyle/>
          <a:p>
            <a:r>
              <a:rPr lang="en-US" altLang="en-US" sz="2000" dirty="0">
                <a:solidFill>
                  <a:srgbClr val="152D65"/>
                </a:solidFill>
                <a:latin typeface="Calibri" pitchFamily="34" charset="0"/>
                <a:ea typeface="+mn-ea"/>
                <a:cs typeface="Arial" charset="0"/>
              </a:rPr>
              <a:t>Example</a:t>
            </a:r>
            <a:r>
              <a:rPr lang="en-US" altLang="en-US" sz="2000" dirty="0" smtClean="0">
                <a:solidFill>
                  <a:srgbClr val="FF0000"/>
                </a:solidFill>
              </a:rPr>
              <a:t> </a:t>
            </a:r>
            <a:r>
              <a:rPr lang="en-US" altLang="en-US" sz="2000" dirty="0">
                <a:solidFill>
                  <a:srgbClr val="152D65"/>
                </a:solidFill>
                <a:latin typeface="Calibri" pitchFamily="34" charset="0"/>
                <a:ea typeface="+mn-ea"/>
                <a:cs typeface="Arial" charset="0"/>
              </a:rPr>
              <a:t>: Buying Unfixed Gold</a:t>
            </a:r>
          </a:p>
        </p:txBody>
      </p:sp>
      <p:sp>
        <p:nvSpPr>
          <p:cNvPr id="20527" name="Rectangle 4"/>
          <p:cNvSpPr>
            <a:spLocks noChangeArrowheads="1"/>
          </p:cNvSpPr>
          <p:nvPr/>
        </p:nvSpPr>
        <p:spPr bwMode="auto">
          <a:xfrm>
            <a:off x="276665" y="5465917"/>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solidFill>
                  <a:srgbClr val="002060"/>
                </a:solidFill>
                <a:latin typeface="+mj-lt"/>
              </a:rPr>
              <a:t>Having hedge through options </a:t>
            </a:r>
            <a:r>
              <a:rPr lang="en-US" altLang="en-US" sz="1400" dirty="0" err="1">
                <a:solidFill>
                  <a:srgbClr val="002060"/>
                </a:solidFill>
                <a:latin typeface="+mj-lt"/>
              </a:rPr>
              <a:t>Jeweller</a:t>
            </a:r>
            <a:r>
              <a:rPr lang="en-US" altLang="en-US" sz="1400" dirty="0">
                <a:solidFill>
                  <a:srgbClr val="002060"/>
                </a:solidFill>
                <a:latin typeface="+mj-lt"/>
              </a:rPr>
              <a:t> </a:t>
            </a:r>
            <a:r>
              <a:rPr lang="en-US" altLang="en-US" sz="1400" dirty="0" smtClean="0">
                <a:solidFill>
                  <a:srgbClr val="002060"/>
                </a:solidFill>
                <a:latin typeface="+mj-lt"/>
              </a:rPr>
              <a:t>protects </a:t>
            </a:r>
            <a:r>
              <a:rPr lang="en-US" altLang="en-US" sz="1400" dirty="0">
                <a:solidFill>
                  <a:srgbClr val="002060"/>
                </a:solidFill>
                <a:latin typeface="+mj-lt"/>
              </a:rPr>
              <a:t>himself against upside risk and also avails opportunity profit if prices break below 29700 in physical markets </a:t>
            </a:r>
          </a:p>
        </p:txBody>
      </p:sp>
      <p:sp>
        <p:nvSpPr>
          <p:cNvPr id="7" name="Rectangle 6"/>
          <p:cNvSpPr/>
          <p:nvPr/>
        </p:nvSpPr>
        <p:spPr>
          <a:xfrm>
            <a:off x="187191" y="1148167"/>
            <a:ext cx="7073118" cy="369332"/>
          </a:xfrm>
          <a:prstGeom prst="rect">
            <a:avLst/>
          </a:prstGeom>
        </p:spPr>
        <p:txBody>
          <a:bodyPr wrap="square">
            <a:spAutoFit/>
          </a:bodyPr>
          <a:lstStyle/>
          <a:p>
            <a:pPr>
              <a:defRPr/>
            </a:pPr>
            <a:r>
              <a:rPr lang="en-US" sz="1800" b="1" dirty="0"/>
              <a:t>Buy Call option </a:t>
            </a:r>
            <a:r>
              <a:rPr lang="en-US" sz="1800" b="1" dirty="0" smtClean="0"/>
              <a:t>Strike </a:t>
            </a:r>
            <a:r>
              <a:rPr lang="en-US" sz="1800" b="1" dirty="0"/>
              <a:t>price 30000 </a:t>
            </a:r>
            <a:r>
              <a:rPr lang="en-US" sz="1800" b="1" dirty="0" smtClean="0"/>
              <a:t>Premium </a:t>
            </a:r>
            <a:r>
              <a:rPr lang="en-US" sz="1800" b="1" dirty="0"/>
              <a:t>Rs.300</a:t>
            </a:r>
          </a:p>
        </p:txBody>
      </p:sp>
      <p:graphicFrame>
        <p:nvGraphicFramePr>
          <p:cNvPr id="8" name="Chart 7"/>
          <p:cNvGraphicFramePr>
            <a:graphicFrameLocks/>
          </p:cNvGraphicFramePr>
          <p:nvPr>
            <p:extLst>
              <p:ext uri="{D42A27DB-BD31-4B8C-83A1-F6EECF244321}">
                <p14:modId xmlns:p14="http://schemas.microsoft.com/office/powerpoint/2010/main" val="827507466"/>
              </p:ext>
            </p:extLst>
          </p:nvPr>
        </p:nvGraphicFramePr>
        <p:xfrm>
          <a:off x="4959626" y="1365871"/>
          <a:ext cx="3959292" cy="38024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90437737"/>
              </p:ext>
            </p:extLst>
          </p:nvPr>
        </p:nvGraphicFramePr>
        <p:xfrm>
          <a:off x="367414" y="1475807"/>
          <a:ext cx="4408659" cy="3947246"/>
        </p:xfrm>
        <a:graphic>
          <a:graphicData uri="http://schemas.openxmlformats.org/drawingml/2006/table">
            <a:tbl>
              <a:tblPr>
                <a:tableStyleId>{5C22544A-7EE6-4342-B048-85BDC9FD1C3A}</a:tableStyleId>
              </a:tblPr>
              <a:tblGrid>
                <a:gridCol w="1114549">
                  <a:extLst>
                    <a:ext uri="{9D8B030D-6E8A-4147-A177-3AD203B41FA5}">
                      <a16:colId xmlns:a16="http://schemas.microsoft.com/office/drawing/2014/main" val="20000"/>
                    </a:ext>
                  </a:extLst>
                </a:gridCol>
                <a:gridCol w="1133812">
                  <a:extLst>
                    <a:ext uri="{9D8B030D-6E8A-4147-A177-3AD203B41FA5}">
                      <a16:colId xmlns:a16="http://schemas.microsoft.com/office/drawing/2014/main" val="20001"/>
                    </a:ext>
                  </a:extLst>
                </a:gridCol>
                <a:gridCol w="1111797">
                  <a:extLst>
                    <a:ext uri="{9D8B030D-6E8A-4147-A177-3AD203B41FA5}">
                      <a16:colId xmlns:a16="http://schemas.microsoft.com/office/drawing/2014/main" val="20002"/>
                    </a:ext>
                  </a:extLst>
                </a:gridCol>
                <a:gridCol w="1048501">
                  <a:extLst>
                    <a:ext uri="{9D8B030D-6E8A-4147-A177-3AD203B41FA5}">
                      <a16:colId xmlns:a16="http://schemas.microsoft.com/office/drawing/2014/main" val="20003"/>
                    </a:ext>
                  </a:extLst>
                </a:gridCol>
              </a:tblGrid>
              <a:tr h="365846">
                <a:tc gridSpan="4">
                  <a:txBody>
                    <a:bodyPr/>
                    <a:lstStyle/>
                    <a:p>
                      <a:pPr algn="ctr" rtl="0" fontAlgn="b"/>
                      <a:r>
                        <a:rPr lang="en-IN" sz="1400" b="1" u="none" strike="noStrike" dirty="0">
                          <a:effectLst/>
                        </a:rPr>
                        <a:t>P&amp;L Payoff at Expiration Matrix (</a:t>
                      </a:r>
                      <a:r>
                        <a:rPr lang="en-IN" sz="1400" b="1" u="none" strike="noStrike" dirty="0" smtClean="0">
                          <a:effectLst/>
                        </a:rPr>
                        <a:t>Premium:</a:t>
                      </a:r>
                      <a:r>
                        <a:rPr lang="en-IN" sz="1400" b="1" u="none" strike="noStrike" baseline="0" dirty="0" smtClean="0">
                          <a:effectLst/>
                        </a:rPr>
                        <a:t> </a:t>
                      </a:r>
                      <a:r>
                        <a:rPr lang="en-IN" sz="1400" b="1" u="none" strike="noStrike" dirty="0" smtClean="0">
                          <a:effectLst/>
                        </a:rPr>
                        <a:t>300</a:t>
                      </a:r>
                      <a:r>
                        <a:rPr lang="en-IN" sz="1400" b="1" u="none" strike="noStrike" dirty="0">
                          <a:effectLst/>
                        </a:rPr>
                        <a:t>)</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542925">
                <a:tc>
                  <a:txBody>
                    <a:bodyPr/>
                    <a:lstStyle/>
                    <a:p>
                      <a:pPr algn="ctr" rtl="0" fontAlgn="b"/>
                      <a:r>
                        <a:rPr lang="en-IN" sz="1400" b="1" u="none" strike="noStrike">
                          <a:effectLst/>
                        </a:rPr>
                        <a:t>Underlying Price At Expiry</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b"/>
                      <a:r>
                        <a:rPr lang="en-IN" sz="1400" b="1" u="none" strike="noStrike" dirty="0">
                          <a:effectLst/>
                        </a:rPr>
                        <a:t>Payoff from options</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en-IN" sz="1400" b="1" u="none" strike="noStrike" dirty="0">
                          <a:effectLst/>
                        </a:rPr>
                        <a:t>Physical Stock</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en-IN" sz="1400" b="1" u="none" strike="noStrike" dirty="0">
                          <a:effectLst/>
                        </a:rPr>
                        <a:t>Net Profit/Loss</a:t>
                      </a:r>
                      <a:endParaRPr lang="en-IN"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76225">
                <a:tc>
                  <a:txBody>
                    <a:bodyPr/>
                    <a:lstStyle/>
                    <a:p>
                      <a:pPr algn="ctr" rtl="0" fontAlgn="b"/>
                      <a:r>
                        <a:rPr lang="en-IN" sz="1400" u="none" strike="noStrike">
                          <a:effectLst/>
                        </a:rPr>
                        <a:t>29500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500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2"/>
                  </a:ext>
                </a:extLst>
              </a:tr>
              <a:tr h="276225">
                <a:tc>
                  <a:txBody>
                    <a:bodyPr/>
                    <a:lstStyle/>
                    <a:p>
                      <a:pPr algn="ctr" rtl="0" fontAlgn="b"/>
                      <a:r>
                        <a:rPr lang="en-IN" sz="1400" u="none" strike="noStrike">
                          <a:effectLst/>
                        </a:rPr>
                        <a:t>29600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a:effectLst/>
                        </a:rPr>
                        <a:t>400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3"/>
                  </a:ext>
                </a:extLst>
              </a:tr>
              <a:tr h="276225">
                <a:tc>
                  <a:txBody>
                    <a:bodyPr/>
                    <a:lstStyle/>
                    <a:p>
                      <a:pPr algn="ctr" rtl="0" fontAlgn="b"/>
                      <a:r>
                        <a:rPr lang="en-IN" sz="1400" u="none" strike="noStrike">
                          <a:effectLst/>
                        </a:rPr>
                        <a:t>29700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dirty="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4"/>
                  </a:ext>
                </a:extLst>
              </a:tr>
              <a:tr h="276225">
                <a:tc>
                  <a:txBody>
                    <a:bodyPr/>
                    <a:lstStyle/>
                    <a:p>
                      <a:pPr algn="ctr" rtl="0" fontAlgn="b"/>
                      <a:r>
                        <a:rPr lang="en-IN" sz="1400" u="none" strike="noStrike">
                          <a:effectLst/>
                        </a:rPr>
                        <a:t>29800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5"/>
                  </a:ext>
                </a:extLst>
              </a:tr>
              <a:tr h="276225">
                <a:tc>
                  <a:txBody>
                    <a:bodyPr/>
                    <a:lstStyle/>
                    <a:p>
                      <a:pPr algn="ctr" rtl="0" fontAlgn="b"/>
                      <a:r>
                        <a:rPr lang="en-IN" sz="1400" u="none" strike="noStrike">
                          <a:effectLst/>
                        </a:rPr>
                        <a:t>29900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6"/>
                  </a:ext>
                </a:extLst>
              </a:tr>
              <a:tr h="276225">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30000</a:t>
                      </a:r>
                    </a:p>
                  </a:txBody>
                  <a:tcPr marL="9525" marR="9525" marT="9525" marB="0" anchor="ctr"/>
                </a:tc>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-300</a:t>
                      </a:r>
                    </a:p>
                  </a:txBody>
                  <a:tcPr marL="9525" marR="9525" marT="9525" marB="0" anchor="ctr"/>
                </a:tc>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0</a:t>
                      </a:r>
                    </a:p>
                  </a:txBody>
                  <a:tcPr marL="9525" marR="9525" marT="9525" marB="0" anchor="ctr"/>
                </a:tc>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-300</a:t>
                      </a:r>
                    </a:p>
                  </a:txBody>
                  <a:tcPr marL="9525" marR="9525" marT="9525" marB="0" anchor="ctr"/>
                </a:tc>
                <a:extLst>
                  <a:ext uri="{0D108BD9-81ED-4DB2-BD59-A6C34878D82A}">
                    <a16:rowId xmlns:a16="http://schemas.microsoft.com/office/drawing/2014/main" val="10007"/>
                  </a:ext>
                </a:extLst>
              </a:tr>
              <a:tr h="276225">
                <a:tc>
                  <a:txBody>
                    <a:bodyPr/>
                    <a:lstStyle/>
                    <a:p>
                      <a:pPr algn="ctr" rtl="0" fontAlgn="b"/>
                      <a:r>
                        <a:rPr lang="en-IN" sz="1400" u="none" strike="noStrike">
                          <a:effectLst/>
                        </a:rPr>
                        <a:t>30100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8"/>
                  </a:ext>
                </a:extLst>
              </a:tr>
              <a:tr h="276225">
                <a:tc>
                  <a:txBody>
                    <a:bodyPr/>
                    <a:lstStyle/>
                    <a:p>
                      <a:pPr algn="ctr" rtl="0" fontAlgn="b"/>
                      <a:r>
                        <a:rPr lang="en-IN" sz="1400" u="none" strike="noStrike">
                          <a:effectLst/>
                        </a:rPr>
                        <a:t>30200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9"/>
                  </a:ext>
                </a:extLst>
              </a:tr>
              <a:tr h="276225">
                <a:tc>
                  <a:txBody>
                    <a:bodyPr/>
                    <a:lstStyle/>
                    <a:p>
                      <a:pPr algn="ctr" rtl="0" fontAlgn="b"/>
                      <a:r>
                        <a:rPr lang="en-IN" sz="1400" u="none" strike="noStrike">
                          <a:effectLst/>
                        </a:rPr>
                        <a:t>30300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10"/>
                  </a:ext>
                </a:extLst>
              </a:tr>
              <a:tr h="276225">
                <a:tc>
                  <a:txBody>
                    <a:bodyPr/>
                    <a:lstStyle/>
                    <a:p>
                      <a:pPr algn="ctr" rtl="0" fontAlgn="b"/>
                      <a:r>
                        <a:rPr lang="en-IN" sz="1400" u="none" strike="noStrike">
                          <a:effectLst/>
                        </a:rPr>
                        <a:t>30400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-400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11"/>
                  </a:ext>
                </a:extLst>
              </a:tr>
              <a:tr h="276225">
                <a:tc>
                  <a:txBody>
                    <a:bodyPr/>
                    <a:lstStyle/>
                    <a:p>
                      <a:pPr algn="ctr" rtl="0" fontAlgn="b"/>
                      <a:r>
                        <a:rPr lang="en-IN" sz="1400" u="none" strike="noStrike" dirty="0">
                          <a:effectLst/>
                        </a:rPr>
                        <a:t>30500</a:t>
                      </a:r>
                      <a:endParaRPr lang="en-IN"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-500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12"/>
                  </a:ext>
                </a:extLst>
              </a:tr>
            </a:tbl>
          </a:graphicData>
        </a:graphic>
      </p:graphicFrame>
      <p:sp>
        <p:nvSpPr>
          <p:cNvPr id="9" name="Title 1"/>
          <p:cNvSpPr txBox="1">
            <a:spLocks/>
          </p:cNvSpPr>
          <p:nvPr/>
        </p:nvSpPr>
        <p:spPr>
          <a:xfrm>
            <a:off x="214613" y="285790"/>
            <a:ext cx="6624084" cy="499722"/>
          </a:xfrm>
          <a:prstGeom prst="rect">
            <a:avLst/>
          </a:prstGeom>
        </p:spPr>
        <p:txBody>
          <a:bodyPr anchor="t">
            <a:normAutofit/>
          </a:bodyPr>
          <a:lstStyle>
            <a:lvl1pPr algn="l" defTabSz="914400" rtl="0" eaLnBrk="1" latinLnBrk="0" hangingPunct="1">
              <a:spcBef>
                <a:spcPct val="0"/>
              </a:spcBef>
              <a:buNone/>
              <a:defRPr sz="2200" b="1" kern="1200" cap="all">
                <a:solidFill>
                  <a:schemeClr val="tx1"/>
                </a:solidFill>
                <a:latin typeface="Myriad Pro" pitchFamily="34" charset="0"/>
                <a:ea typeface="+mj-ea"/>
                <a:cs typeface="+mj-cs"/>
              </a:defRPr>
            </a:lvl1p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Hedging applications of options</a:t>
            </a:r>
            <a:endParaRPr lang="en-IN" sz="2800" dirty="0">
              <a:solidFill>
                <a:srgbClr val="152D65"/>
              </a:solidFill>
              <a:latin typeface="Calibri" pitchFamily="34" charset="0"/>
              <a:ea typeface="+mn-ea"/>
              <a:cs typeface="Arial" charset="0"/>
            </a:endParaRPr>
          </a:p>
        </p:txBody>
      </p:sp>
    </p:spTree>
    <p:extLst>
      <p:ext uri="{BB962C8B-B14F-4D97-AF65-F5344CB8AC3E}">
        <p14:creationId xmlns:p14="http://schemas.microsoft.com/office/powerpoint/2010/main" val="114594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459"/>
            <a:ext cx="7951304" cy="499722"/>
          </a:xfrm>
          <a:prstGeom prst="rect">
            <a:avLst/>
          </a:prstGeom>
        </p:spPr>
        <p:txBody>
          <a:bodyPr>
            <a:noAutofit/>
          </a:bodyPr>
          <a:lstStyle/>
          <a:p>
            <a:pPr marL="342900" indent="-342900" algn="l" eaLnBrk="0" fontAlgn="base" hangingPunct="0">
              <a:lnSpc>
                <a:spcPct val="80000"/>
              </a:lnSpc>
              <a:spcAft>
                <a:spcPct val="0"/>
              </a:spcAft>
              <a:defRPr/>
            </a:pPr>
            <a:r>
              <a:rPr lang="en-IN" b="1" dirty="0">
                <a:solidFill>
                  <a:srgbClr val="152D65"/>
                </a:solidFill>
                <a:latin typeface="Myriad Pro"/>
                <a:ea typeface="+mn-ea"/>
                <a:cs typeface="Arial" charset="0"/>
              </a:rPr>
              <a:t>Impact Of CTT </a:t>
            </a:r>
            <a:r>
              <a:rPr lang="en-IN" b="1" dirty="0" smtClean="0">
                <a:solidFill>
                  <a:srgbClr val="152D65"/>
                </a:solidFill>
                <a:latin typeface="Myriad Pro"/>
                <a:ea typeface="+mn-ea"/>
                <a:cs typeface="Arial" charset="0"/>
              </a:rPr>
              <a:t>was highest on Bullion FUTURES</a:t>
            </a:r>
            <a:r>
              <a:rPr lang="en-IN" b="1" dirty="0">
                <a:solidFill>
                  <a:srgbClr val="152D65"/>
                </a:solidFill>
                <a:latin typeface="Myriad Pro"/>
                <a:ea typeface="+mn-ea"/>
                <a:cs typeface="Arial"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47080497"/>
              </p:ext>
            </p:extLst>
          </p:nvPr>
        </p:nvGraphicFramePr>
        <p:xfrm>
          <a:off x="115912" y="1661373"/>
          <a:ext cx="8860661" cy="2665927"/>
        </p:xfrm>
        <a:graphic>
          <a:graphicData uri="http://schemas.openxmlformats.org/drawingml/2006/table">
            <a:tbl>
              <a:tblPr/>
              <a:tblGrid>
                <a:gridCol w="811187">
                  <a:extLst>
                    <a:ext uri="{9D8B030D-6E8A-4147-A177-3AD203B41FA5}">
                      <a16:colId xmlns:a16="http://schemas.microsoft.com/office/drawing/2014/main" val="20000"/>
                    </a:ext>
                  </a:extLst>
                </a:gridCol>
                <a:gridCol w="582391">
                  <a:extLst>
                    <a:ext uri="{9D8B030D-6E8A-4147-A177-3AD203B41FA5}">
                      <a16:colId xmlns:a16="http://schemas.microsoft.com/office/drawing/2014/main" val="20001"/>
                    </a:ext>
                  </a:extLst>
                </a:gridCol>
                <a:gridCol w="609344">
                  <a:extLst>
                    <a:ext uri="{9D8B030D-6E8A-4147-A177-3AD203B41FA5}">
                      <a16:colId xmlns:a16="http://schemas.microsoft.com/office/drawing/2014/main" val="20002"/>
                    </a:ext>
                  </a:extLst>
                </a:gridCol>
                <a:gridCol w="527518">
                  <a:extLst>
                    <a:ext uri="{9D8B030D-6E8A-4147-A177-3AD203B41FA5}">
                      <a16:colId xmlns:a16="http://schemas.microsoft.com/office/drawing/2014/main" val="20003"/>
                    </a:ext>
                  </a:extLst>
                </a:gridCol>
                <a:gridCol w="527518">
                  <a:extLst>
                    <a:ext uri="{9D8B030D-6E8A-4147-A177-3AD203B41FA5}">
                      <a16:colId xmlns:a16="http://schemas.microsoft.com/office/drawing/2014/main" val="20004"/>
                    </a:ext>
                  </a:extLst>
                </a:gridCol>
                <a:gridCol w="527518">
                  <a:extLst>
                    <a:ext uri="{9D8B030D-6E8A-4147-A177-3AD203B41FA5}">
                      <a16:colId xmlns:a16="http://schemas.microsoft.com/office/drawing/2014/main" val="20005"/>
                    </a:ext>
                  </a:extLst>
                </a:gridCol>
                <a:gridCol w="618186">
                  <a:extLst>
                    <a:ext uri="{9D8B030D-6E8A-4147-A177-3AD203B41FA5}">
                      <a16:colId xmlns:a16="http://schemas.microsoft.com/office/drawing/2014/main" val="20006"/>
                    </a:ext>
                  </a:extLst>
                </a:gridCol>
                <a:gridCol w="618186">
                  <a:extLst>
                    <a:ext uri="{9D8B030D-6E8A-4147-A177-3AD203B41FA5}">
                      <a16:colId xmlns:a16="http://schemas.microsoft.com/office/drawing/2014/main" val="20007"/>
                    </a:ext>
                  </a:extLst>
                </a:gridCol>
                <a:gridCol w="684125">
                  <a:extLst>
                    <a:ext uri="{9D8B030D-6E8A-4147-A177-3AD203B41FA5}">
                      <a16:colId xmlns:a16="http://schemas.microsoft.com/office/drawing/2014/main" val="20008"/>
                    </a:ext>
                  </a:extLst>
                </a:gridCol>
                <a:gridCol w="527518">
                  <a:extLst>
                    <a:ext uri="{9D8B030D-6E8A-4147-A177-3AD203B41FA5}">
                      <a16:colId xmlns:a16="http://schemas.microsoft.com/office/drawing/2014/main" val="20009"/>
                    </a:ext>
                  </a:extLst>
                </a:gridCol>
                <a:gridCol w="527518">
                  <a:extLst>
                    <a:ext uri="{9D8B030D-6E8A-4147-A177-3AD203B41FA5}">
                      <a16:colId xmlns:a16="http://schemas.microsoft.com/office/drawing/2014/main" val="20010"/>
                    </a:ext>
                  </a:extLst>
                </a:gridCol>
                <a:gridCol w="527518">
                  <a:extLst>
                    <a:ext uri="{9D8B030D-6E8A-4147-A177-3AD203B41FA5}">
                      <a16:colId xmlns:a16="http://schemas.microsoft.com/office/drawing/2014/main" val="20011"/>
                    </a:ext>
                  </a:extLst>
                </a:gridCol>
                <a:gridCol w="527518">
                  <a:extLst>
                    <a:ext uri="{9D8B030D-6E8A-4147-A177-3AD203B41FA5}">
                      <a16:colId xmlns:a16="http://schemas.microsoft.com/office/drawing/2014/main" val="20012"/>
                    </a:ext>
                  </a:extLst>
                </a:gridCol>
                <a:gridCol w="552247">
                  <a:extLst>
                    <a:ext uri="{9D8B030D-6E8A-4147-A177-3AD203B41FA5}">
                      <a16:colId xmlns:a16="http://schemas.microsoft.com/office/drawing/2014/main" val="20013"/>
                    </a:ext>
                  </a:extLst>
                </a:gridCol>
                <a:gridCol w="692369">
                  <a:extLst>
                    <a:ext uri="{9D8B030D-6E8A-4147-A177-3AD203B41FA5}">
                      <a16:colId xmlns:a16="http://schemas.microsoft.com/office/drawing/2014/main" val="20014"/>
                    </a:ext>
                  </a:extLst>
                </a:gridCol>
              </a:tblGrid>
              <a:tr h="1368815">
                <a:tc>
                  <a:txBody>
                    <a:bodyPr/>
                    <a:lstStyle/>
                    <a:p>
                      <a:pPr algn="ctr" rtl="0" fontAlgn="b"/>
                      <a:r>
                        <a:rPr lang="en-US" sz="1000" b="1" i="0" u="none" strike="noStrike" dirty="0">
                          <a:solidFill>
                            <a:srgbClr val="000000"/>
                          </a:solidFill>
                          <a:effectLst/>
                          <a:latin typeface="Calibri"/>
                        </a:rPr>
                        <a:t>Commodity</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Current Price</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Contract Value</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Profit Per Tick</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TO charges @187/crore</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Stamp Duty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Service Tax @ 12.36%</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Total cost pre CTT</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a:rPr>
                        <a:t>No of ticks for breakeven</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dirty="0">
                          <a:solidFill>
                            <a:srgbClr val="000000"/>
                          </a:solidFill>
                          <a:effectLst/>
                          <a:latin typeface="Calibri"/>
                        </a:rPr>
                        <a:t>TO charges @260/crore</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Calibri"/>
                        </a:rPr>
                        <a:t>Stamp Duty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Calibri"/>
                        </a:rPr>
                        <a:t>GST @ 18%</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Calibri"/>
                        </a:rPr>
                        <a:t>CTT @0.01%</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Calibri"/>
                        </a:rPr>
                        <a:t>Total cost post  CTT</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Calibri"/>
                        </a:rPr>
                        <a:t>No of ticks for breakeven</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540662">
                <a:tc>
                  <a:txBody>
                    <a:bodyPr/>
                    <a:lstStyle/>
                    <a:p>
                      <a:pPr algn="l" rtl="0" fontAlgn="b"/>
                      <a:r>
                        <a:rPr lang="en-US" sz="1100" b="0" i="0" u="none" strike="noStrike" dirty="0">
                          <a:solidFill>
                            <a:srgbClr val="000000"/>
                          </a:solidFill>
                          <a:effectLst/>
                          <a:latin typeface="Calibri"/>
                        </a:rPr>
                        <a:t>Gold (1 Kg)</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Calibri"/>
                        </a:rPr>
                        <a:t>28200</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2820000</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100</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105.468</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56.4</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13.03584</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174.9038</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1" i="0" u="none" strike="noStrike" kern="1200" dirty="0">
                          <a:solidFill>
                            <a:srgbClr val="000000"/>
                          </a:solidFill>
                          <a:effectLst/>
                          <a:latin typeface="Calibri"/>
                          <a:ea typeface="+mn-ea"/>
                          <a:cs typeface="+mn-cs"/>
                        </a:rPr>
                        <a:t>2</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i="0" u="none" strike="noStrike">
                          <a:solidFill>
                            <a:srgbClr val="000000"/>
                          </a:solidFill>
                          <a:effectLst/>
                          <a:latin typeface="Calibri"/>
                        </a:rPr>
                        <a:t>146.64</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56.4</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26.3952</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282</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Calibri"/>
                        </a:rPr>
                        <a:t>511.435</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6</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8225">
                <a:tc>
                  <a:txBody>
                    <a:bodyPr/>
                    <a:lstStyle/>
                    <a:p>
                      <a:pPr algn="l" rtl="0" fontAlgn="b"/>
                      <a:r>
                        <a:rPr lang="en-US" sz="1100" b="0" i="0" u="none" strike="noStrike" dirty="0">
                          <a:solidFill>
                            <a:srgbClr val="000000"/>
                          </a:solidFill>
                          <a:effectLst/>
                          <a:latin typeface="Calibri"/>
                        </a:rPr>
                        <a:t>Silver</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a:solidFill>
                            <a:srgbClr val="000000"/>
                          </a:solidFill>
                          <a:effectLst/>
                          <a:latin typeface="Calibri"/>
                        </a:rPr>
                        <a:t>37500</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rtl="0" fontAlgn="b"/>
                      <a:r>
                        <a:rPr lang="en-US" sz="1100" b="0" i="0" u="none" strike="noStrike">
                          <a:solidFill>
                            <a:srgbClr val="000000"/>
                          </a:solidFill>
                          <a:effectLst/>
                          <a:latin typeface="Calibri"/>
                        </a:rPr>
                        <a:t>1125000</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a:solidFill>
                            <a:srgbClr val="000000"/>
                          </a:solidFill>
                          <a:effectLst/>
                          <a:latin typeface="Calibri"/>
                        </a:rPr>
                        <a:t>30</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a:solidFill>
                            <a:srgbClr val="000000"/>
                          </a:solidFill>
                          <a:effectLst/>
                          <a:latin typeface="Calibri"/>
                        </a:rPr>
                        <a:t>42.075</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a:solidFill>
                            <a:srgbClr val="000000"/>
                          </a:solidFill>
                          <a:effectLst/>
                          <a:latin typeface="Calibri"/>
                        </a:rPr>
                        <a:t>22.5</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a:solidFill>
                            <a:srgbClr val="000000"/>
                          </a:solidFill>
                          <a:effectLst/>
                          <a:latin typeface="Calibri"/>
                        </a:rPr>
                        <a:t>5.20047</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dirty="0">
                          <a:solidFill>
                            <a:srgbClr val="000000"/>
                          </a:solidFill>
                          <a:effectLst/>
                          <a:latin typeface="Calibri"/>
                        </a:rPr>
                        <a:t>69.77547</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algn="ctr" defTabSz="914400" rtl="0" eaLnBrk="1" fontAlgn="b" latinLnBrk="0" hangingPunct="1"/>
                      <a:r>
                        <a:rPr lang="en-US" sz="1400" b="1" i="0" u="none" strike="noStrike" kern="1200" dirty="0">
                          <a:solidFill>
                            <a:srgbClr val="000000"/>
                          </a:solidFill>
                          <a:effectLst/>
                          <a:latin typeface="Calibri"/>
                          <a:ea typeface="+mn-ea"/>
                          <a:cs typeface="+mn-cs"/>
                        </a:rPr>
                        <a:t>3</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b"/>
                      <a:r>
                        <a:rPr lang="en-US" sz="1100" b="0" i="0" u="none" strike="noStrike" dirty="0">
                          <a:solidFill>
                            <a:srgbClr val="000000"/>
                          </a:solidFill>
                          <a:effectLst/>
                          <a:latin typeface="Calibri"/>
                        </a:rPr>
                        <a:t>58.5</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dirty="0">
                          <a:solidFill>
                            <a:srgbClr val="000000"/>
                          </a:solidFill>
                          <a:effectLst/>
                          <a:latin typeface="Calibri"/>
                        </a:rPr>
                        <a:t>22.5</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dirty="0">
                          <a:solidFill>
                            <a:srgbClr val="000000"/>
                          </a:solidFill>
                          <a:effectLst/>
                          <a:latin typeface="Calibri"/>
                        </a:rPr>
                        <a:t>10.53</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dirty="0">
                          <a:solidFill>
                            <a:srgbClr val="000000"/>
                          </a:solidFill>
                          <a:effectLst/>
                          <a:latin typeface="Calibri"/>
                        </a:rPr>
                        <a:t>112.5</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100" b="0" i="0" u="none" strike="noStrike">
                          <a:solidFill>
                            <a:srgbClr val="000000"/>
                          </a:solidFill>
                          <a:effectLst/>
                          <a:latin typeface="Calibri"/>
                        </a:rPr>
                        <a:t>204.03</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400" b="1" i="0" u="none" strike="noStrike" dirty="0">
                          <a:solidFill>
                            <a:srgbClr val="000000"/>
                          </a:solidFill>
                          <a:effectLst/>
                          <a:latin typeface="Calibri"/>
                        </a:rPr>
                        <a:t>7</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78225">
                <a:tc>
                  <a:txBody>
                    <a:bodyPr/>
                    <a:lstStyle/>
                    <a:p>
                      <a:pPr algn="l" rtl="0" fontAlgn="b"/>
                      <a:r>
                        <a:rPr lang="en-US" sz="1100" b="0" i="0" u="none" strike="noStrike" dirty="0">
                          <a:solidFill>
                            <a:srgbClr val="000000"/>
                          </a:solidFill>
                          <a:effectLst/>
                          <a:latin typeface="Calibri"/>
                        </a:rPr>
                        <a:t>( 30 Kg)</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8896468"/>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13" y="144050"/>
            <a:ext cx="6624084" cy="499722"/>
          </a:xfrm>
          <a:prstGeom prst="rect">
            <a:avLst/>
          </a:prstGeom>
        </p:spPr>
        <p:txBody>
          <a:bodyPr>
            <a:noAutofit/>
          </a:bodyPr>
          <a:lstStyle/>
          <a:p>
            <a:r>
              <a:rPr lang="en-IN" sz="2000" dirty="0" smtClean="0">
                <a:solidFill>
                  <a:srgbClr val="002060"/>
                </a:solidFill>
              </a:rPr>
              <a:t>Taxation </a:t>
            </a:r>
            <a:r>
              <a:rPr lang="en-US" sz="2000" dirty="0" smtClean="0">
                <a:solidFill>
                  <a:srgbClr val="002060"/>
                </a:solidFill>
              </a:rPr>
              <a:t>upon exercise of options</a:t>
            </a:r>
            <a:endParaRPr lang="en-IN" sz="2000" b="1"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48121193"/>
              </p:ext>
            </p:extLst>
          </p:nvPr>
        </p:nvGraphicFramePr>
        <p:xfrm>
          <a:off x="976783" y="1158424"/>
          <a:ext cx="7239000" cy="822960"/>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400" dirty="0">
                          <a:effectLst/>
                        </a:rPr>
                        <a:t>Transaction</a:t>
                      </a:r>
                      <a:endParaRPr lang="en-US" sz="1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400" dirty="0">
                          <a:effectLst/>
                        </a:rPr>
                        <a:t>STT </a:t>
                      </a:r>
                      <a:r>
                        <a:rPr lang="en-US" sz="1400" dirty="0" smtClean="0">
                          <a:effectLst/>
                        </a:rPr>
                        <a:t>rate in equity markets</a:t>
                      </a:r>
                      <a:endParaRPr lang="en-US" sz="1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400" dirty="0">
                          <a:effectLst/>
                        </a:rPr>
                        <a:t>Charged on</a:t>
                      </a:r>
                      <a:endParaRPr lang="en-US" sz="1400" dirty="0">
                        <a:effectLst/>
                        <a:latin typeface="Times New Roman"/>
                        <a:ea typeface="Calibri"/>
                      </a:endParaRPr>
                    </a:p>
                  </a:txBody>
                  <a:tcPr marL="68580" marR="68580" marT="0" marB="0" anchor="ctr"/>
                </a:tc>
                <a:extLst>
                  <a:ext uri="{0D108BD9-81ED-4DB2-BD59-A6C34878D82A}">
                    <a16:rowId xmlns:a16="http://schemas.microsoft.com/office/drawing/2014/main" val="10000"/>
                  </a:ext>
                </a:extLst>
              </a:tr>
              <a:tr h="228600">
                <a:tc>
                  <a:txBody>
                    <a:bodyPr/>
                    <a:lstStyle/>
                    <a:p>
                      <a:pPr marL="0" marR="0" algn="ctr">
                        <a:spcBef>
                          <a:spcPts val="0"/>
                        </a:spcBef>
                        <a:spcAft>
                          <a:spcPts val="0"/>
                        </a:spcAft>
                      </a:pPr>
                      <a:r>
                        <a:rPr lang="en-US" sz="1400" dirty="0">
                          <a:effectLst/>
                        </a:rPr>
                        <a:t>Purchase</a:t>
                      </a:r>
                      <a:endParaRPr lang="en-US" sz="1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400" dirty="0">
                          <a:effectLst/>
                        </a:rPr>
                        <a:t>0.125%</a:t>
                      </a:r>
                      <a:endParaRPr lang="en-US" sz="1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400">
                          <a:effectLst/>
                        </a:rPr>
                        <a:t>Settlement price, on exercise</a:t>
                      </a:r>
                      <a:endParaRPr lang="en-US" sz="1400">
                        <a:effectLst/>
                        <a:latin typeface="Times New Roman"/>
                        <a:ea typeface="Calibri"/>
                      </a:endParaRPr>
                    </a:p>
                  </a:txBody>
                  <a:tcPr marL="68580" marR="68580" marT="0" marB="0" anchor="ctr"/>
                </a:tc>
                <a:extLst>
                  <a:ext uri="{0D108BD9-81ED-4DB2-BD59-A6C34878D82A}">
                    <a16:rowId xmlns:a16="http://schemas.microsoft.com/office/drawing/2014/main" val="10001"/>
                  </a:ext>
                </a:extLst>
              </a:tr>
              <a:tr h="182880">
                <a:tc>
                  <a:txBody>
                    <a:bodyPr/>
                    <a:lstStyle/>
                    <a:p>
                      <a:pPr marL="0" marR="0" algn="ctr">
                        <a:spcBef>
                          <a:spcPts val="0"/>
                        </a:spcBef>
                        <a:spcAft>
                          <a:spcPts val="0"/>
                        </a:spcAft>
                      </a:pPr>
                      <a:r>
                        <a:rPr lang="en-US" sz="1400" dirty="0">
                          <a:effectLst/>
                        </a:rPr>
                        <a:t>Sell</a:t>
                      </a:r>
                      <a:endParaRPr lang="en-US" sz="1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400" dirty="0" smtClean="0">
                          <a:effectLst/>
                        </a:rPr>
                        <a:t>0.05%</a:t>
                      </a:r>
                      <a:endParaRPr lang="en-US" sz="1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400" dirty="0">
                          <a:effectLst/>
                        </a:rPr>
                        <a:t>Premium</a:t>
                      </a:r>
                      <a:endParaRPr lang="en-US" sz="1400" dirty="0">
                        <a:effectLst/>
                        <a:latin typeface="Times New Roman"/>
                        <a:ea typeface="Calibri"/>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19539336"/>
              </p:ext>
            </p:extLst>
          </p:nvPr>
        </p:nvGraphicFramePr>
        <p:xfrm>
          <a:off x="228600" y="2377328"/>
          <a:ext cx="8735367" cy="3195320"/>
        </p:xfrm>
        <a:graphic>
          <a:graphicData uri="http://schemas.openxmlformats.org/drawingml/2006/table">
            <a:tbl>
              <a:tblPr firstRow="1" bandRow="1">
                <a:tableStyleId>{5C22544A-7EE6-4342-B048-85BDC9FD1C3A}</a:tableStyleId>
              </a:tblPr>
              <a:tblGrid>
                <a:gridCol w="5534967">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t>Transaction</a:t>
                      </a:r>
                      <a:r>
                        <a:rPr lang="en-IN" sz="1400" baseline="0" dirty="0" smtClean="0"/>
                        <a:t> Taxes on </a:t>
                      </a:r>
                      <a:r>
                        <a:rPr lang="en-IN" sz="1400" dirty="0" smtClean="0"/>
                        <a:t>Gold 1 kg Options contract with a notional value of Rs 30 lakh and option premium</a:t>
                      </a:r>
                      <a:r>
                        <a:rPr lang="en-IN" sz="1400" baseline="0" dirty="0" smtClean="0"/>
                        <a:t> of Rs 30,000 (@ 1% of notional value)</a:t>
                      </a:r>
                      <a:endParaRPr lang="en-IN" sz="1400" dirty="0" smtClean="0"/>
                    </a:p>
                  </a:txBody>
                  <a:tcPr/>
                </a:tc>
                <a:tc hMerge="1">
                  <a:txBody>
                    <a:bodyPr/>
                    <a:lstStyle/>
                    <a:p>
                      <a:pPr algn="ctr"/>
                      <a:endParaRPr lang="en-IN" dirty="0"/>
                    </a:p>
                  </a:txBody>
                  <a:tcPr/>
                </a:tc>
                <a:tc hMerge="1">
                  <a:txBody>
                    <a:bodyPr/>
                    <a:lstStyle/>
                    <a:p>
                      <a:endParaRPr lang="en-IN"/>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dirty="0" smtClean="0"/>
                    </a:p>
                  </a:txBody>
                  <a:tcPr/>
                </a:tc>
                <a:tc hMerge="1">
                  <a:txBody>
                    <a:bodyPr/>
                    <a:lstStyle/>
                    <a:p>
                      <a:endParaRPr lang="en-IN"/>
                    </a:p>
                  </a:txBody>
                  <a:tcPr/>
                </a:tc>
                <a:extLst>
                  <a:ext uri="{0D108BD9-81ED-4DB2-BD59-A6C34878D82A}">
                    <a16:rowId xmlns:a16="http://schemas.microsoft.com/office/drawing/2014/main" val="10000"/>
                  </a:ext>
                </a:extLst>
              </a:tr>
              <a:tr h="0">
                <a:tc rowSpan="2">
                  <a:txBody>
                    <a:bodyPr/>
                    <a:lstStyle/>
                    <a:p>
                      <a:pPr algn="ctr"/>
                      <a:r>
                        <a:rPr lang="en-IN" sz="1400" b="0" dirty="0" smtClean="0">
                          <a:solidFill>
                            <a:schemeClr val="bg1"/>
                          </a:solidFill>
                        </a:rPr>
                        <a:t>Particulars </a:t>
                      </a:r>
                      <a:endParaRPr lang="en-IN" sz="1400" b="0" dirty="0">
                        <a:solidFill>
                          <a:schemeClr val="bg1"/>
                        </a:solidFill>
                      </a:endParaRPr>
                    </a:p>
                  </a:txBody>
                  <a:tcPr>
                    <a:solidFill>
                      <a:schemeClr val="accent1"/>
                    </a:solidFill>
                  </a:tcPr>
                </a:tc>
                <a:tc gridSpan="2">
                  <a:txBody>
                    <a:bodyPr/>
                    <a:lstStyle/>
                    <a:p>
                      <a:pPr algn="ctr"/>
                      <a:r>
                        <a:rPr lang="en-IN" sz="1400" b="1" dirty="0" smtClean="0">
                          <a:solidFill>
                            <a:schemeClr val="bg1"/>
                          </a:solidFill>
                        </a:rPr>
                        <a:t>Call Option</a:t>
                      </a:r>
                      <a:endParaRPr lang="en-IN" sz="1400" b="1" dirty="0">
                        <a:solidFill>
                          <a:schemeClr val="bg1"/>
                        </a:solidFill>
                      </a:endParaRPr>
                    </a:p>
                  </a:txBody>
                  <a:tcPr>
                    <a:solidFill>
                      <a:schemeClr val="accent1"/>
                    </a:solidFill>
                  </a:tcPr>
                </a:tc>
                <a:tc hMerge="1">
                  <a:txBody>
                    <a:bodyPr/>
                    <a:lstStyle/>
                    <a:p>
                      <a:endParaRPr lang="en-IN"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dirty="0" smtClean="0">
                          <a:solidFill>
                            <a:schemeClr val="bg1"/>
                          </a:solidFill>
                        </a:rPr>
                        <a:t>Put Option</a:t>
                      </a:r>
                    </a:p>
                  </a:txBody>
                  <a:tcPr>
                    <a:solidFill>
                      <a:schemeClr val="accent1"/>
                    </a:solidFill>
                  </a:tcPr>
                </a:tc>
                <a:tc hMerge="1">
                  <a:txBody>
                    <a:bodyPr/>
                    <a:lstStyle/>
                    <a:p>
                      <a:endParaRPr lang="en-IN" dirty="0"/>
                    </a:p>
                  </a:txBody>
                  <a:tcPr/>
                </a:tc>
                <a:extLst>
                  <a:ext uri="{0D108BD9-81ED-4DB2-BD59-A6C34878D82A}">
                    <a16:rowId xmlns:a16="http://schemas.microsoft.com/office/drawing/2014/main" val="10001"/>
                  </a:ext>
                </a:extLst>
              </a:tr>
              <a:tr h="370840">
                <a:tc vMerge="1">
                  <a:txBody>
                    <a:bodyPr/>
                    <a:lstStyle/>
                    <a:p>
                      <a:endParaRPr lang="en-IN" dirty="0"/>
                    </a:p>
                  </a:txBody>
                  <a:tcPr/>
                </a:tc>
                <a:tc>
                  <a:txBody>
                    <a:bodyPr/>
                    <a:lstStyle/>
                    <a:p>
                      <a:pPr algn="ctr"/>
                      <a:r>
                        <a:rPr lang="en-IN" sz="1400" b="0" dirty="0" smtClean="0">
                          <a:solidFill>
                            <a:schemeClr val="bg1"/>
                          </a:solidFill>
                        </a:rPr>
                        <a:t>Buyer</a:t>
                      </a:r>
                      <a:endParaRPr lang="en-IN" sz="1400" b="0" dirty="0">
                        <a:solidFill>
                          <a:schemeClr val="bg1"/>
                        </a:solidFill>
                      </a:endParaRPr>
                    </a:p>
                  </a:txBody>
                  <a:tcPr>
                    <a:solidFill>
                      <a:schemeClr val="accent1"/>
                    </a:solidFill>
                  </a:tcPr>
                </a:tc>
                <a:tc>
                  <a:txBody>
                    <a:bodyPr/>
                    <a:lstStyle/>
                    <a:p>
                      <a:pPr algn="ctr"/>
                      <a:r>
                        <a:rPr lang="en-IN" sz="1400" b="0" dirty="0" smtClean="0">
                          <a:solidFill>
                            <a:schemeClr val="bg1"/>
                          </a:solidFill>
                        </a:rPr>
                        <a:t>Seller</a:t>
                      </a:r>
                      <a:endParaRPr lang="en-IN" sz="1400" b="0" dirty="0">
                        <a:solidFill>
                          <a:schemeClr val="bg1"/>
                        </a:solidFill>
                      </a:endParaRPr>
                    </a:p>
                  </a:txBody>
                  <a:tcPr>
                    <a:solidFill>
                      <a:schemeClr val="accent1"/>
                    </a:solidFill>
                  </a:tcPr>
                </a:tc>
                <a:tc>
                  <a:txBody>
                    <a:bodyPr/>
                    <a:lstStyle/>
                    <a:p>
                      <a:pPr algn="ctr"/>
                      <a:r>
                        <a:rPr lang="en-IN" sz="1400" b="0" dirty="0" smtClean="0">
                          <a:solidFill>
                            <a:schemeClr val="bg1"/>
                          </a:solidFill>
                        </a:rPr>
                        <a:t>Buyer</a:t>
                      </a:r>
                      <a:endParaRPr lang="en-IN" sz="1400" b="0" dirty="0">
                        <a:solidFill>
                          <a:schemeClr val="bg1"/>
                        </a:solidFill>
                      </a:endParaRPr>
                    </a:p>
                  </a:txBody>
                  <a:tcPr>
                    <a:solidFill>
                      <a:schemeClr val="accent1"/>
                    </a:solidFill>
                  </a:tcPr>
                </a:tc>
                <a:tc>
                  <a:txBody>
                    <a:bodyPr/>
                    <a:lstStyle/>
                    <a:p>
                      <a:pPr algn="ctr"/>
                      <a:r>
                        <a:rPr lang="en-IN" sz="1400" b="0" dirty="0" smtClean="0">
                          <a:solidFill>
                            <a:schemeClr val="bg1"/>
                          </a:solidFill>
                        </a:rPr>
                        <a:t>Seller</a:t>
                      </a:r>
                      <a:endParaRPr lang="en-IN" sz="1400" b="0" dirty="0">
                        <a:solidFill>
                          <a:schemeClr val="bg1"/>
                        </a:solidFill>
                      </a:endParaRPr>
                    </a:p>
                  </a:txBody>
                  <a:tcPr>
                    <a:solidFill>
                      <a:schemeClr val="accent1"/>
                    </a:solidFill>
                  </a:tcPr>
                </a:tc>
                <a:extLst>
                  <a:ext uri="{0D108BD9-81ED-4DB2-BD59-A6C34878D82A}">
                    <a16:rowId xmlns:a16="http://schemas.microsoft.com/office/drawing/2014/main" val="10002"/>
                  </a:ext>
                </a:extLst>
              </a:tr>
              <a:tr h="370840">
                <a:tc>
                  <a:txBody>
                    <a:bodyPr/>
                    <a:lstStyle/>
                    <a:p>
                      <a:pPr algn="l"/>
                      <a:r>
                        <a:rPr lang="en-IN" sz="1400" dirty="0" smtClean="0"/>
                        <a:t>CTT on premium (@ 0.05% of premium</a:t>
                      </a:r>
                      <a:r>
                        <a:rPr lang="en-IN" sz="1400" baseline="0" dirty="0" smtClean="0"/>
                        <a:t> – Seller)</a:t>
                      </a:r>
                      <a:endParaRPr lang="en-IN" sz="1400" dirty="0"/>
                    </a:p>
                  </a:txBody>
                  <a:tcPr/>
                </a:tc>
                <a:tc>
                  <a:txBody>
                    <a:bodyPr/>
                    <a:lstStyle/>
                    <a:p>
                      <a:pPr algn="r"/>
                      <a:endParaRPr lang="en-IN" sz="1400" dirty="0"/>
                    </a:p>
                  </a:txBody>
                  <a:tcPr anchor="ctr"/>
                </a:tc>
                <a:tc>
                  <a:txBody>
                    <a:bodyPr/>
                    <a:lstStyle/>
                    <a:p>
                      <a:pPr algn="r"/>
                      <a:r>
                        <a:rPr lang="en-IN" sz="1400" dirty="0" smtClean="0"/>
                        <a:t>15</a:t>
                      </a:r>
                      <a:endParaRPr lang="en-IN" sz="1400" dirty="0"/>
                    </a:p>
                  </a:txBody>
                  <a:tcPr anchor="ctr"/>
                </a:tc>
                <a:tc>
                  <a:txBody>
                    <a:bodyPr/>
                    <a:lstStyle/>
                    <a:p>
                      <a:pPr algn="r"/>
                      <a:endParaRPr lang="en-IN" sz="1400" dirty="0"/>
                    </a:p>
                  </a:txBody>
                  <a:tcPr anchor="ctr"/>
                </a:tc>
                <a:tc>
                  <a:txBody>
                    <a:bodyPr/>
                    <a:lstStyle/>
                    <a:p>
                      <a:pPr algn="r"/>
                      <a:r>
                        <a:rPr lang="en-IN" sz="1400" dirty="0" smtClean="0"/>
                        <a:t>15</a:t>
                      </a:r>
                      <a:endParaRPr lang="en-IN" sz="1400" dirty="0"/>
                    </a:p>
                  </a:txBody>
                  <a:tcPr anchor="ctr"/>
                </a:tc>
                <a:extLst>
                  <a:ext uri="{0D108BD9-81ED-4DB2-BD59-A6C34878D82A}">
                    <a16:rowId xmlns:a16="http://schemas.microsoft.com/office/drawing/2014/main" val="10003"/>
                  </a:ext>
                </a:extLst>
              </a:tr>
              <a:tr h="370840">
                <a:tc>
                  <a:txBody>
                    <a:bodyPr/>
                    <a:lstStyle/>
                    <a:p>
                      <a:pPr algn="l"/>
                      <a:r>
                        <a:rPr lang="en-IN" sz="1400" dirty="0" smtClean="0"/>
                        <a:t>CTT on exercise (@ 0.125% of FSP –</a:t>
                      </a:r>
                      <a:r>
                        <a:rPr lang="en-IN" sz="1400" baseline="0" dirty="0" smtClean="0"/>
                        <a:t> Buyer)</a:t>
                      </a:r>
                      <a:endParaRPr lang="en-IN" sz="1400" dirty="0"/>
                    </a:p>
                  </a:txBody>
                  <a:tcPr/>
                </a:tc>
                <a:tc>
                  <a:txBody>
                    <a:bodyPr/>
                    <a:lstStyle/>
                    <a:p>
                      <a:pPr algn="r"/>
                      <a:r>
                        <a:rPr lang="en-IN" sz="1400" dirty="0" smtClean="0"/>
                        <a:t>3,750</a:t>
                      </a:r>
                      <a:endParaRPr lang="en-IN" sz="1400" dirty="0"/>
                    </a:p>
                  </a:txBody>
                  <a:tcPr anchor="ctr"/>
                </a:tc>
                <a:tc>
                  <a:txBody>
                    <a:bodyPr/>
                    <a:lstStyle/>
                    <a:p>
                      <a:pPr algn="r"/>
                      <a:endParaRPr lang="en-IN" sz="1400" dirty="0"/>
                    </a:p>
                  </a:txBody>
                  <a:tcPr anchor="ctr"/>
                </a:tc>
                <a:tc>
                  <a:txBody>
                    <a:bodyPr/>
                    <a:lstStyle/>
                    <a:p>
                      <a:pPr algn="r"/>
                      <a:r>
                        <a:rPr lang="en-IN" sz="1400" dirty="0" smtClean="0"/>
                        <a:t>3,750</a:t>
                      </a:r>
                      <a:endParaRPr lang="en-IN" sz="1400" dirty="0"/>
                    </a:p>
                  </a:txBody>
                  <a:tcPr anchor="ctr"/>
                </a:tc>
                <a:tc>
                  <a:txBody>
                    <a:bodyPr/>
                    <a:lstStyle/>
                    <a:p>
                      <a:pPr algn="r"/>
                      <a:endParaRPr lang="en-IN" sz="1400" dirty="0"/>
                    </a:p>
                  </a:txBody>
                  <a:tcPr anchor="ctr"/>
                </a:tc>
                <a:extLst>
                  <a:ext uri="{0D108BD9-81ED-4DB2-BD59-A6C34878D82A}">
                    <a16:rowId xmlns:a16="http://schemas.microsoft.com/office/drawing/2014/main" val="10004"/>
                  </a:ext>
                </a:extLst>
              </a:tr>
              <a:tr h="370840">
                <a:tc>
                  <a:txBody>
                    <a:bodyPr/>
                    <a:lstStyle/>
                    <a:p>
                      <a:pPr algn="l"/>
                      <a:r>
                        <a:rPr lang="en-IN" sz="1400" dirty="0" smtClean="0"/>
                        <a:t>On conversion of option position to futures position on exercise (@ 0.01% on futures position – Seller)</a:t>
                      </a:r>
                      <a:endParaRPr lang="en-IN" sz="1400" dirty="0"/>
                    </a:p>
                  </a:txBody>
                  <a:tcPr/>
                </a:tc>
                <a:tc>
                  <a:txBody>
                    <a:bodyPr/>
                    <a:lstStyle/>
                    <a:p>
                      <a:pPr algn="r"/>
                      <a:r>
                        <a:rPr lang="en-IN" sz="1400" dirty="0" smtClean="0"/>
                        <a:t>-</a:t>
                      </a:r>
                      <a:endParaRPr lang="en-IN" sz="1400" dirty="0"/>
                    </a:p>
                  </a:txBody>
                  <a:tcPr anchor="ctr"/>
                </a:tc>
                <a:tc>
                  <a:txBody>
                    <a:bodyPr/>
                    <a:lstStyle/>
                    <a:p>
                      <a:pPr algn="r"/>
                      <a:r>
                        <a:rPr lang="en-IN" sz="1400" dirty="0" smtClean="0"/>
                        <a:t>300</a:t>
                      </a:r>
                      <a:endParaRPr lang="en-IN" sz="1400" dirty="0"/>
                    </a:p>
                  </a:txBody>
                  <a:tcPr anchor="ctr"/>
                </a:tc>
                <a:tc>
                  <a:txBody>
                    <a:bodyPr/>
                    <a:lstStyle/>
                    <a:p>
                      <a:pPr algn="r"/>
                      <a:r>
                        <a:rPr lang="en-IN" sz="1400" dirty="0" smtClean="0"/>
                        <a:t>300</a:t>
                      </a:r>
                      <a:endParaRPr lang="en-IN" sz="1400" dirty="0"/>
                    </a:p>
                  </a:txBody>
                  <a:tcPr anchor="ctr"/>
                </a:tc>
                <a:tc>
                  <a:txBody>
                    <a:bodyPr/>
                    <a:lstStyle/>
                    <a:p>
                      <a:pPr algn="r"/>
                      <a:r>
                        <a:rPr lang="en-IN" sz="1400" dirty="0" smtClean="0"/>
                        <a:t>-</a:t>
                      </a:r>
                      <a:endParaRPr lang="en-IN" sz="1400" dirty="0"/>
                    </a:p>
                  </a:txBody>
                  <a:tcPr anchor="ctr"/>
                </a:tc>
                <a:extLst>
                  <a:ext uri="{0D108BD9-81ED-4DB2-BD59-A6C34878D82A}">
                    <a16:rowId xmlns:a16="http://schemas.microsoft.com/office/drawing/2014/main" val="10005"/>
                  </a:ext>
                </a:extLst>
              </a:tr>
              <a:tr h="370840">
                <a:tc>
                  <a:txBody>
                    <a:bodyPr/>
                    <a:lstStyle/>
                    <a:p>
                      <a:pPr algn="l"/>
                      <a:r>
                        <a:rPr lang="en-IN" sz="1400" dirty="0" smtClean="0"/>
                        <a:t>If chooses not to take physical delivery, but squares position in futures</a:t>
                      </a:r>
                      <a:endParaRPr lang="en-IN" sz="1400" dirty="0"/>
                    </a:p>
                  </a:txBody>
                  <a:tcPr/>
                </a:tc>
                <a:tc>
                  <a:txBody>
                    <a:bodyPr/>
                    <a:lstStyle/>
                    <a:p>
                      <a:pPr algn="r"/>
                      <a:r>
                        <a:rPr lang="en-IN" sz="1400" dirty="0" smtClean="0"/>
                        <a:t>300</a:t>
                      </a:r>
                      <a:endParaRPr lang="en-IN" sz="1400" dirty="0"/>
                    </a:p>
                  </a:txBody>
                  <a:tcPr anchor="ctr"/>
                </a:tc>
                <a:tc>
                  <a:txBody>
                    <a:bodyPr/>
                    <a:lstStyle/>
                    <a:p>
                      <a:pPr algn="r"/>
                      <a:r>
                        <a:rPr lang="en-IN" sz="1400" dirty="0" smtClean="0"/>
                        <a:t>-</a:t>
                      </a:r>
                      <a:endParaRPr lang="en-IN" sz="1400" dirty="0"/>
                    </a:p>
                  </a:txBody>
                  <a:tcPr anchor="ctr"/>
                </a:tc>
                <a:tc>
                  <a:txBody>
                    <a:bodyPr/>
                    <a:lstStyle/>
                    <a:p>
                      <a:pPr algn="r"/>
                      <a:r>
                        <a:rPr lang="en-IN" sz="1400" dirty="0" smtClean="0"/>
                        <a:t>-</a:t>
                      </a:r>
                      <a:endParaRPr lang="en-IN" sz="1400" dirty="0"/>
                    </a:p>
                  </a:txBody>
                  <a:tcPr anchor="ctr"/>
                </a:tc>
                <a:tc>
                  <a:txBody>
                    <a:bodyPr/>
                    <a:lstStyle/>
                    <a:p>
                      <a:pPr algn="r"/>
                      <a:r>
                        <a:rPr lang="en-IN" sz="1400" dirty="0" smtClean="0"/>
                        <a:t>300</a:t>
                      </a:r>
                      <a:endParaRPr lang="en-IN" sz="1400" dirty="0"/>
                    </a:p>
                  </a:txBody>
                  <a:tcPr anchor="ctr"/>
                </a:tc>
                <a:extLst>
                  <a:ext uri="{0D108BD9-81ED-4DB2-BD59-A6C34878D82A}">
                    <a16:rowId xmlns:a16="http://schemas.microsoft.com/office/drawing/2014/main" val="10006"/>
                  </a:ext>
                </a:extLst>
              </a:tr>
              <a:tr h="370840">
                <a:tc>
                  <a:txBody>
                    <a:bodyPr/>
                    <a:lstStyle/>
                    <a:p>
                      <a:pPr algn="ctr"/>
                      <a:r>
                        <a:rPr lang="en-IN" sz="1400" b="1" dirty="0" smtClean="0"/>
                        <a:t>Total Transaction</a:t>
                      </a:r>
                      <a:r>
                        <a:rPr lang="en-IN" sz="1400" b="1" baseline="0" dirty="0" smtClean="0"/>
                        <a:t> </a:t>
                      </a:r>
                      <a:r>
                        <a:rPr lang="en-IN" sz="1400" b="1" dirty="0" smtClean="0"/>
                        <a:t>Taxes</a:t>
                      </a:r>
                      <a:endParaRPr lang="en-IN" sz="1400" b="1" dirty="0"/>
                    </a:p>
                  </a:txBody>
                  <a:tcPr/>
                </a:tc>
                <a:tc>
                  <a:txBody>
                    <a:bodyPr/>
                    <a:lstStyle/>
                    <a:p>
                      <a:pPr algn="r"/>
                      <a:r>
                        <a:rPr lang="en-IN" sz="1400" b="1" dirty="0" smtClean="0"/>
                        <a:t>4,050</a:t>
                      </a:r>
                      <a:endParaRPr lang="en-IN" sz="1400" b="1" dirty="0"/>
                    </a:p>
                  </a:txBody>
                  <a:tcPr/>
                </a:tc>
                <a:tc>
                  <a:txBody>
                    <a:bodyPr/>
                    <a:lstStyle/>
                    <a:p>
                      <a:pPr algn="r"/>
                      <a:r>
                        <a:rPr lang="en-IN" sz="1400" b="1" dirty="0" smtClean="0"/>
                        <a:t>315</a:t>
                      </a:r>
                      <a:endParaRPr lang="en-IN" sz="1400" b="1" dirty="0"/>
                    </a:p>
                  </a:txBody>
                  <a:tcPr/>
                </a:tc>
                <a:tc>
                  <a:txBody>
                    <a:bodyPr/>
                    <a:lstStyle/>
                    <a:p>
                      <a:pPr algn="r"/>
                      <a:r>
                        <a:rPr lang="en-IN" sz="1400" b="1" dirty="0" smtClean="0"/>
                        <a:t>4,050</a:t>
                      </a:r>
                      <a:endParaRPr lang="en-IN" sz="1400" b="1" dirty="0"/>
                    </a:p>
                  </a:txBody>
                  <a:tcPr/>
                </a:tc>
                <a:tc>
                  <a:txBody>
                    <a:bodyPr/>
                    <a:lstStyle/>
                    <a:p>
                      <a:pPr algn="r"/>
                      <a:r>
                        <a:rPr lang="en-IN" sz="1400" b="1" dirty="0" smtClean="0"/>
                        <a:t>315</a:t>
                      </a:r>
                      <a:endParaRPr lang="en-IN" sz="1400" b="1" dirty="0"/>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 y="5732011"/>
            <a:ext cx="8686800" cy="338554"/>
          </a:xfrm>
          <a:prstGeom prst="rect">
            <a:avLst/>
          </a:prstGeom>
          <a:solidFill>
            <a:schemeClr val="tx2">
              <a:lumMod val="60000"/>
              <a:lumOff val="40000"/>
            </a:schemeClr>
          </a:solidFill>
        </p:spPr>
        <p:txBody>
          <a:bodyPr wrap="square" rtlCol="0">
            <a:spAutoFit/>
          </a:bodyPr>
          <a:lstStyle/>
          <a:p>
            <a:pPr marL="0" lvl="1"/>
            <a:r>
              <a:rPr lang="en-US" sz="1600" b="1" i="1" dirty="0"/>
              <a:t>We have represented to </a:t>
            </a:r>
            <a:r>
              <a:rPr lang="en-US" sz="1600" b="1" i="1" dirty="0" smtClean="0"/>
              <a:t>Authorities </a:t>
            </a:r>
            <a:r>
              <a:rPr lang="en-US" sz="1600" b="1" i="1" dirty="0"/>
              <a:t>on Taxation </a:t>
            </a:r>
            <a:r>
              <a:rPr lang="en-US" sz="1600" b="1" i="1" dirty="0" smtClean="0"/>
              <a:t>aspect </a:t>
            </a:r>
            <a:r>
              <a:rPr lang="en-US" sz="1600" b="1" i="1" dirty="0" smtClean="0">
                <a:solidFill>
                  <a:srgbClr val="152D65"/>
                </a:solidFill>
              </a:rPr>
              <a:t>on Options that devolve </a:t>
            </a:r>
            <a:r>
              <a:rPr lang="en-US" sz="1600" b="1" i="1" dirty="0">
                <a:solidFill>
                  <a:srgbClr val="152D65"/>
                </a:solidFill>
              </a:rPr>
              <a:t>into </a:t>
            </a:r>
            <a:r>
              <a:rPr lang="en-US" sz="1600" b="1" i="1" dirty="0" smtClean="0">
                <a:solidFill>
                  <a:srgbClr val="152D65"/>
                </a:solidFill>
              </a:rPr>
              <a:t>futures.</a:t>
            </a:r>
            <a:endParaRPr lang="en-US" sz="1600" b="1" i="1" dirty="0">
              <a:solidFill>
                <a:srgbClr val="152D65"/>
              </a:solidFill>
            </a:endParaRPr>
          </a:p>
        </p:txBody>
      </p:sp>
    </p:spTree>
    <p:extLst>
      <p:ext uri="{BB962C8B-B14F-4D97-AF65-F5344CB8AC3E}">
        <p14:creationId xmlns:p14="http://schemas.microsoft.com/office/powerpoint/2010/main" val="4114263273"/>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09728" y="388343"/>
            <a:ext cx="6624084" cy="511453"/>
          </a:xfrm>
          <a:prstGeom prst="rect">
            <a:avLst/>
          </a:prstGeom>
        </p:spPr>
        <p:txBody>
          <a:bodyPr anchor="t">
            <a:noAutofit/>
          </a:bodyPr>
          <a:lstStyle/>
          <a:p>
            <a:pPr marL="342900" indent="-342900" eaLnBrk="0" fontAlgn="base" hangingPunct="0">
              <a:lnSpc>
                <a:spcPct val="80000"/>
              </a:lnSpc>
              <a:spcAft>
                <a:spcPct val="0"/>
              </a:spcAft>
            </a:pPr>
            <a:r>
              <a:rPr lang="en-US" dirty="0">
                <a:solidFill>
                  <a:srgbClr val="152D65"/>
                </a:solidFill>
                <a:latin typeface="Myriad Pro"/>
                <a:ea typeface="+mn-ea"/>
                <a:cs typeface="Arial" charset="0"/>
              </a:rPr>
              <a:t>OPTIONS: LOW TRANSACTION COST</a:t>
            </a:r>
            <a:endParaRPr dirty="0">
              <a:solidFill>
                <a:srgbClr val="152D65"/>
              </a:solidFill>
              <a:latin typeface="Myriad Pro"/>
              <a:ea typeface="+mn-ea"/>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79685048"/>
              </p:ext>
            </p:extLst>
          </p:nvPr>
        </p:nvGraphicFramePr>
        <p:xfrm>
          <a:off x="1181686" y="1639350"/>
          <a:ext cx="6246055" cy="3053715"/>
        </p:xfrm>
        <a:graphic>
          <a:graphicData uri="http://schemas.openxmlformats.org/drawingml/2006/table">
            <a:tbl>
              <a:tblPr/>
              <a:tblGrid>
                <a:gridCol w="4469401">
                  <a:extLst>
                    <a:ext uri="{9D8B030D-6E8A-4147-A177-3AD203B41FA5}">
                      <a16:colId xmlns:a16="http://schemas.microsoft.com/office/drawing/2014/main" val="20000"/>
                    </a:ext>
                  </a:extLst>
                </a:gridCol>
                <a:gridCol w="1776654">
                  <a:extLst>
                    <a:ext uri="{9D8B030D-6E8A-4147-A177-3AD203B41FA5}">
                      <a16:colId xmlns:a16="http://schemas.microsoft.com/office/drawing/2014/main" val="20001"/>
                    </a:ext>
                  </a:extLst>
                </a:gridCol>
              </a:tblGrid>
              <a:tr h="351711">
                <a:tc gridSpan="2">
                  <a:txBody>
                    <a:bodyPr/>
                    <a:lstStyle/>
                    <a:p>
                      <a:pPr algn="ctr" fontAlgn="b"/>
                      <a:r>
                        <a:rPr lang="en-US" sz="2800" b="0" i="0" u="none" strike="noStrike" dirty="0">
                          <a:solidFill>
                            <a:srgbClr val="000000"/>
                          </a:solidFill>
                          <a:effectLst/>
                          <a:latin typeface="Calibri" panose="020F0502020204030204" pitchFamily="34" charset="0"/>
                        </a:rPr>
                        <a:t>Gold 1 Kg/ 1 Lot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1711">
                <a:tc>
                  <a:txBody>
                    <a:bodyPr/>
                    <a:lstStyle/>
                    <a:p>
                      <a:pPr algn="l" fontAlgn="b"/>
                      <a:r>
                        <a:rPr lang="en-US" sz="2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effectLst/>
                          <a:latin typeface="Calibri" panose="020F0502020204030204" pitchFamily="34" charset="0"/>
                        </a:rPr>
                        <a:t>Cost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711">
                <a:tc>
                  <a:txBody>
                    <a:bodyPr/>
                    <a:lstStyle/>
                    <a:p>
                      <a:pPr algn="l" fontAlgn="b"/>
                      <a:r>
                        <a:rPr lang="en-US" sz="2800" b="0" i="0" u="none" strike="noStrike" dirty="0">
                          <a:solidFill>
                            <a:srgbClr val="000000"/>
                          </a:solidFill>
                          <a:effectLst/>
                          <a:latin typeface="Calibri" panose="020F0502020204030204" pitchFamily="34" charset="0"/>
                        </a:rPr>
                        <a:t>Exchange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1711">
                <a:tc>
                  <a:txBody>
                    <a:bodyPr/>
                    <a:lstStyle/>
                    <a:p>
                      <a:pPr algn="l" fontAlgn="b"/>
                      <a:r>
                        <a:rPr lang="en-US" sz="2800" b="0" i="0" u="none" strike="noStrike" dirty="0">
                          <a:solidFill>
                            <a:srgbClr val="000000"/>
                          </a:solidFill>
                          <a:effectLst/>
                          <a:latin typeface="Calibri" panose="020F0502020204030204" pitchFamily="34" charset="0"/>
                        </a:rPr>
                        <a:t>Stamp Duty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1711">
                <a:tc>
                  <a:txBody>
                    <a:bodyPr/>
                    <a:lstStyle/>
                    <a:p>
                      <a:pPr algn="l" fontAlgn="b"/>
                      <a:r>
                        <a:rPr lang="en-US" sz="2800" b="0" i="0" u="none" strike="noStrike">
                          <a:solidFill>
                            <a:srgbClr val="000000"/>
                          </a:solidFill>
                          <a:effectLst/>
                          <a:latin typeface="Calibri" panose="020F0502020204030204" pitchFamily="34" charset="0"/>
                        </a:rPr>
                        <a:t>CTT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1711">
                <a:tc>
                  <a:txBody>
                    <a:bodyPr/>
                    <a:lstStyle/>
                    <a:p>
                      <a:pPr algn="l" fontAlgn="b"/>
                      <a:r>
                        <a:rPr lang="en-US" sz="2800" b="0" i="0" u="none" strike="noStrike">
                          <a:solidFill>
                            <a:srgbClr val="000000"/>
                          </a:solidFill>
                          <a:effectLst/>
                          <a:latin typeface="Calibri" panose="020F0502020204030204" pitchFamily="34" charset="0"/>
                        </a:rPr>
                        <a:t>Service Tax @15%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1711">
                <a:tc>
                  <a:txBody>
                    <a:bodyPr/>
                    <a:lstStyle/>
                    <a:p>
                      <a:pPr algn="l" fontAlgn="b"/>
                      <a:r>
                        <a:rPr lang="en-US" sz="2800" b="1" i="0" u="none" strike="noStrike" dirty="0">
                          <a:solidFill>
                            <a:srgbClr val="000000"/>
                          </a:solidFill>
                          <a:effectLst/>
                          <a:latin typeface="Calibri" panose="020F0502020204030204" pitchFamily="34" charset="0"/>
                        </a:rPr>
                        <a:t>Total </a:t>
                      </a:r>
                      <a:r>
                        <a:rPr lang="en-US" sz="2800" b="1" i="0" u="none" strike="noStrike" dirty="0" smtClean="0">
                          <a:solidFill>
                            <a:srgbClr val="000000"/>
                          </a:solidFill>
                          <a:effectLst/>
                          <a:latin typeface="Calibri" panose="020F0502020204030204" pitchFamily="34" charset="0"/>
                        </a:rPr>
                        <a:t>expense </a:t>
                      </a:r>
                      <a:r>
                        <a:rPr lang="en-US" sz="2800" b="1" i="0" u="none" strike="noStrike" dirty="0">
                          <a:solidFill>
                            <a:srgbClr val="000000"/>
                          </a:solidFill>
                          <a:effectLst/>
                          <a:latin typeface="Calibri" panose="020F0502020204030204" pitchFamily="34" charset="0"/>
                        </a:rPr>
                        <a:t>per </a:t>
                      </a:r>
                      <a:r>
                        <a:rPr lang="en-US" sz="2800" b="1" i="0" u="none" strike="noStrike" dirty="0" smtClean="0">
                          <a:solidFill>
                            <a:srgbClr val="000000"/>
                          </a:solidFill>
                          <a:effectLst/>
                          <a:latin typeface="Calibri" panose="020F0502020204030204" pitchFamily="34" charset="0"/>
                        </a:rPr>
                        <a:t>lot</a:t>
                      </a:r>
                      <a:endParaRPr lang="en-US" sz="2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1" i="0" u="none" strike="noStrike" dirty="0" smtClean="0">
                          <a:solidFill>
                            <a:srgbClr val="000000"/>
                          </a:solidFill>
                          <a:effectLst/>
                          <a:latin typeface="Calibri" panose="020F0502020204030204" pitchFamily="34" charset="0"/>
                        </a:rPr>
                        <a:t>38.1</a:t>
                      </a:r>
                      <a:r>
                        <a:rPr lang="en-US" sz="3200" b="1" i="0" u="none" strike="noStrike" baseline="30000" dirty="0" smtClean="0">
                          <a:solidFill>
                            <a:srgbClr val="000000"/>
                          </a:solidFill>
                          <a:effectLst/>
                          <a:latin typeface="Calibri" panose="020F0502020204030204" pitchFamily="34" charset="0"/>
                        </a:rPr>
                        <a:t>*</a:t>
                      </a:r>
                      <a:endParaRPr lang="en-US" sz="6000" b="1" i="0" u="none" strike="noStrike" baseline="30000"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extBox 1"/>
          <p:cNvSpPr txBox="1"/>
          <p:nvPr/>
        </p:nvSpPr>
        <p:spPr>
          <a:xfrm>
            <a:off x="123825" y="6067425"/>
            <a:ext cx="4667250" cy="246221"/>
          </a:xfrm>
          <a:prstGeom prst="rect">
            <a:avLst/>
          </a:prstGeom>
          <a:noFill/>
        </p:spPr>
        <p:txBody>
          <a:bodyPr wrap="square" rtlCol="0">
            <a:spAutoFit/>
          </a:bodyPr>
          <a:lstStyle/>
          <a:p>
            <a:r>
              <a:rPr lang="en-IN" sz="1000" i="1" dirty="0" smtClean="0">
                <a:solidFill>
                  <a:schemeClr val="tx1"/>
                </a:solidFill>
              </a:rPr>
              <a:t>* Calculated for ATM strike as indicative premium</a:t>
            </a:r>
            <a:endParaRPr lang="en-IN" sz="1000" i="1" dirty="0">
              <a:solidFill>
                <a:schemeClr val="tx1"/>
              </a:solidFill>
            </a:endParaRPr>
          </a:p>
        </p:txBody>
      </p:sp>
    </p:spTree>
    <p:extLst>
      <p:ext uri="{BB962C8B-B14F-4D97-AF65-F5344CB8AC3E}">
        <p14:creationId xmlns:p14="http://schemas.microsoft.com/office/powerpoint/2010/main" val="163576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5" y="47862"/>
            <a:ext cx="8511624" cy="782678"/>
          </a:xfrm>
          <a:prstGeom prst="rect">
            <a:avLst/>
          </a:prstGeom>
        </p:spPr>
        <p:txBody>
          <a:bodyPr>
            <a:noAutofit/>
          </a:bodyPr>
          <a:lstStyle/>
          <a:p>
            <a:pPr marL="50165" fontAlgn="base">
              <a:spcAft>
                <a:spcPct val="0"/>
              </a:spcAft>
              <a:defRPr/>
            </a:pPr>
            <a:r>
              <a:rPr lang="en-US" sz="2200" b="1" dirty="0" smtClean="0">
                <a:solidFill>
                  <a:srgbClr val="152D65"/>
                </a:solidFill>
                <a:latin typeface="Myriad Pro"/>
                <a:ea typeface="+mn-ea"/>
                <a:cs typeface="Arial" charset="0"/>
              </a:rPr>
              <a:t>MCX bullion Futures : snapshot</a:t>
            </a:r>
            <a:endParaRPr lang="en-US" sz="2200" b="1" dirty="0">
              <a:solidFill>
                <a:srgbClr val="152D65"/>
              </a:solidFill>
              <a:latin typeface="Myriad Pro"/>
              <a:ea typeface="+mn-ea"/>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678050"/>
              </p:ext>
            </p:extLst>
          </p:nvPr>
        </p:nvGraphicFramePr>
        <p:xfrm>
          <a:off x="138602" y="1419746"/>
          <a:ext cx="5699150" cy="3685734"/>
        </p:xfrm>
        <a:graphic>
          <a:graphicData uri="http://schemas.openxmlformats.org/drawingml/2006/table">
            <a:tbl>
              <a:tblPr firstRow="1" bandRow="1">
                <a:tableStyleId>{5C22544A-7EE6-4342-B048-85BDC9FD1C3A}</a:tableStyleId>
              </a:tblPr>
              <a:tblGrid>
                <a:gridCol w="2573000">
                  <a:extLst>
                    <a:ext uri="{9D8B030D-6E8A-4147-A177-3AD203B41FA5}">
                      <a16:colId xmlns:a16="http://schemas.microsoft.com/office/drawing/2014/main" val="20000"/>
                    </a:ext>
                  </a:extLst>
                </a:gridCol>
                <a:gridCol w="1042394">
                  <a:extLst>
                    <a:ext uri="{9D8B030D-6E8A-4147-A177-3AD203B41FA5}">
                      <a16:colId xmlns:a16="http://schemas.microsoft.com/office/drawing/2014/main" val="20001"/>
                    </a:ext>
                  </a:extLst>
                </a:gridCol>
                <a:gridCol w="2083756">
                  <a:extLst>
                    <a:ext uri="{9D8B030D-6E8A-4147-A177-3AD203B41FA5}">
                      <a16:colId xmlns:a16="http://schemas.microsoft.com/office/drawing/2014/main" val="20002"/>
                    </a:ext>
                  </a:extLst>
                </a:gridCol>
              </a:tblGrid>
              <a:tr h="728046">
                <a:tc>
                  <a:txBody>
                    <a:bodyPr/>
                    <a:lstStyle/>
                    <a:p>
                      <a:pPr algn="ctr" rtl="0" fontAlgn="ctr"/>
                      <a:r>
                        <a:rPr lang="en-IN" sz="1800" u="none" strike="noStrike" dirty="0" smtClean="0">
                          <a:effectLst/>
                        </a:rPr>
                        <a:t>Performance FY-17</a:t>
                      </a:r>
                      <a:endParaRPr lang="en-IN"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IN" sz="1800" u="none" strike="noStrike" dirty="0">
                          <a:effectLst/>
                        </a:rPr>
                        <a:t>MCX Gold </a:t>
                      </a:r>
                      <a:endParaRPr lang="en-IN"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IN" sz="1800" u="none" strike="noStrike" dirty="0">
                          <a:effectLst/>
                        </a:rPr>
                        <a:t>MCX Silver</a:t>
                      </a:r>
                      <a:endParaRPr lang="en-IN" sz="18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750798">
                <a:tc>
                  <a:txBody>
                    <a:bodyPr/>
                    <a:lstStyle/>
                    <a:p>
                      <a:pPr algn="ctr" rtl="0" fontAlgn="ctr"/>
                      <a:r>
                        <a:rPr lang="en-IN" sz="1800" u="none" strike="noStrike" dirty="0">
                          <a:effectLst/>
                        </a:rPr>
                        <a:t>Average Daily Volumes </a:t>
                      </a:r>
                      <a:endParaRPr lang="en-IN" sz="1800" u="none" strike="noStrike" dirty="0" smtClean="0">
                        <a:effectLst/>
                      </a:endParaRPr>
                    </a:p>
                    <a:p>
                      <a:pPr algn="ctr" rtl="0" fontAlgn="ctr"/>
                      <a:r>
                        <a:rPr lang="en-IN" sz="1800" u="none" strike="noStrike" dirty="0" smtClean="0">
                          <a:effectLst/>
                        </a:rPr>
                        <a:t>( </a:t>
                      </a:r>
                      <a:r>
                        <a:rPr lang="en-IN" sz="1800" u="none" strike="noStrike" dirty="0">
                          <a:effectLst/>
                        </a:rPr>
                        <a:t>In MT)</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800" u="none" strike="noStrike" dirty="0" smtClean="0">
                          <a:effectLst/>
                        </a:rPr>
                        <a:t>15</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800" b="0" i="0" u="none" strike="noStrike" dirty="0" smtClean="0">
                          <a:solidFill>
                            <a:srgbClr val="000000"/>
                          </a:solidFill>
                          <a:effectLst/>
                          <a:latin typeface="Calibri" panose="020F0502020204030204" pitchFamily="34" charset="0"/>
                        </a:rPr>
                        <a:t>783</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750798">
                <a:tc>
                  <a:txBody>
                    <a:bodyPr/>
                    <a:lstStyle/>
                    <a:p>
                      <a:pPr algn="ctr" rtl="0" fontAlgn="ctr"/>
                      <a:r>
                        <a:rPr lang="en-IN" sz="1800" u="none" strike="noStrike" dirty="0">
                          <a:effectLst/>
                        </a:rPr>
                        <a:t>Open Interest ( In MT)</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800" u="none" strike="noStrike" dirty="0" smtClean="0">
                          <a:effectLst/>
                        </a:rPr>
                        <a:t>12</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800" b="0" i="0" u="none" strike="noStrike" dirty="0" smtClean="0">
                          <a:solidFill>
                            <a:srgbClr val="000000"/>
                          </a:solidFill>
                          <a:effectLst/>
                          <a:latin typeface="Calibri" panose="020F0502020204030204" pitchFamily="34" charset="0"/>
                        </a:rPr>
                        <a:t>509</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728046">
                <a:tc>
                  <a:txBody>
                    <a:bodyPr/>
                    <a:lstStyle/>
                    <a:p>
                      <a:pPr algn="ctr" rtl="0" fontAlgn="ctr"/>
                      <a:r>
                        <a:rPr lang="en-IN" sz="1800" u="none" strike="noStrike" dirty="0">
                          <a:effectLst/>
                        </a:rPr>
                        <a:t>Average Daily Turnover </a:t>
                      </a:r>
                      <a:endParaRPr lang="en-IN" sz="1800" u="none" strike="noStrike" dirty="0" smtClean="0">
                        <a:effectLst/>
                      </a:endParaRPr>
                    </a:p>
                    <a:p>
                      <a:pPr algn="ctr" rtl="0" fontAlgn="ctr"/>
                      <a:r>
                        <a:rPr lang="en-IN" sz="1800" u="none" strike="noStrike" dirty="0" smtClean="0">
                          <a:effectLst/>
                        </a:rPr>
                        <a:t>(in </a:t>
                      </a:r>
                      <a:r>
                        <a:rPr lang="en-IN" sz="1800" u="none" strike="noStrike" dirty="0" err="1">
                          <a:effectLst/>
                        </a:rPr>
                        <a:t>Rs</a:t>
                      </a:r>
                      <a:r>
                        <a:rPr lang="en-IN" sz="1800" u="none" strike="noStrike" dirty="0" smtClean="0">
                          <a:effectLst/>
                        </a:rPr>
                        <a:t>. Cr)</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800" u="none" strike="noStrike" dirty="0" smtClean="0">
                          <a:effectLst/>
                        </a:rPr>
                        <a:t>4501</a:t>
                      </a:r>
                      <a:endParaRPr lang="en-IN"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IN" sz="1800" b="0" i="0" u="none" strike="noStrike" dirty="0" smtClean="0">
                          <a:solidFill>
                            <a:srgbClr val="000000"/>
                          </a:solidFill>
                          <a:effectLst/>
                          <a:latin typeface="Calibri" panose="020F0502020204030204" pitchFamily="34" charset="0"/>
                        </a:rPr>
                        <a:t>3353</a:t>
                      </a:r>
                      <a:endParaRPr lang="en-IN"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728046">
                <a:tc>
                  <a:txBody>
                    <a:bodyPr/>
                    <a:lstStyle/>
                    <a:p>
                      <a:pPr algn="ctr" rtl="0" fontAlgn="ctr"/>
                      <a:r>
                        <a:rPr lang="en-IN" sz="1800" u="none" strike="noStrike" dirty="0">
                          <a:effectLst/>
                        </a:rPr>
                        <a:t>Unique Client </a:t>
                      </a:r>
                      <a:r>
                        <a:rPr lang="en-IN" sz="1800" u="none" strike="noStrike" dirty="0" smtClean="0">
                          <a:effectLst/>
                        </a:rPr>
                        <a:t>Codes </a:t>
                      </a:r>
                      <a:r>
                        <a:rPr lang="en-IN" sz="1800" u="none" strike="noStrike" dirty="0">
                          <a:effectLst/>
                        </a:rPr>
                        <a:t>(UCC</a:t>
                      </a:r>
                      <a:r>
                        <a:rPr lang="en-IN" sz="1800" u="none" strike="noStrike" dirty="0" smtClean="0">
                          <a:effectLst/>
                        </a:rPr>
                        <a:t>) FY -</a:t>
                      </a:r>
                      <a:r>
                        <a:rPr lang="en-IN" sz="1800" u="none" strike="noStrike" baseline="0" dirty="0" smtClean="0">
                          <a:effectLst/>
                        </a:rPr>
                        <a:t> 17</a:t>
                      </a:r>
                      <a:endParaRPr lang="en-IN"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marL="0" algn="ctr" defTabSz="914400" rtl="0" eaLnBrk="1" fontAlgn="ctr" latinLnBrk="0" hangingPunct="1"/>
                      <a:r>
                        <a:rPr lang="en-IN" sz="1800" u="none" strike="noStrike" kern="1200" dirty="0" smtClean="0">
                          <a:solidFill>
                            <a:schemeClr val="dk1"/>
                          </a:solidFill>
                          <a:effectLst/>
                          <a:latin typeface="+mn-lt"/>
                          <a:ea typeface="+mn-ea"/>
                          <a:cs typeface="+mn-cs"/>
                        </a:rPr>
                        <a:t>201,575</a:t>
                      </a:r>
                      <a:endParaRPr lang="en-IN" sz="1800" u="none" strike="noStrike" kern="1200" dirty="0">
                        <a:solidFill>
                          <a:schemeClr val="dk1"/>
                        </a:solidFill>
                        <a:effectLst/>
                        <a:latin typeface="+mn-lt"/>
                        <a:ea typeface="+mn-ea"/>
                        <a:cs typeface="+mn-cs"/>
                      </a:endParaRPr>
                    </a:p>
                  </a:txBody>
                  <a:tcPr marL="9525" marR="9525" marT="9525" marB="0" anchor="ctr"/>
                </a:tc>
                <a:tc hMerge="1">
                  <a:txBody>
                    <a:bodyPr/>
                    <a:lstStyle/>
                    <a:p>
                      <a:pPr marL="0" algn="ctr" defTabSz="914400" rtl="0" eaLnBrk="1" fontAlgn="ctr" latinLnBrk="0" hangingPunct="1"/>
                      <a:endParaRPr lang="en-IN" sz="18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6176376" y="1391827"/>
            <a:ext cx="2720304" cy="4493538"/>
          </a:xfrm>
          <a:prstGeom prst="rect">
            <a:avLst/>
          </a:prstGeom>
          <a:solidFill>
            <a:schemeClr val="bg1"/>
          </a:solidFill>
          <a:ln>
            <a:solidFill>
              <a:schemeClr val="tx1"/>
            </a:solidFill>
          </a:ln>
        </p:spPr>
        <p:txBody>
          <a:bodyPr wrap="square" rtlCol="0">
            <a:spAutoFit/>
          </a:bodyPr>
          <a:lstStyle/>
          <a:p>
            <a:pPr marR="0" lvl="0" algn="just" defTabSz="914400" eaLnBrk="1" fontAlgn="auto" latinLnBrk="0" hangingPunct="1">
              <a:lnSpc>
                <a:spcPct val="100000"/>
              </a:lnSpc>
              <a:spcBef>
                <a:spcPts val="0"/>
              </a:spcBef>
              <a:spcAft>
                <a:spcPts val="0"/>
              </a:spcAft>
              <a:buClrTx/>
              <a:buSzTx/>
              <a:tabLst/>
              <a:defRPr/>
            </a:pPr>
            <a:r>
              <a:rPr lang="en-US" sz="1600" b="1" u="sng" kern="0" noProof="0" dirty="0" smtClean="0"/>
              <a:t>Options on Gold Futures</a:t>
            </a:r>
          </a:p>
          <a:p>
            <a:pPr marR="0" lvl="0" algn="just" defTabSz="914400" eaLnBrk="1" fontAlgn="auto" latinLnBrk="0" hangingPunct="1">
              <a:lnSpc>
                <a:spcPct val="100000"/>
              </a:lnSpc>
              <a:spcBef>
                <a:spcPts val="0"/>
              </a:spcBef>
              <a:spcAft>
                <a:spcPts val="0"/>
              </a:spcAft>
              <a:buClrTx/>
              <a:buSzTx/>
              <a:tabLst/>
              <a:defRPr/>
            </a:pPr>
            <a:r>
              <a:rPr kumimoji="0" lang="en-US" sz="1400" i="0" u="none" strike="noStrike" kern="0" cap="none" spc="0" normalizeH="0" noProof="0" dirty="0" smtClean="0">
                <a:ln>
                  <a:noFill/>
                </a:ln>
                <a:effectLst/>
                <a:uLnTx/>
                <a:uFillTx/>
              </a:rPr>
              <a:t>(</a:t>
            </a:r>
            <a:r>
              <a:rPr kumimoji="0" lang="en-US" sz="1400" b="0" i="0" u="none" strike="noStrike" kern="0" cap="none" spc="0" normalizeH="0" baseline="0" noProof="0" dirty="0" smtClean="0">
                <a:ln>
                  <a:noFill/>
                </a:ln>
                <a:effectLst/>
                <a:uLnTx/>
                <a:uFillTx/>
              </a:rPr>
              <a:t>Most diversified participation)</a:t>
            </a:r>
          </a:p>
          <a:p>
            <a:pPr marL="182563" lvl="1" indent="-182563" fontAlgn="auto">
              <a:spcBef>
                <a:spcPts val="0"/>
              </a:spcBef>
              <a:spcAft>
                <a:spcPts val="0"/>
              </a:spcAft>
              <a:buFont typeface="Arial" panose="020B0604020202020204" pitchFamily="34" charset="0"/>
              <a:buChar char="•"/>
              <a:defRPr/>
            </a:pPr>
            <a:r>
              <a:rPr lang="en-US" sz="1600" kern="0" dirty="0" smtClean="0"/>
              <a:t>Highest number of traded members</a:t>
            </a:r>
          </a:p>
          <a:p>
            <a:pPr marL="182563" lvl="1" indent="-182563" fontAlgn="auto">
              <a:spcBef>
                <a:spcPts val="0"/>
              </a:spcBef>
              <a:spcAft>
                <a:spcPts val="0"/>
              </a:spcAft>
              <a:buFont typeface="Arial" panose="020B0604020202020204" pitchFamily="34" charset="0"/>
              <a:buChar char="•"/>
              <a:defRPr/>
            </a:pPr>
            <a:r>
              <a:rPr lang="en-US" sz="1600" kern="0" dirty="0" smtClean="0"/>
              <a:t>Highest number of hedgers</a:t>
            </a:r>
          </a:p>
          <a:p>
            <a:pPr marL="182563" lvl="1" indent="-182563" fontAlgn="auto">
              <a:spcBef>
                <a:spcPts val="0"/>
              </a:spcBef>
              <a:spcAft>
                <a:spcPts val="0"/>
              </a:spcAft>
              <a:buFont typeface="Arial" panose="020B0604020202020204" pitchFamily="34" charset="0"/>
              <a:buChar char="•"/>
              <a:defRPr/>
            </a:pPr>
            <a:r>
              <a:rPr lang="en-US" sz="1600" kern="0" dirty="0" smtClean="0"/>
              <a:t>Significant OI to Volume ratio</a:t>
            </a:r>
          </a:p>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smtClean="0"/>
              <a:t>Significant retail client participation</a:t>
            </a:r>
          </a:p>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effectLst/>
                <a:uLnTx/>
                <a:uFillTx/>
              </a:rPr>
              <a:t>Significant ALGO</a:t>
            </a:r>
            <a:r>
              <a:rPr kumimoji="0" lang="en-US" sz="1600" b="0" i="0" u="none" strike="noStrike" kern="0" cap="none" spc="0" normalizeH="0" noProof="0" dirty="0" smtClean="0">
                <a:ln>
                  <a:noFill/>
                </a:ln>
                <a:effectLst/>
                <a:uLnTx/>
                <a:uFillTx/>
              </a:rPr>
              <a:t> trading</a:t>
            </a:r>
          </a:p>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baseline="0" dirty="0" smtClean="0"/>
              <a:t>Well defined value chain</a:t>
            </a:r>
          </a:p>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Physically settled contract – enables three legs of trading via MCX platform i.e. futures, options and physical delivery through futures/options</a:t>
            </a:r>
            <a:endParaRPr lang="en-US" sz="1600" kern="0" baseline="0" dirty="0" smtClean="0"/>
          </a:p>
          <a:p>
            <a:pPr marL="182563" marR="0" lvl="0" indent="-1825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3503185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40320" cy="593505"/>
          </a:xfrm>
          <a:prstGeom prst="rect">
            <a:avLst/>
          </a:prstGeom>
        </p:spPr>
        <p:txBody>
          <a:bodyPr anchor="t">
            <a:noAutofit/>
          </a:bodyPr>
          <a:lstStyle/>
          <a:p>
            <a:r>
              <a:rPr lang="en-US" sz="2000" dirty="0">
                <a:solidFill>
                  <a:srgbClr val="002060"/>
                </a:solidFill>
                <a:latin typeface="Myriad Pro"/>
              </a:rPr>
              <a:t>PROPOSED Gold Options Contract Specification</a:t>
            </a:r>
          </a:p>
        </p:txBody>
      </p:sp>
      <p:graphicFrame>
        <p:nvGraphicFramePr>
          <p:cNvPr id="4" name="Table 3"/>
          <p:cNvGraphicFramePr>
            <a:graphicFrameLocks noGrp="1"/>
          </p:cNvGraphicFramePr>
          <p:nvPr>
            <p:extLst>
              <p:ext uri="{D42A27DB-BD31-4B8C-83A1-F6EECF244321}">
                <p14:modId xmlns:p14="http://schemas.microsoft.com/office/powerpoint/2010/main" val="44761895"/>
              </p:ext>
            </p:extLst>
          </p:nvPr>
        </p:nvGraphicFramePr>
        <p:xfrm>
          <a:off x="317415" y="877113"/>
          <a:ext cx="8577330" cy="5905077"/>
        </p:xfrm>
        <a:graphic>
          <a:graphicData uri="http://schemas.openxmlformats.org/drawingml/2006/table">
            <a:tbl>
              <a:tblPr>
                <a:tableStyleId>{5C22544A-7EE6-4342-B048-85BDC9FD1C3A}</a:tableStyleId>
              </a:tblPr>
              <a:tblGrid>
                <a:gridCol w="2947352">
                  <a:extLst>
                    <a:ext uri="{9D8B030D-6E8A-4147-A177-3AD203B41FA5}">
                      <a16:colId xmlns:a16="http://schemas.microsoft.com/office/drawing/2014/main" val="20000"/>
                    </a:ext>
                  </a:extLst>
                </a:gridCol>
                <a:gridCol w="5629978">
                  <a:extLst>
                    <a:ext uri="{9D8B030D-6E8A-4147-A177-3AD203B41FA5}">
                      <a16:colId xmlns:a16="http://schemas.microsoft.com/office/drawing/2014/main" val="20001"/>
                    </a:ext>
                  </a:extLst>
                </a:gridCol>
              </a:tblGrid>
              <a:tr h="143163">
                <a:tc>
                  <a:txBody>
                    <a:bodyPr/>
                    <a:lstStyle/>
                    <a:p>
                      <a:pPr marL="0" marR="0" algn="just">
                        <a:spcBef>
                          <a:spcPts val="0"/>
                        </a:spcBef>
                        <a:spcAft>
                          <a:spcPts val="0"/>
                        </a:spcAft>
                      </a:pPr>
                      <a:r>
                        <a:rPr lang="en-US" sz="1400" dirty="0">
                          <a:effectLst/>
                        </a:rPr>
                        <a:t>Description</a:t>
                      </a:r>
                      <a:endParaRPr lang="en-US" sz="1400" b="1"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OPTION ON GOLD FUTURES</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00"/>
                  </a:ext>
                </a:extLst>
              </a:tr>
              <a:tr h="143163">
                <a:tc>
                  <a:txBody>
                    <a:bodyPr/>
                    <a:lstStyle/>
                    <a:p>
                      <a:pPr marL="0" marR="0" algn="just">
                        <a:spcBef>
                          <a:spcPts val="0"/>
                        </a:spcBef>
                        <a:spcAft>
                          <a:spcPts val="0"/>
                        </a:spcAft>
                      </a:pPr>
                      <a:r>
                        <a:rPr lang="en-US" sz="1400" dirty="0">
                          <a:effectLst/>
                        </a:rPr>
                        <a:t>Instrument Type</a:t>
                      </a:r>
                      <a:endParaRPr lang="en-US" sz="1400" b="1"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OPTFUT</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01"/>
                  </a:ext>
                </a:extLst>
              </a:tr>
              <a:tr h="143163">
                <a:tc>
                  <a:txBody>
                    <a:bodyPr/>
                    <a:lstStyle/>
                    <a:p>
                      <a:pPr marL="0" marR="0" algn="just">
                        <a:spcBef>
                          <a:spcPts val="0"/>
                        </a:spcBef>
                        <a:spcAft>
                          <a:spcPts val="0"/>
                        </a:spcAft>
                      </a:pPr>
                      <a:r>
                        <a:rPr lang="en-US" sz="1400" dirty="0">
                          <a:effectLst/>
                        </a:rPr>
                        <a:t>Symbol</a:t>
                      </a:r>
                      <a:endParaRPr lang="en-US" sz="1400" b="1"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GOLD</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02"/>
                  </a:ext>
                </a:extLst>
              </a:tr>
              <a:tr h="143163">
                <a:tc>
                  <a:txBody>
                    <a:bodyPr/>
                    <a:lstStyle/>
                    <a:p>
                      <a:pPr marL="0" marR="0" algn="just">
                        <a:spcBef>
                          <a:spcPts val="0"/>
                        </a:spcBef>
                        <a:spcAft>
                          <a:spcPts val="0"/>
                        </a:spcAft>
                      </a:pPr>
                      <a:r>
                        <a:rPr lang="en-US" sz="1400">
                          <a:effectLst/>
                        </a:rPr>
                        <a:t>Option type</a:t>
                      </a:r>
                      <a:endParaRPr lang="en-US" sz="1400" b="1">
                        <a:effectLst/>
                        <a:latin typeface="Times New Roman"/>
                        <a:ea typeface="Times New Roman"/>
                      </a:endParaRPr>
                    </a:p>
                  </a:txBody>
                  <a:tcPr marL="40747" marR="40747" marT="0" marB="0" anchor="ctr"/>
                </a:tc>
                <a:tc>
                  <a:txBody>
                    <a:bodyPr/>
                    <a:lstStyle/>
                    <a:p>
                      <a:pPr marL="0" marR="0" algn="just">
                        <a:spcBef>
                          <a:spcPts val="0"/>
                        </a:spcBef>
                        <a:spcAft>
                          <a:spcPts val="0"/>
                        </a:spcAft>
                      </a:pPr>
                      <a:r>
                        <a:rPr lang="en-US" sz="1100" b="0" dirty="0">
                          <a:effectLst/>
                        </a:rPr>
                        <a:t>CE (European Call) &amp; PE (European Put)</a:t>
                      </a:r>
                      <a:endParaRPr lang="en-US" sz="1100" b="0" dirty="0">
                        <a:effectLst/>
                        <a:latin typeface="Times New Roman"/>
                        <a:ea typeface="Times New Roman"/>
                      </a:endParaRPr>
                    </a:p>
                  </a:txBody>
                  <a:tcPr marL="40747" marR="40747" marT="0" marB="0" anchor="ctr"/>
                </a:tc>
                <a:extLst>
                  <a:ext uri="{0D108BD9-81ED-4DB2-BD59-A6C34878D82A}">
                    <a16:rowId xmlns:a16="http://schemas.microsoft.com/office/drawing/2014/main" val="10003"/>
                  </a:ext>
                </a:extLst>
              </a:tr>
              <a:tr h="143163">
                <a:tc gridSpan="2">
                  <a:txBody>
                    <a:bodyPr/>
                    <a:lstStyle/>
                    <a:p>
                      <a:pPr marL="0" marR="0" algn="ctr">
                        <a:spcBef>
                          <a:spcPts val="0"/>
                        </a:spcBef>
                        <a:spcAft>
                          <a:spcPts val="0"/>
                        </a:spcAft>
                      </a:pPr>
                      <a:r>
                        <a:rPr lang="en-US" sz="1800" b="0" dirty="0">
                          <a:effectLst/>
                        </a:rPr>
                        <a:t>Trading</a:t>
                      </a:r>
                      <a:endParaRPr lang="en-US" sz="1800" b="0" dirty="0">
                        <a:solidFill>
                          <a:srgbClr val="000000"/>
                        </a:solidFill>
                        <a:effectLst/>
                        <a:latin typeface="Times New Roman"/>
                      </a:endParaRPr>
                    </a:p>
                  </a:txBody>
                  <a:tcPr marL="40747" marR="40747" marT="0" marB="0"/>
                </a:tc>
                <a:tc hMerge="1">
                  <a:txBody>
                    <a:bodyPr/>
                    <a:lstStyle/>
                    <a:p>
                      <a:endParaRPr lang="en-US"/>
                    </a:p>
                  </a:txBody>
                  <a:tcPr/>
                </a:tc>
                <a:extLst>
                  <a:ext uri="{0D108BD9-81ED-4DB2-BD59-A6C34878D82A}">
                    <a16:rowId xmlns:a16="http://schemas.microsoft.com/office/drawing/2014/main" val="10004"/>
                  </a:ext>
                </a:extLst>
              </a:tr>
              <a:tr h="143163">
                <a:tc>
                  <a:txBody>
                    <a:bodyPr/>
                    <a:lstStyle/>
                    <a:p>
                      <a:pPr marL="0" marR="0" algn="just">
                        <a:spcBef>
                          <a:spcPts val="0"/>
                        </a:spcBef>
                        <a:spcAft>
                          <a:spcPts val="0"/>
                        </a:spcAft>
                      </a:pPr>
                      <a:r>
                        <a:rPr lang="en-US" sz="1400">
                          <a:effectLst/>
                        </a:rPr>
                        <a:t>Trading Unit</a:t>
                      </a:r>
                      <a:endParaRPr lang="en-US" sz="1400">
                        <a:effectLst/>
                        <a:latin typeface="Times New Roman"/>
                        <a:ea typeface="Times New Roman"/>
                      </a:endParaRPr>
                    </a:p>
                  </a:txBody>
                  <a:tcPr marL="40747" marR="40747" marT="0" marB="0"/>
                </a:tc>
                <a:tc>
                  <a:txBody>
                    <a:bodyPr/>
                    <a:lstStyle/>
                    <a:p>
                      <a:pPr marL="0" marR="46355" algn="just">
                        <a:spcBef>
                          <a:spcPts val="0"/>
                        </a:spcBef>
                        <a:spcAft>
                          <a:spcPts val="0"/>
                        </a:spcAft>
                      </a:pPr>
                      <a:r>
                        <a:rPr lang="en-US" sz="1100" b="1" dirty="0">
                          <a:effectLst/>
                        </a:rPr>
                        <a:t>1 MCX Gold futures contract </a:t>
                      </a:r>
                      <a:endParaRPr lang="en-US" sz="1100" b="1" dirty="0">
                        <a:effectLst/>
                        <a:latin typeface="Times New Roman"/>
                        <a:ea typeface="Times New Roman"/>
                      </a:endParaRPr>
                    </a:p>
                  </a:txBody>
                  <a:tcPr marL="40747" marR="40747" marT="0" marB="0"/>
                </a:tc>
                <a:extLst>
                  <a:ext uri="{0D108BD9-81ED-4DB2-BD59-A6C34878D82A}">
                    <a16:rowId xmlns:a16="http://schemas.microsoft.com/office/drawing/2014/main" val="10005"/>
                  </a:ext>
                </a:extLst>
              </a:tr>
              <a:tr h="167866">
                <a:tc>
                  <a:txBody>
                    <a:bodyPr/>
                    <a:lstStyle/>
                    <a:p>
                      <a:pPr marL="0" marR="0" algn="just">
                        <a:spcBef>
                          <a:spcPts val="0"/>
                        </a:spcBef>
                        <a:spcAft>
                          <a:spcPts val="0"/>
                        </a:spcAft>
                      </a:pPr>
                      <a:r>
                        <a:rPr lang="en-US" sz="1400">
                          <a:effectLst/>
                        </a:rPr>
                        <a:t>Underlying Quotation/ Base Value</a:t>
                      </a:r>
                      <a:endParaRPr lang="en-US" sz="140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1" dirty="0">
                          <a:effectLst/>
                        </a:rPr>
                        <a:t>10 grams</a:t>
                      </a:r>
                      <a:endParaRPr lang="en-US" sz="1100" b="1" dirty="0">
                        <a:effectLst/>
                        <a:latin typeface="Times New Roman"/>
                        <a:ea typeface="Times New Roman"/>
                      </a:endParaRPr>
                    </a:p>
                  </a:txBody>
                  <a:tcPr marL="40747" marR="40747" marT="0" marB="0"/>
                </a:tc>
                <a:extLst>
                  <a:ext uri="{0D108BD9-81ED-4DB2-BD59-A6C34878D82A}">
                    <a16:rowId xmlns:a16="http://schemas.microsoft.com/office/drawing/2014/main" val="10006"/>
                  </a:ext>
                </a:extLst>
              </a:tr>
              <a:tr h="429489">
                <a:tc>
                  <a:txBody>
                    <a:bodyPr/>
                    <a:lstStyle/>
                    <a:p>
                      <a:pPr marL="0" marR="0" algn="just">
                        <a:spcBef>
                          <a:spcPts val="0"/>
                        </a:spcBef>
                        <a:spcAft>
                          <a:spcPts val="0"/>
                        </a:spcAft>
                      </a:pPr>
                      <a:r>
                        <a:rPr lang="en-US" sz="1400" dirty="0">
                          <a:effectLst/>
                        </a:rPr>
                        <a:t>Underlying Price Quote</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Ex-Ahmedabad (inclusive of all taxes and levies relating to import duty, customs but excluding sales tax and VAT, any other additional tax or surcharge on sales tax, local taxes and octroy / or GST as applicable)</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07"/>
                  </a:ext>
                </a:extLst>
              </a:tr>
              <a:tr h="335734">
                <a:tc>
                  <a:txBody>
                    <a:bodyPr/>
                    <a:lstStyle/>
                    <a:p>
                      <a:pPr marL="0" marR="0" algn="just">
                        <a:spcBef>
                          <a:spcPts val="0"/>
                        </a:spcBef>
                        <a:spcAft>
                          <a:spcPts val="0"/>
                        </a:spcAft>
                      </a:pPr>
                      <a:r>
                        <a:rPr lang="en-US" sz="1400">
                          <a:effectLst/>
                        </a:rPr>
                        <a:t>Strike Price</a:t>
                      </a:r>
                      <a:endParaRPr lang="en-US" sz="140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1" dirty="0">
                          <a:effectLst/>
                        </a:rPr>
                        <a:t>15 In-the-money, 15 Out-of-the-money and 1 At-the-money. (31 CE and 31 PE).</a:t>
                      </a:r>
                    </a:p>
                    <a:p>
                      <a:pPr marL="0" marR="0" algn="just">
                        <a:spcBef>
                          <a:spcPts val="0"/>
                        </a:spcBef>
                        <a:spcAft>
                          <a:spcPts val="0"/>
                        </a:spcAft>
                      </a:pPr>
                      <a:r>
                        <a:rPr lang="en-US" sz="1100" b="0" dirty="0">
                          <a:effectLst/>
                        </a:rPr>
                        <a:t>The Exchange, at its discretion, may enable additional strikes intraday, if required.  </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08"/>
                  </a:ext>
                </a:extLst>
              </a:tr>
              <a:tr h="143163">
                <a:tc>
                  <a:txBody>
                    <a:bodyPr/>
                    <a:lstStyle/>
                    <a:p>
                      <a:pPr marL="0" marR="0" algn="just">
                        <a:spcBef>
                          <a:spcPts val="0"/>
                        </a:spcBef>
                        <a:spcAft>
                          <a:spcPts val="0"/>
                        </a:spcAft>
                      </a:pPr>
                      <a:r>
                        <a:rPr lang="en-US" sz="1400" dirty="0">
                          <a:effectLst/>
                        </a:rPr>
                        <a:t>Strike Price Intervals</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1" dirty="0">
                          <a:effectLst/>
                        </a:rPr>
                        <a:t>100</a:t>
                      </a:r>
                      <a:endParaRPr lang="en-US" sz="1100" b="1" dirty="0">
                        <a:effectLst/>
                        <a:latin typeface="Times New Roman"/>
                        <a:ea typeface="Times New Roman"/>
                      </a:endParaRPr>
                    </a:p>
                  </a:txBody>
                  <a:tcPr marL="40747" marR="40747" marT="0" marB="0"/>
                </a:tc>
                <a:extLst>
                  <a:ext uri="{0D108BD9-81ED-4DB2-BD59-A6C34878D82A}">
                    <a16:rowId xmlns:a16="http://schemas.microsoft.com/office/drawing/2014/main" val="10009"/>
                  </a:ext>
                </a:extLst>
              </a:tr>
              <a:tr h="500947">
                <a:tc>
                  <a:txBody>
                    <a:bodyPr/>
                    <a:lstStyle/>
                    <a:p>
                      <a:pPr marL="0" marR="0" algn="just">
                        <a:spcBef>
                          <a:spcPts val="0"/>
                        </a:spcBef>
                        <a:spcAft>
                          <a:spcPts val="0"/>
                        </a:spcAft>
                      </a:pPr>
                      <a:r>
                        <a:rPr lang="en-US" sz="1400" dirty="0">
                          <a:effectLst/>
                        </a:rPr>
                        <a:t>Base price</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Base price for the next day shall be theoretical price on Black 76 option pricing model: (a) on the first day of the contract and (b) on days when the contract is illiquid on the previous day. For all other days, it shall be the daily settlement price of the contract.</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0"/>
                  </a:ext>
                </a:extLst>
              </a:tr>
              <a:tr h="167866">
                <a:tc>
                  <a:txBody>
                    <a:bodyPr/>
                    <a:lstStyle/>
                    <a:p>
                      <a:pPr marL="0" marR="0" algn="just">
                        <a:spcBef>
                          <a:spcPts val="0"/>
                        </a:spcBef>
                        <a:spcAft>
                          <a:spcPts val="0"/>
                        </a:spcAft>
                      </a:pPr>
                      <a:r>
                        <a:rPr lang="en-US" sz="1400" dirty="0">
                          <a:effectLst/>
                        </a:rPr>
                        <a:t>Tick Size (Minimum Price Movement)</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1" dirty="0">
                          <a:effectLst/>
                        </a:rPr>
                        <a:t>Re. 0.50</a:t>
                      </a:r>
                      <a:endParaRPr lang="en-US" sz="1100" b="1" dirty="0">
                        <a:effectLst/>
                        <a:latin typeface="Times New Roman"/>
                        <a:ea typeface="Times New Roman"/>
                      </a:endParaRPr>
                    </a:p>
                  </a:txBody>
                  <a:tcPr marL="40747" marR="40747" marT="0" marB="0"/>
                </a:tc>
                <a:extLst>
                  <a:ext uri="{0D108BD9-81ED-4DB2-BD59-A6C34878D82A}">
                    <a16:rowId xmlns:a16="http://schemas.microsoft.com/office/drawing/2014/main" val="10011"/>
                  </a:ext>
                </a:extLst>
              </a:tr>
              <a:tr h="375710">
                <a:tc>
                  <a:txBody>
                    <a:bodyPr/>
                    <a:lstStyle/>
                    <a:p>
                      <a:pPr marL="0" marR="0" algn="just">
                        <a:spcBef>
                          <a:spcPts val="0"/>
                        </a:spcBef>
                        <a:spcAft>
                          <a:spcPts val="0"/>
                        </a:spcAft>
                      </a:pPr>
                      <a:r>
                        <a:rPr lang="en-US" sz="1400" dirty="0">
                          <a:effectLst/>
                        </a:rPr>
                        <a:t>Daily Price Limit </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The upper and lower price band shall be determined based on statistical method using Black76 option pricing model and relaxed considering the movement in the underlying futures contract</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2"/>
                  </a:ext>
                </a:extLst>
              </a:tr>
              <a:tr h="143163">
                <a:tc>
                  <a:txBody>
                    <a:bodyPr/>
                    <a:lstStyle/>
                    <a:p>
                      <a:pPr marL="0" marR="0" algn="just">
                        <a:spcBef>
                          <a:spcPts val="0"/>
                        </a:spcBef>
                        <a:spcAft>
                          <a:spcPts val="0"/>
                        </a:spcAft>
                      </a:pPr>
                      <a:r>
                        <a:rPr lang="en-US" sz="1400" dirty="0">
                          <a:effectLst/>
                        </a:rPr>
                        <a:t>Initial Margin</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SPAN based margins</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3"/>
                  </a:ext>
                </a:extLst>
              </a:tr>
              <a:tr h="156733">
                <a:tc>
                  <a:txBody>
                    <a:bodyPr/>
                    <a:lstStyle/>
                    <a:p>
                      <a:pPr marL="0" marR="0" algn="just">
                        <a:spcBef>
                          <a:spcPts val="0"/>
                        </a:spcBef>
                        <a:spcAft>
                          <a:spcPts val="0"/>
                        </a:spcAft>
                      </a:pPr>
                      <a:r>
                        <a:rPr lang="en-US" sz="1400" dirty="0">
                          <a:effectLst/>
                        </a:rPr>
                        <a:t>Short Option Minimum Charge </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2.5% subject to Margin Period of Risk (MPOR)</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4"/>
                  </a:ext>
                </a:extLst>
              </a:tr>
              <a:tr h="143163">
                <a:tc>
                  <a:txBody>
                    <a:bodyPr/>
                    <a:lstStyle/>
                    <a:p>
                      <a:pPr marL="0" marR="0" algn="just">
                        <a:spcBef>
                          <a:spcPts val="0"/>
                        </a:spcBef>
                        <a:spcAft>
                          <a:spcPts val="0"/>
                        </a:spcAft>
                      </a:pPr>
                      <a:r>
                        <a:rPr lang="en-US" sz="1400" dirty="0">
                          <a:effectLst/>
                        </a:rPr>
                        <a:t>Premium </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Premium of buyer shall be blocked upfront on real time basis. </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5"/>
                  </a:ext>
                </a:extLst>
              </a:tr>
              <a:tr h="143163">
                <a:tc>
                  <a:txBody>
                    <a:bodyPr/>
                    <a:lstStyle/>
                    <a:p>
                      <a:pPr marL="0" marR="0" algn="just">
                        <a:spcBef>
                          <a:spcPts val="0"/>
                        </a:spcBef>
                        <a:spcAft>
                          <a:spcPts val="0"/>
                        </a:spcAft>
                      </a:pPr>
                      <a:r>
                        <a:rPr lang="en-US" sz="1400" dirty="0">
                          <a:effectLst/>
                        </a:rPr>
                        <a:t>Extreme Loss Margin</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1%</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6"/>
                  </a:ext>
                </a:extLst>
              </a:tr>
              <a:tr h="143163">
                <a:tc>
                  <a:txBody>
                    <a:bodyPr/>
                    <a:lstStyle/>
                    <a:p>
                      <a:pPr marL="0" marR="0" algn="just">
                        <a:spcBef>
                          <a:spcPts val="0"/>
                        </a:spcBef>
                        <a:spcAft>
                          <a:spcPts val="0"/>
                        </a:spcAft>
                      </a:pPr>
                      <a:r>
                        <a:rPr lang="en-US" sz="1400" dirty="0">
                          <a:effectLst/>
                        </a:rPr>
                        <a:t>Pre Tender Margin </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2.5% incremental margin for 2 days </a:t>
                      </a:r>
                      <a:r>
                        <a:rPr lang="en-US" sz="1100" b="0" dirty="0" err="1">
                          <a:effectLst/>
                        </a:rPr>
                        <a:t>i.e</a:t>
                      </a:r>
                      <a:r>
                        <a:rPr lang="en-US" sz="1100" b="0" dirty="0">
                          <a:effectLst/>
                        </a:rPr>
                        <a:t> till expiry day.</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7"/>
                  </a:ext>
                </a:extLst>
              </a:tr>
              <a:tr h="301593">
                <a:tc>
                  <a:txBody>
                    <a:bodyPr/>
                    <a:lstStyle/>
                    <a:p>
                      <a:pPr marL="0" marR="0" algn="just">
                        <a:spcBef>
                          <a:spcPts val="0"/>
                        </a:spcBef>
                        <a:spcAft>
                          <a:spcPts val="0"/>
                        </a:spcAft>
                      </a:pPr>
                      <a:r>
                        <a:rPr lang="en-US" sz="1400" dirty="0">
                          <a:effectLst/>
                        </a:rPr>
                        <a:t>Additional and/ or Special Margin</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At the discretion of the Exchange when deemed necessary</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8"/>
                  </a:ext>
                </a:extLst>
              </a:tr>
              <a:tr h="715815">
                <a:tc>
                  <a:txBody>
                    <a:bodyPr/>
                    <a:lstStyle/>
                    <a:p>
                      <a:pPr marL="0" marR="0" algn="just">
                        <a:spcBef>
                          <a:spcPts val="0"/>
                        </a:spcBef>
                        <a:spcAft>
                          <a:spcPts val="0"/>
                        </a:spcAft>
                      </a:pPr>
                      <a:r>
                        <a:rPr lang="en-US" sz="1400" dirty="0">
                          <a:effectLst/>
                        </a:rPr>
                        <a:t>Maximum Allowable Open Position</a:t>
                      </a:r>
                      <a:endParaRPr lang="en-US" sz="1400" dirty="0">
                        <a:effectLst/>
                        <a:latin typeface="Times New Roman"/>
                        <a:ea typeface="Times New Roman"/>
                      </a:endParaRPr>
                    </a:p>
                  </a:txBody>
                  <a:tcPr marL="40747" marR="40747" marT="0" marB="0"/>
                </a:tc>
                <a:tc>
                  <a:txBody>
                    <a:bodyPr/>
                    <a:lstStyle/>
                    <a:p>
                      <a:pPr marL="0" marR="0" algn="just">
                        <a:spcBef>
                          <a:spcPts val="0"/>
                        </a:spcBef>
                        <a:spcAft>
                          <a:spcPts val="0"/>
                        </a:spcAft>
                      </a:pPr>
                      <a:r>
                        <a:rPr lang="en-US" sz="1100" b="0" dirty="0">
                          <a:effectLst/>
                        </a:rPr>
                        <a:t>Client - wise : </a:t>
                      </a:r>
                      <a:r>
                        <a:rPr lang="en-US" sz="1100" b="1" dirty="0">
                          <a:effectLst/>
                        </a:rPr>
                        <a:t>10 MT </a:t>
                      </a:r>
                      <a:r>
                        <a:rPr lang="en-US" sz="1100" b="0" dirty="0">
                          <a:effectLst/>
                        </a:rPr>
                        <a:t>or 5% of the market wide open positions whichever is higher - For all Gold option contracts combined together.</a:t>
                      </a:r>
                    </a:p>
                    <a:p>
                      <a:pPr marL="0" marR="0" algn="just">
                        <a:spcBef>
                          <a:spcPts val="0"/>
                        </a:spcBef>
                        <a:spcAft>
                          <a:spcPts val="0"/>
                        </a:spcAft>
                      </a:pPr>
                      <a:r>
                        <a:rPr lang="en-US" sz="1100" b="0" dirty="0">
                          <a:effectLst/>
                        </a:rPr>
                        <a:t> </a:t>
                      </a:r>
                    </a:p>
                    <a:p>
                      <a:pPr marL="0" marR="0" algn="just">
                        <a:spcBef>
                          <a:spcPts val="0"/>
                        </a:spcBef>
                        <a:spcAft>
                          <a:spcPts val="0"/>
                        </a:spcAft>
                      </a:pPr>
                      <a:r>
                        <a:rPr lang="en-US" sz="1100" b="0" dirty="0">
                          <a:effectLst/>
                        </a:rPr>
                        <a:t>Member - wise : </a:t>
                      </a:r>
                      <a:r>
                        <a:rPr lang="en-US" sz="1100" b="1" dirty="0">
                          <a:effectLst/>
                        </a:rPr>
                        <a:t>100 MT </a:t>
                      </a:r>
                      <a:r>
                        <a:rPr lang="en-US" sz="1100" b="0" dirty="0">
                          <a:effectLst/>
                        </a:rPr>
                        <a:t>or 20% of the market wide open positions, whichever is higher -  For all Gold option contracts combined together.</a:t>
                      </a:r>
                      <a:endParaRPr lang="en-US" sz="1100" b="0" dirty="0">
                        <a:effectLst/>
                        <a:latin typeface="Times New Roman"/>
                        <a:ea typeface="Times New Roman"/>
                      </a:endParaRPr>
                    </a:p>
                  </a:txBody>
                  <a:tcPr marL="40747" marR="40747"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077640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9342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9728" y="5638800"/>
            <a:ext cx="8729472" cy="762000"/>
          </a:xfrm>
          <a:custGeom>
            <a:avLst/>
            <a:gdLst/>
            <a:ahLst/>
            <a:cxnLst/>
            <a:rect l="l" t="t" r="r" b="b"/>
            <a:pathLst>
              <a:path w="9034780" h="457200">
                <a:moveTo>
                  <a:pt x="0" y="457199"/>
                </a:moveTo>
                <a:lnTo>
                  <a:pt x="9034272" y="457199"/>
                </a:lnTo>
                <a:lnTo>
                  <a:pt x="9034272" y="0"/>
                </a:lnTo>
                <a:lnTo>
                  <a:pt x="0" y="0"/>
                </a:lnTo>
                <a:lnTo>
                  <a:pt x="0" y="457199"/>
                </a:lnTo>
                <a:close/>
              </a:path>
            </a:pathLst>
          </a:custGeom>
          <a:solidFill>
            <a:srgbClr val="FFFFFF"/>
          </a:solidFill>
        </p:spPr>
        <p:txBody>
          <a:bodyPr wrap="square" lIns="0" tIns="0" rIns="0" bIns="0" rtlCol="0"/>
          <a:lstStyle/>
          <a:p>
            <a:pPr algn="ctr">
              <a:buClr>
                <a:srgbClr val="002060"/>
              </a:buClr>
              <a:tabLst>
                <a:tab pos="355600" algn="l"/>
              </a:tabLst>
            </a:pPr>
            <a:endParaRPr lang="en-US" sz="1800" i="1" spc="-15" dirty="0">
              <a:solidFill>
                <a:srgbClr val="002060"/>
              </a:solidFill>
              <a:latin typeface="Calibri"/>
              <a:cs typeface="Calibri"/>
            </a:endParaRPr>
          </a:p>
        </p:txBody>
      </p:sp>
      <p:sp>
        <p:nvSpPr>
          <p:cNvPr id="4" name="object 4"/>
          <p:cNvSpPr txBox="1"/>
          <p:nvPr/>
        </p:nvSpPr>
        <p:spPr>
          <a:xfrm>
            <a:off x="7909052" y="6527065"/>
            <a:ext cx="1002030" cy="139700"/>
          </a:xfrm>
          <a:prstGeom prst="rect">
            <a:avLst/>
          </a:prstGeom>
        </p:spPr>
        <p:txBody>
          <a:bodyPr vert="horz" wrap="square" lIns="0" tIns="0" rIns="0" bIns="0" rtlCol="0">
            <a:spAutoFit/>
          </a:bodyPr>
          <a:lstStyle/>
          <a:p>
            <a:pPr marL="12700">
              <a:lnSpc>
                <a:spcPct val="100000"/>
              </a:lnSpc>
            </a:pPr>
            <a:r>
              <a:rPr sz="900" spc="-15" dirty="0">
                <a:solidFill>
                  <a:srgbClr val="252571"/>
                </a:solidFill>
                <a:latin typeface="Arial"/>
                <a:cs typeface="Arial"/>
                <a:hlinkClick r:id="rId4"/>
              </a:rPr>
              <a:t>www</a:t>
            </a:r>
            <a:r>
              <a:rPr sz="900" dirty="0">
                <a:solidFill>
                  <a:srgbClr val="252571"/>
                </a:solidFill>
                <a:latin typeface="Arial"/>
                <a:cs typeface="Arial"/>
                <a:hlinkClick r:id="rId4"/>
              </a:rPr>
              <a:t>.</a:t>
            </a:r>
            <a:r>
              <a:rPr sz="900" spc="5" dirty="0">
                <a:solidFill>
                  <a:srgbClr val="252571"/>
                </a:solidFill>
                <a:latin typeface="Arial"/>
                <a:cs typeface="Arial"/>
                <a:hlinkClick r:id="rId4"/>
              </a:rPr>
              <a:t>m</a:t>
            </a:r>
            <a:r>
              <a:rPr sz="900" spc="5" dirty="0">
                <a:solidFill>
                  <a:srgbClr val="E84C40"/>
                </a:solidFill>
                <a:latin typeface="Arial"/>
                <a:cs typeface="Arial"/>
                <a:hlinkClick r:id="rId4"/>
              </a:rPr>
              <a:t>c</a:t>
            </a:r>
            <a:r>
              <a:rPr sz="900" spc="-20" dirty="0">
                <a:solidFill>
                  <a:srgbClr val="252571"/>
                </a:solidFill>
                <a:latin typeface="Arial"/>
                <a:cs typeface="Arial"/>
                <a:hlinkClick r:id="rId4"/>
              </a:rPr>
              <a:t>x</a:t>
            </a:r>
            <a:r>
              <a:rPr sz="900" dirty="0">
                <a:solidFill>
                  <a:srgbClr val="252571"/>
                </a:solidFill>
                <a:latin typeface="Arial"/>
                <a:cs typeface="Arial"/>
                <a:hlinkClick r:id="rId4"/>
              </a:rPr>
              <a:t>india.</a:t>
            </a:r>
            <a:r>
              <a:rPr sz="900" spc="5" dirty="0">
                <a:solidFill>
                  <a:srgbClr val="252571"/>
                </a:solidFill>
                <a:latin typeface="Arial"/>
                <a:cs typeface="Arial"/>
                <a:hlinkClick r:id="rId4"/>
              </a:rPr>
              <a:t>c</a:t>
            </a:r>
            <a:r>
              <a:rPr sz="900" dirty="0">
                <a:solidFill>
                  <a:srgbClr val="252571"/>
                </a:solidFill>
                <a:latin typeface="Arial"/>
                <a:cs typeface="Arial"/>
                <a:hlinkClick r:id="rId4"/>
              </a:rPr>
              <a:t>om</a:t>
            </a:r>
            <a:endParaRPr sz="900" dirty="0">
              <a:latin typeface="Arial"/>
              <a:cs typeface="Arial"/>
            </a:endParaRPr>
          </a:p>
        </p:txBody>
      </p:sp>
      <p:sp>
        <p:nvSpPr>
          <p:cNvPr id="5" name="object 5"/>
          <p:cNvSpPr/>
          <p:nvPr/>
        </p:nvSpPr>
        <p:spPr>
          <a:xfrm>
            <a:off x="0" y="6629400"/>
            <a:ext cx="7864475" cy="0"/>
          </a:xfrm>
          <a:custGeom>
            <a:avLst/>
            <a:gdLst/>
            <a:ahLst/>
            <a:cxnLst/>
            <a:rect l="l" t="t" r="r" b="b"/>
            <a:pathLst>
              <a:path w="7864475">
                <a:moveTo>
                  <a:pt x="0" y="0"/>
                </a:moveTo>
                <a:lnTo>
                  <a:pt x="7864475" y="0"/>
                </a:lnTo>
              </a:path>
            </a:pathLst>
          </a:custGeom>
          <a:ln w="9144">
            <a:solidFill>
              <a:srgbClr val="003366"/>
            </a:solidFill>
          </a:ln>
        </p:spPr>
        <p:txBody>
          <a:bodyPr wrap="square" lIns="0" tIns="0" rIns="0" bIns="0" rtlCol="0"/>
          <a:lstStyle/>
          <a:p>
            <a:endParaRPr dirty="0"/>
          </a:p>
        </p:txBody>
      </p:sp>
      <p:sp>
        <p:nvSpPr>
          <p:cNvPr id="7" name="object 7"/>
          <p:cNvSpPr txBox="1">
            <a:spLocks noGrp="1"/>
          </p:cNvSpPr>
          <p:nvPr>
            <p:ph type="title"/>
          </p:nvPr>
        </p:nvSpPr>
        <p:spPr>
          <a:xfrm>
            <a:off x="109728" y="124967"/>
            <a:ext cx="7630624" cy="536075"/>
          </a:xfrm>
          <a:prstGeom prst="rect">
            <a:avLst/>
          </a:prstGeom>
        </p:spPr>
        <p:txBody>
          <a:bodyPr vert="horz" wrap="square" lIns="0" tIns="238283" rIns="0" bIns="0" rtlCol="0">
            <a:spAutoFit/>
          </a:bodyPr>
          <a:lstStyle/>
          <a:p>
            <a:pPr marL="50165" algn="l" fontAlgn="base">
              <a:lnSpc>
                <a:spcPct val="80000"/>
              </a:lnSpc>
              <a:spcAft>
                <a:spcPct val="0"/>
              </a:spcAft>
              <a:defRPr/>
            </a:pPr>
            <a:r>
              <a:rPr lang="en-US" sz="2400" b="1" dirty="0" smtClean="0">
                <a:solidFill>
                  <a:srgbClr val="152D65"/>
                </a:solidFill>
                <a:latin typeface="Myriad Pro"/>
                <a:ea typeface="+mn-ea"/>
                <a:cs typeface="Arial" charset="0"/>
              </a:rPr>
              <a:t>PROPOSED OPTION SETTLEMENT PROCESS</a:t>
            </a:r>
            <a:endParaRPr sz="2400" b="1" dirty="0">
              <a:solidFill>
                <a:srgbClr val="152D65"/>
              </a:solidFill>
              <a:latin typeface="Myriad Pro"/>
              <a:ea typeface="+mn-ea"/>
              <a:cs typeface="Arial" charset="0"/>
            </a:endParaRPr>
          </a:p>
        </p:txBody>
      </p:sp>
      <p:sp>
        <p:nvSpPr>
          <p:cNvPr id="9" name="Content Placeholder 8"/>
          <p:cNvSpPr>
            <a:spLocks noGrp="1"/>
          </p:cNvSpPr>
          <p:nvPr>
            <p:ph idx="4294967295"/>
          </p:nvPr>
        </p:nvSpPr>
        <p:spPr>
          <a:xfrm>
            <a:off x="457198" y="922215"/>
            <a:ext cx="8453883" cy="5604849"/>
          </a:xfrm>
          <a:prstGeom prst="rect">
            <a:avLst/>
          </a:prstGeom>
        </p:spPr>
        <p:txBody>
          <a:bodyPr>
            <a:noAutofit/>
          </a:bodyPr>
          <a:lstStyle/>
          <a:p>
            <a:pPr marL="0" indent="0" fontAlgn="t">
              <a:buNone/>
            </a:pPr>
            <a:r>
              <a:rPr lang="en-US" sz="1600" b="1" dirty="0"/>
              <a:t>Settlement of premium /Final </a:t>
            </a:r>
            <a:r>
              <a:rPr lang="en-US" sz="1600" b="1" dirty="0" smtClean="0"/>
              <a:t>Settlement: </a:t>
            </a:r>
            <a:r>
              <a:rPr lang="en-US" sz="1600" dirty="0" smtClean="0"/>
              <a:t>T+1 day</a:t>
            </a:r>
          </a:p>
          <a:p>
            <a:pPr marL="0" indent="0" fontAlgn="t">
              <a:buNone/>
            </a:pPr>
            <a:endParaRPr lang="en-US" sz="800" dirty="0"/>
          </a:p>
          <a:p>
            <a:pPr marL="0" indent="0">
              <a:buNone/>
            </a:pPr>
            <a:r>
              <a:rPr lang="en-US" sz="1600" b="1" dirty="0" smtClean="0"/>
              <a:t>Expiry Day (Last </a:t>
            </a:r>
            <a:r>
              <a:rPr lang="en-US" sz="1600" b="1" dirty="0"/>
              <a:t>trading day</a:t>
            </a:r>
            <a:r>
              <a:rPr lang="en-US" sz="1600" b="1" dirty="0" smtClean="0"/>
              <a:t>): </a:t>
            </a:r>
            <a:r>
              <a:rPr lang="en-US" sz="1600" dirty="0"/>
              <a:t>Three business days prior to the first business day of Tender Period of the underlying futures contract</a:t>
            </a:r>
            <a:r>
              <a:rPr lang="en-US" sz="1600" dirty="0" smtClean="0"/>
              <a:t>.</a:t>
            </a:r>
          </a:p>
          <a:p>
            <a:pPr marL="0" indent="0">
              <a:buNone/>
            </a:pPr>
            <a:endParaRPr lang="en-US" sz="800" dirty="0" smtClean="0"/>
          </a:p>
          <a:p>
            <a:pPr marL="0" indent="0">
              <a:buNone/>
            </a:pPr>
            <a:r>
              <a:rPr lang="en-US" sz="1600" b="1" dirty="0" smtClean="0"/>
              <a:t>Pre </a:t>
            </a:r>
            <a:r>
              <a:rPr lang="en-US" sz="1600" b="1" dirty="0"/>
              <a:t>Tender Margin </a:t>
            </a:r>
            <a:r>
              <a:rPr lang="en-US" sz="1600" b="1" dirty="0" smtClean="0"/>
              <a:t>: </a:t>
            </a:r>
            <a:r>
              <a:rPr lang="en-US" sz="1600" dirty="0"/>
              <a:t>Exchange shall </a:t>
            </a:r>
            <a:r>
              <a:rPr lang="en-US" sz="1600" dirty="0" smtClean="0"/>
              <a:t>levy </a:t>
            </a:r>
            <a:r>
              <a:rPr lang="en-US" sz="1600" dirty="0"/>
              <a:t>pre tender margin on the long buy positions entering the option tender period. </a:t>
            </a:r>
            <a:endParaRPr lang="en-US" sz="1600" dirty="0" smtClean="0"/>
          </a:p>
          <a:p>
            <a:pPr marL="0" indent="0">
              <a:buNone/>
            </a:pPr>
            <a:endParaRPr lang="en-US" sz="800" dirty="0" smtClean="0"/>
          </a:p>
          <a:p>
            <a:pPr marL="0" indent="0" fontAlgn="t">
              <a:buNone/>
            </a:pPr>
            <a:r>
              <a:rPr lang="en-US" sz="1600" b="1" dirty="0"/>
              <a:t>Due Date Rate (Final Settlement Price</a:t>
            </a:r>
            <a:r>
              <a:rPr lang="en-US" sz="1600" b="1" dirty="0" smtClean="0"/>
              <a:t>):</a:t>
            </a:r>
            <a:r>
              <a:rPr lang="en-US" sz="1600" dirty="0" smtClean="0"/>
              <a:t> Daily </a:t>
            </a:r>
            <a:r>
              <a:rPr lang="en-US" sz="1600" dirty="0"/>
              <a:t>settlement price of underlying futures contract on the expiry day of options contract</a:t>
            </a:r>
          </a:p>
          <a:p>
            <a:pPr marL="0" indent="0">
              <a:buNone/>
            </a:pPr>
            <a:endParaRPr lang="en-US" sz="1600" dirty="0" smtClean="0"/>
          </a:p>
          <a:p>
            <a:pPr marL="0" indent="0">
              <a:buNone/>
            </a:pPr>
            <a:r>
              <a:rPr lang="en-US" sz="1600" dirty="0" smtClean="0"/>
              <a:t>On </a:t>
            </a:r>
            <a:r>
              <a:rPr lang="en-US" sz="1600" dirty="0"/>
              <a:t>expiry of options contract, the open position shall devolve into underlying futures position as follows:- </a:t>
            </a:r>
            <a:endParaRPr lang="en-US" sz="1600" dirty="0" smtClean="0"/>
          </a:p>
          <a:p>
            <a:pPr lvl="0">
              <a:buFont typeface="Wingdings" panose="05000000000000000000" pitchFamily="2" charset="2"/>
              <a:buChar char="Ø"/>
            </a:pPr>
            <a:r>
              <a:rPr lang="en-US" sz="1800" dirty="0" smtClean="0"/>
              <a:t>long </a:t>
            </a:r>
            <a:r>
              <a:rPr lang="en-US" sz="1800" dirty="0"/>
              <a:t>call position shall devolve into long position in the underlying futures </a:t>
            </a:r>
            <a:r>
              <a:rPr lang="en-US" sz="1800" dirty="0" smtClean="0"/>
              <a:t>contract</a:t>
            </a:r>
            <a:endParaRPr lang="en-US" sz="1800" dirty="0"/>
          </a:p>
          <a:p>
            <a:pPr>
              <a:buFont typeface="Wingdings" panose="05000000000000000000" pitchFamily="2" charset="2"/>
              <a:buChar char="Ø"/>
            </a:pPr>
            <a:r>
              <a:rPr lang="en-US" sz="1800" dirty="0"/>
              <a:t>long put position shall devolve into short position in the underlying futures contract </a:t>
            </a:r>
          </a:p>
          <a:p>
            <a:pPr>
              <a:buFont typeface="Wingdings" panose="05000000000000000000" pitchFamily="2" charset="2"/>
              <a:buChar char="Ø"/>
            </a:pPr>
            <a:r>
              <a:rPr lang="en-US" sz="1800" dirty="0"/>
              <a:t>short call position shall devolve into short position in the underlying futures contract </a:t>
            </a:r>
          </a:p>
          <a:p>
            <a:pPr>
              <a:buFont typeface="Wingdings" panose="05000000000000000000" pitchFamily="2" charset="2"/>
              <a:buChar char="Ø"/>
            </a:pPr>
            <a:r>
              <a:rPr lang="en-US" sz="1800" dirty="0"/>
              <a:t>short put position shall devolve into long position in the underlying futures contract </a:t>
            </a:r>
          </a:p>
          <a:p>
            <a:pPr>
              <a:buFont typeface="Wingdings" panose="05000000000000000000" pitchFamily="2" charset="2"/>
              <a:buChar char="Ø"/>
            </a:pPr>
            <a:r>
              <a:rPr lang="en-US" sz="1800" dirty="0"/>
              <a:t>All such devolved futures positions shall be opened at the strike price of the exercised options</a:t>
            </a:r>
          </a:p>
        </p:txBody>
      </p:sp>
      <p:graphicFrame>
        <p:nvGraphicFramePr>
          <p:cNvPr id="8" name="Diagram 7"/>
          <p:cNvGraphicFramePr/>
          <p:nvPr>
            <p:extLst>
              <p:ext uri="{D42A27DB-BD31-4B8C-83A1-F6EECF244321}">
                <p14:modId xmlns:p14="http://schemas.microsoft.com/office/powerpoint/2010/main" val="2527792406"/>
              </p:ext>
            </p:extLst>
          </p:nvPr>
        </p:nvGraphicFramePr>
        <p:xfrm>
          <a:off x="1324800" y="5994690"/>
          <a:ext cx="6299327" cy="581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3208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9342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9728" y="5638800"/>
            <a:ext cx="8729472" cy="762000"/>
          </a:xfrm>
          <a:custGeom>
            <a:avLst/>
            <a:gdLst/>
            <a:ahLst/>
            <a:cxnLst/>
            <a:rect l="l" t="t" r="r" b="b"/>
            <a:pathLst>
              <a:path w="9034780" h="457200">
                <a:moveTo>
                  <a:pt x="0" y="457199"/>
                </a:moveTo>
                <a:lnTo>
                  <a:pt x="9034272" y="457199"/>
                </a:lnTo>
                <a:lnTo>
                  <a:pt x="9034272" y="0"/>
                </a:lnTo>
                <a:lnTo>
                  <a:pt x="0" y="0"/>
                </a:lnTo>
                <a:lnTo>
                  <a:pt x="0" y="457199"/>
                </a:lnTo>
                <a:close/>
              </a:path>
            </a:pathLst>
          </a:custGeom>
          <a:solidFill>
            <a:srgbClr val="FFFFFF"/>
          </a:solidFill>
        </p:spPr>
        <p:txBody>
          <a:bodyPr wrap="square" lIns="0" tIns="0" rIns="0" bIns="0" rtlCol="0"/>
          <a:lstStyle/>
          <a:p>
            <a:pPr algn="ctr">
              <a:buClr>
                <a:srgbClr val="002060"/>
              </a:buClr>
              <a:tabLst>
                <a:tab pos="355600" algn="l"/>
              </a:tabLst>
            </a:pPr>
            <a:endParaRPr lang="en-US" sz="1800" i="1" spc="-15" dirty="0">
              <a:solidFill>
                <a:srgbClr val="002060"/>
              </a:solidFill>
              <a:latin typeface="Calibri"/>
              <a:cs typeface="Calibri"/>
            </a:endParaRPr>
          </a:p>
        </p:txBody>
      </p:sp>
      <p:sp>
        <p:nvSpPr>
          <p:cNvPr id="4" name="object 4"/>
          <p:cNvSpPr txBox="1"/>
          <p:nvPr/>
        </p:nvSpPr>
        <p:spPr>
          <a:xfrm>
            <a:off x="7909052" y="6527065"/>
            <a:ext cx="1002030" cy="139700"/>
          </a:xfrm>
          <a:prstGeom prst="rect">
            <a:avLst/>
          </a:prstGeom>
        </p:spPr>
        <p:txBody>
          <a:bodyPr vert="horz" wrap="square" lIns="0" tIns="0" rIns="0" bIns="0" rtlCol="0">
            <a:spAutoFit/>
          </a:bodyPr>
          <a:lstStyle/>
          <a:p>
            <a:pPr marL="12700">
              <a:lnSpc>
                <a:spcPct val="100000"/>
              </a:lnSpc>
            </a:pPr>
            <a:r>
              <a:rPr sz="900" spc="-15" dirty="0">
                <a:solidFill>
                  <a:srgbClr val="252571"/>
                </a:solidFill>
                <a:latin typeface="Arial"/>
                <a:cs typeface="Arial"/>
                <a:hlinkClick r:id="rId4"/>
              </a:rPr>
              <a:t>www</a:t>
            </a:r>
            <a:r>
              <a:rPr sz="900" dirty="0">
                <a:solidFill>
                  <a:srgbClr val="252571"/>
                </a:solidFill>
                <a:latin typeface="Arial"/>
                <a:cs typeface="Arial"/>
                <a:hlinkClick r:id="rId4"/>
              </a:rPr>
              <a:t>.</a:t>
            </a:r>
            <a:r>
              <a:rPr sz="900" spc="5" dirty="0">
                <a:solidFill>
                  <a:srgbClr val="252571"/>
                </a:solidFill>
                <a:latin typeface="Arial"/>
                <a:cs typeface="Arial"/>
                <a:hlinkClick r:id="rId4"/>
              </a:rPr>
              <a:t>m</a:t>
            </a:r>
            <a:r>
              <a:rPr sz="900" spc="5" dirty="0">
                <a:solidFill>
                  <a:srgbClr val="E84C40"/>
                </a:solidFill>
                <a:latin typeface="Arial"/>
                <a:cs typeface="Arial"/>
                <a:hlinkClick r:id="rId4"/>
              </a:rPr>
              <a:t>c</a:t>
            </a:r>
            <a:r>
              <a:rPr sz="900" spc="-20" dirty="0">
                <a:solidFill>
                  <a:srgbClr val="252571"/>
                </a:solidFill>
                <a:latin typeface="Arial"/>
                <a:cs typeface="Arial"/>
                <a:hlinkClick r:id="rId4"/>
              </a:rPr>
              <a:t>x</a:t>
            </a:r>
            <a:r>
              <a:rPr sz="900" dirty="0">
                <a:solidFill>
                  <a:srgbClr val="252571"/>
                </a:solidFill>
                <a:latin typeface="Arial"/>
                <a:cs typeface="Arial"/>
                <a:hlinkClick r:id="rId4"/>
              </a:rPr>
              <a:t>india.</a:t>
            </a:r>
            <a:r>
              <a:rPr sz="900" spc="5" dirty="0">
                <a:solidFill>
                  <a:srgbClr val="252571"/>
                </a:solidFill>
                <a:latin typeface="Arial"/>
                <a:cs typeface="Arial"/>
                <a:hlinkClick r:id="rId4"/>
              </a:rPr>
              <a:t>c</a:t>
            </a:r>
            <a:r>
              <a:rPr sz="900" dirty="0">
                <a:solidFill>
                  <a:srgbClr val="252571"/>
                </a:solidFill>
                <a:latin typeface="Arial"/>
                <a:cs typeface="Arial"/>
                <a:hlinkClick r:id="rId4"/>
              </a:rPr>
              <a:t>om</a:t>
            </a:r>
            <a:endParaRPr sz="900" dirty="0">
              <a:latin typeface="Arial"/>
              <a:cs typeface="Arial"/>
            </a:endParaRPr>
          </a:p>
        </p:txBody>
      </p:sp>
      <p:sp>
        <p:nvSpPr>
          <p:cNvPr id="5" name="object 5"/>
          <p:cNvSpPr/>
          <p:nvPr/>
        </p:nvSpPr>
        <p:spPr>
          <a:xfrm>
            <a:off x="0" y="6629400"/>
            <a:ext cx="7864475" cy="0"/>
          </a:xfrm>
          <a:custGeom>
            <a:avLst/>
            <a:gdLst/>
            <a:ahLst/>
            <a:cxnLst/>
            <a:rect l="l" t="t" r="r" b="b"/>
            <a:pathLst>
              <a:path w="7864475">
                <a:moveTo>
                  <a:pt x="0" y="0"/>
                </a:moveTo>
                <a:lnTo>
                  <a:pt x="7864475" y="0"/>
                </a:lnTo>
              </a:path>
            </a:pathLst>
          </a:custGeom>
          <a:ln w="9144">
            <a:solidFill>
              <a:srgbClr val="003366"/>
            </a:solidFill>
          </a:ln>
        </p:spPr>
        <p:txBody>
          <a:bodyPr wrap="square" lIns="0" tIns="0" rIns="0" bIns="0" rtlCol="0"/>
          <a:lstStyle/>
          <a:p>
            <a:endParaRPr dirty="0"/>
          </a:p>
        </p:txBody>
      </p:sp>
      <p:sp>
        <p:nvSpPr>
          <p:cNvPr id="7" name="object 7"/>
          <p:cNvSpPr txBox="1">
            <a:spLocks noGrp="1"/>
          </p:cNvSpPr>
          <p:nvPr>
            <p:ph type="title"/>
          </p:nvPr>
        </p:nvSpPr>
        <p:spPr>
          <a:xfrm>
            <a:off x="109728" y="124966"/>
            <a:ext cx="7630624" cy="536075"/>
          </a:xfrm>
          <a:prstGeom prst="rect">
            <a:avLst/>
          </a:prstGeom>
        </p:spPr>
        <p:txBody>
          <a:bodyPr vert="horz" wrap="square" lIns="0" tIns="238283" rIns="0" bIns="0" rtlCol="0">
            <a:spAutoFit/>
          </a:bodyPr>
          <a:lstStyle/>
          <a:p>
            <a:pPr marL="50165" algn="l" fontAlgn="base">
              <a:lnSpc>
                <a:spcPct val="80000"/>
              </a:lnSpc>
              <a:spcAft>
                <a:spcPct val="0"/>
              </a:spcAft>
              <a:defRPr/>
            </a:pPr>
            <a:r>
              <a:rPr lang="en-US" sz="2400" b="1" dirty="0" smtClean="0">
                <a:solidFill>
                  <a:srgbClr val="152D65"/>
                </a:solidFill>
                <a:latin typeface="Myriad Pro"/>
                <a:ea typeface="+mn-ea"/>
                <a:cs typeface="Arial" charset="0"/>
              </a:rPr>
              <a:t>PROPOSED EXERCISE MECHANISM AT EXPIRY</a:t>
            </a:r>
            <a:endParaRPr sz="2400" b="1" dirty="0">
              <a:solidFill>
                <a:srgbClr val="152D65"/>
              </a:solidFill>
              <a:latin typeface="Myriad Pro"/>
              <a:ea typeface="+mn-ea"/>
              <a:cs typeface="Arial" charset="0"/>
            </a:endParaRPr>
          </a:p>
        </p:txBody>
      </p:sp>
      <p:sp>
        <p:nvSpPr>
          <p:cNvPr id="8" name="Content Placeholder 7"/>
          <p:cNvSpPr>
            <a:spLocks noGrp="1"/>
          </p:cNvSpPr>
          <p:nvPr>
            <p:ph idx="4294967295"/>
          </p:nvPr>
        </p:nvSpPr>
        <p:spPr>
          <a:xfrm>
            <a:off x="457200" y="1041010"/>
            <a:ext cx="8229600" cy="5085154"/>
          </a:xfrm>
          <a:prstGeom prst="rect">
            <a:avLst/>
          </a:prstGeom>
        </p:spPr>
        <p:txBody>
          <a:bodyPr>
            <a:normAutofit fontScale="55000" lnSpcReduction="20000"/>
          </a:bodyPr>
          <a:lstStyle/>
          <a:p>
            <a:pPr>
              <a:buFont typeface="Wingdings" panose="05000000000000000000" pitchFamily="2" charset="2"/>
              <a:buChar char="Ø"/>
            </a:pPr>
            <a:r>
              <a:rPr lang="en-US" dirty="0"/>
              <a:t>Option series having strike price closest to the Daily Settlement Price (DSP) of Futures shall be termed as </a:t>
            </a:r>
            <a:r>
              <a:rPr lang="en-US" b="1" dirty="0"/>
              <a:t>At the Money (ATM) </a:t>
            </a:r>
            <a:r>
              <a:rPr lang="en-US" dirty="0"/>
              <a:t>option series. This ATM option series along with two option series each having strike prices immediately above and below ATM shall be referred as ‘Close to the money’ (CTM) option series.</a:t>
            </a:r>
          </a:p>
          <a:p>
            <a:pPr marL="0" indent="0">
              <a:buNone/>
            </a:pPr>
            <a:endParaRPr lang="en-US" dirty="0"/>
          </a:p>
          <a:p>
            <a:pPr>
              <a:buFont typeface="Wingdings" panose="05000000000000000000" pitchFamily="2" charset="2"/>
              <a:buChar char="Ø"/>
            </a:pPr>
            <a:r>
              <a:rPr lang="en-US" dirty="0"/>
              <a:t>In case the DSP is exactly midway between two strike prices, then immediate two option series having strike prices just above DSP and immediate two option series having strike prices just below DSP shall be referred as ‘Close to the money’ (CTM) option </a:t>
            </a:r>
            <a:r>
              <a:rPr lang="en-US" dirty="0" smtClean="0"/>
              <a:t>series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All </a:t>
            </a:r>
            <a:r>
              <a:rPr lang="en-US" dirty="0"/>
              <a:t>option contracts belonging to </a:t>
            </a:r>
            <a:r>
              <a:rPr lang="en-US" b="1" dirty="0"/>
              <a:t>‘Close to the money’ (CTM</a:t>
            </a:r>
            <a:r>
              <a:rPr lang="en-US" b="1" dirty="0" smtClean="0"/>
              <a:t>) </a:t>
            </a:r>
            <a:r>
              <a:rPr lang="en-US" dirty="0"/>
              <a:t>option series shall be exercised only on ‘explicit instruction’ for exercise by the long position holders of such contracts. </a:t>
            </a:r>
          </a:p>
          <a:p>
            <a:pPr>
              <a:buFont typeface="Wingdings" panose="05000000000000000000" pitchFamily="2" charset="2"/>
              <a:buChar char="Ø"/>
            </a:pPr>
            <a:endParaRPr lang="en-US" dirty="0"/>
          </a:p>
          <a:p>
            <a:pPr>
              <a:buFont typeface="Wingdings" panose="05000000000000000000" pitchFamily="2" charset="2"/>
              <a:buChar char="Ø"/>
            </a:pPr>
            <a:r>
              <a:rPr lang="en-US" dirty="0"/>
              <a:t>All </a:t>
            </a:r>
            <a:r>
              <a:rPr lang="en-US" b="1" dirty="0"/>
              <a:t>In the money (ITM)</a:t>
            </a:r>
            <a:r>
              <a:rPr lang="en-US" dirty="0"/>
              <a:t> option contracts, except those belonging to ‘CTM’ option series, shall be exercised automatically, unless ‘contrary instruction’ has been given by long position holders of such contracts for not doing so. </a:t>
            </a:r>
          </a:p>
          <a:p>
            <a:pPr marL="0" indent="0">
              <a:buNone/>
            </a:pPr>
            <a:endParaRPr lang="en-US" dirty="0"/>
          </a:p>
          <a:p>
            <a:pPr>
              <a:buFont typeface="Wingdings" panose="05000000000000000000" pitchFamily="2" charset="2"/>
              <a:buChar char="Ø"/>
            </a:pPr>
            <a:r>
              <a:rPr lang="en-US" dirty="0"/>
              <a:t>All </a:t>
            </a:r>
            <a:r>
              <a:rPr lang="en-US" b="1" dirty="0"/>
              <a:t>Out of the money (OTM) </a:t>
            </a:r>
            <a:r>
              <a:rPr lang="en-US" dirty="0"/>
              <a:t>option contracts, except those belonging to ‘CTM’ option series, shall expire worthless. </a:t>
            </a:r>
          </a:p>
          <a:p>
            <a:pPr marL="0" indent="0">
              <a:buNone/>
            </a:pPr>
            <a:endParaRPr lang="en-US" dirty="0"/>
          </a:p>
        </p:txBody>
      </p:sp>
    </p:spTree>
    <p:extLst>
      <p:ext uri="{BB962C8B-B14F-4D97-AF65-F5344CB8AC3E}">
        <p14:creationId xmlns:p14="http://schemas.microsoft.com/office/powerpoint/2010/main" val="3408148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9342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9728" y="5638800"/>
            <a:ext cx="8729472" cy="762000"/>
          </a:xfrm>
          <a:custGeom>
            <a:avLst/>
            <a:gdLst/>
            <a:ahLst/>
            <a:cxnLst/>
            <a:rect l="l" t="t" r="r" b="b"/>
            <a:pathLst>
              <a:path w="9034780" h="457200">
                <a:moveTo>
                  <a:pt x="0" y="457199"/>
                </a:moveTo>
                <a:lnTo>
                  <a:pt x="9034272" y="457199"/>
                </a:lnTo>
                <a:lnTo>
                  <a:pt x="9034272" y="0"/>
                </a:lnTo>
                <a:lnTo>
                  <a:pt x="0" y="0"/>
                </a:lnTo>
                <a:lnTo>
                  <a:pt x="0" y="457199"/>
                </a:lnTo>
                <a:close/>
              </a:path>
            </a:pathLst>
          </a:custGeom>
          <a:solidFill>
            <a:srgbClr val="FFFFFF"/>
          </a:solidFill>
        </p:spPr>
        <p:txBody>
          <a:bodyPr wrap="square" lIns="0" tIns="0" rIns="0" bIns="0" rtlCol="0"/>
          <a:lstStyle/>
          <a:p>
            <a:pPr algn="ctr">
              <a:buClr>
                <a:srgbClr val="002060"/>
              </a:buClr>
              <a:tabLst>
                <a:tab pos="355600" algn="l"/>
              </a:tabLst>
            </a:pPr>
            <a:endParaRPr lang="en-US" sz="1800" i="1" spc="-15" dirty="0">
              <a:solidFill>
                <a:srgbClr val="002060"/>
              </a:solidFill>
              <a:latin typeface="Calibri"/>
              <a:cs typeface="Calibri"/>
            </a:endParaRPr>
          </a:p>
        </p:txBody>
      </p:sp>
      <p:sp>
        <p:nvSpPr>
          <p:cNvPr id="4" name="object 4"/>
          <p:cNvSpPr txBox="1"/>
          <p:nvPr/>
        </p:nvSpPr>
        <p:spPr>
          <a:xfrm>
            <a:off x="7909052" y="6527065"/>
            <a:ext cx="1002030" cy="139700"/>
          </a:xfrm>
          <a:prstGeom prst="rect">
            <a:avLst/>
          </a:prstGeom>
        </p:spPr>
        <p:txBody>
          <a:bodyPr vert="horz" wrap="square" lIns="0" tIns="0" rIns="0" bIns="0" rtlCol="0">
            <a:spAutoFit/>
          </a:bodyPr>
          <a:lstStyle/>
          <a:p>
            <a:pPr marL="12700">
              <a:lnSpc>
                <a:spcPct val="100000"/>
              </a:lnSpc>
            </a:pPr>
            <a:r>
              <a:rPr sz="900" spc="-15" dirty="0">
                <a:solidFill>
                  <a:srgbClr val="252571"/>
                </a:solidFill>
                <a:latin typeface="Arial"/>
                <a:cs typeface="Arial"/>
                <a:hlinkClick r:id="rId4"/>
              </a:rPr>
              <a:t>www</a:t>
            </a:r>
            <a:r>
              <a:rPr sz="900" dirty="0">
                <a:solidFill>
                  <a:srgbClr val="252571"/>
                </a:solidFill>
                <a:latin typeface="Arial"/>
                <a:cs typeface="Arial"/>
                <a:hlinkClick r:id="rId4"/>
              </a:rPr>
              <a:t>.</a:t>
            </a:r>
            <a:r>
              <a:rPr sz="900" spc="5" dirty="0">
                <a:solidFill>
                  <a:srgbClr val="252571"/>
                </a:solidFill>
                <a:latin typeface="Arial"/>
                <a:cs typeface="Arial"/>
                <a:hlinkClick r:id="rId4"/>
              </a:rPr>
              <a:t>m</a:t>
            </a:r>
            <a:r>
              <a:rPr sz="900" spc="5" dirty="0">
                <a:solidFill>
                  <a:srgbClr val="E84C40"/>
                </a:solidFill>
                <a:latin typeface="Arial"/>
                <a:cs typeface="Arial"/>
                <a:hlinkClick r:id="rId4"/>
              </a:rPr>
              <a:t>c</a:t>
            </a:r>
            <a:r>
              <a:rPr sz="900" spc="-20" dirty="0">
                <a:solidFill>
                  <a:srgbClr val="252571"/>
                </a:solidFill>
                <a:latin typeface="Arial"/>
                <a:cs typeface="Arial"/>
                <a:hlinkClick r:id="rId4"/>
              </a:rPr>
              <a:t>x</a:t>
            </a:r>
            <a:r>
              <a:rPr sz="900" dirty="0">
                <a:solidFill>
                  <a:srgbClr val="252571"/>
                </a:solidFill>
                <a:latin typeface="Arial"/>
                <a:cs typeface="Arial"/>
                <a:hlinkClick r:id="rId4"/>
              </a:rPr>
              <a:t>india.</a:t>
            </a:r>
            <a:r>
              <a:rPr sz="900" spc="5" dirty="0">
                <a:solidFill>
                  <a:srgbClr val="252571"/>
                </a:solidFill>
                <a:latin typeface="Arial"/>
                <a:cs typeface="Arial"/>
                <a:hlinkClick r:id="rId4"/>
              </a:rPr>
              <a:t>c</a:t>
            </a:r>
            <a:r>
              <a:rPr sz="900" dirty="0">
                <a:solidFill>
                  <a:srgbClr val="252571"/>
                </a:solidFill>
                <a:latin typeface="Arial"/>
                <a:cs typeface="Arial"/>
                <a:hlinkClick r:id="rId4"/>
              </a:rPr>
              <a:t>om</a:t>
            </a:r>
            <a:endParaRPr sz="900" dirty="0">
              <a:latin typeface="Arial"/>
              <a:cs typeface="Arial"/>
            </a:endParaRPr>
          </a:p>
        </p:txBody>
      </p:sp>
      <p:sp>
        <p:nvSpPr>
          <p:cNvPr id="5" name="object 5"/>
          <p:cNvSpPr/>
          <p:nvPr/>
        </p:nvSpPr>
        <p:spPr>
          <a:xfrm>
            <a:off x="0" y="6629400"/>
            <a:ext cx="7864475" cy="0"/>
          </a:xfrm>
          <a:custGeom>
            <a:avLst/>
            <a:gdLst/>
            <a:ahLst/>
            <a:cxnLst/>
            <a:rect l="l" t="t" r="r" b="b"/>
            <a:pathLst>
              <a:path w="7864475">
                <a:moveTo>
                  <a:pt x="0" y="0"/>
                </a:moveTo>
                <a:lnTo>
                  <a:pt x="7864475" y="0"/>
                </a:lnTo>
              </a:path>
            </a:pathLst>
          </a:custGeom>
          <a:ln w="9144">
            <a:solidFill>
              <a:srgbClr val="003366"/>
            </a:solidFill>
          </a:ln>
        </p:spPr>
        <p:txBody>
          <a:bodyPr wrap="square" lIns="0" tIns="0" rIns="0" bIns="0" rtlCol="0"/>
          <a:lstStyle/>
          <a:p>
            <a:endParaRPr dirty="0"/>
          </a:p>
        </p:txBody>
      </p:sp>
      <p:sp>
        <p:nvSpPr>
          <p:cNvPr id="7" name="object 7"/>
          <p:cNvSpPr txBox="1">
            <a:spLocks noGrp="1"/>
          </p:cNvSpPr>
          <p:nvPr>
            <p:ph type="title"/>
          </p:nvPr>
        </p:nvSpPr>
        <p:spPr>
          <a:xfrm>
            <a:off x="451148" y="2487826"/>
            <a:ext cx="7630624" cy="979274"/>
          </a:xfrm>
          <a:prstGeom prst="rect">
            <a:avLst/>
          </a:prstGeom>
        </p:spPr>
        <p:txBody>
          <a:bodyPr vert="horz" wrap="square" lIns="0" tIns="238283" rIns="0" bIns="0" rtlCol="0">
            <a:spAutoFit/>
          </a:bodyPr>
          <a:lstStyle/>
          <a:p>
            <a:pPr marL="50165" algn="ctr" fontAlgn="base">
              <a:lnSpc>
                <a:spcPct val="80000"/>
              </a:lnSpc>
              <a:spcAft>
                <a:spcPct val="0"/>
              </a:spcAft>
              <a:defRPr/>
            </a:pPr>
            <a:r>
              <a:rPr lang="en-US" sz="6000" b="1" dirty="0" smtClean="0">
                <a:solidFill>
                  <a:srgbClr val="152D65"/>
                </a:solidFill>
                <a:latin typeface="Myriad Pro"/>
                <a:ea typeface="+mn-ea"/>
                <a:cs typeface="Arial" charset="0"/>
              </a:rPr>
              <a:t>THANK YOU</a:t>
            </a:r>
            <a:endParaRPr sz="6000" b="1" dirty="0">
              <a:solidFill>
                <a:srgbClr val="152D65"/>
              </a:solidFill>
              <a:latin typeface="Myriad Pro"/>
              <a:ea typeface="+mn-ea"/>
              <a:cs typeface="Arial" charset="0"/>
            </a:endParaRPr>
          </a:p>
        </p:txBody>
      </p:sp>
    </p:spTree>
    <p:extLst>
      <p:ext uri="{BB962C8B-B14F-4D97-AF65-F5344CB8AC3E}">
        <p14:creationId xmlns:p14="http://schemas.microsoft.com/office/powerpoint/2010/main" val="1890839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5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a:spLocks noGrp="1"/>
          </p:cNvSpPr>
          <p:nvPr>
            <p:ph type="title"/>
          </p:nvPr>
        </p:nvSpPr>
        <p:spPr>
          <a:xfrm>
            <a:off x="274247" y="136705"/>
            <a:ext cx="6624084" cy="499722"/>
          </a:xfrm>
          <a:prstGeom prst="rect">
            <a:avLst/>
          </a:prstGeom>
        </p:spPr>
        <p:txBody>
          <a:bodyPr vert="horz" wrap="square" lIns="0" tIns="0" rIns="0" bIns="0" rtlCol="0" anchor="t">
            <a:spAutoFit/>
          </a:bodyPr>
          <a:lstStyle/>
          <a:p>
            <a:r>
              <a:rPr lang="en-IN" b="1" kern="1200" dirty="0" smtClean="0">
                <a:solidFill>
                  <a:srgbClr val="152D65"/>
                </a:solidFill>
                <a:latin typeface="Myriad Pro"/>
                <a:ea typeface="+mn-ea"/>
                <a:cs typeface="Arial" charset="0"/>
              </a:rPr>
              <a:t>FACTORS AFFECTING OPTION PRICES</a:t>
            </a:r>
            <a:endParaRPr b="1" kern="1200" dirty="0">
              <a:solidFill>
                <a:srgbClr val="152D65"/>
              </a:solidFill>
              <a:latin typeface="Myriad Pro"/>
              <a:ea typeface="+mn-ea"/>
              <a:cs typeface="Arial" charset="0"/>
            </a:endParaRPr>
          </a:p>
        </p:txBody>
      </p:sp>
      <p:sp>
        <p:nvSpPr>
          <p:cNvPr id="3" name="object 3"/>
          <p:cNvSpPr txBox="1"/>
          <p:nvPr/>
        </p:nvSpPr>
        <p:spPr>
          <a:xfrm>
            <a:off x="109010" y="762000"/>
            <a:ext cx="4493261" cy="5909310"/>
          </a:xfrm>
          <a:prstGeom prst="rect">
            <a:avLst/>
          </a:prstGeom>
        </p:spPr>
        <p:txBody>
          <a:bodyPr vert="horz" wrap="square" lIns="0" tIns="0" rIns="0" bIns="0" rtlCol="0">
            <a:spAutoFit/>
          </a:bodyPr>
          <a:lstStyle/>
          <a:p>
            <a:pPr marL="12700">
              <a:lnSpc>
                <a:spcPct val="100000"/>
              </a:lnSpc>
              <a:tabLst>
                <a:tab pos="354965" algn="l"/>
                <a:tab pos="355600" algn="l"/>
              </a:tabLst>
            </a:pPr>
            <a:r>
              <a:rPr lang="en-IN" sz="1600" b="1" dirty="0" smtClean="0">
                <a:latin typeface="Calibri"/>
                <a:cs typeface="Calibri"/>
              </a:rPr>
              <a:t>	</a:t>
            </a:r>
            <a:r>
              <a:rPr sz="1600" b="1" u="sng" dirty="0">
                <a:solidFill>
                  <a:srgbClr val="152D65"/>
                </a:solidFill>
                <a:latin typeface="Calibri" pitchFamily="34" charset="0"/>
                <a:cs typeface="Arial" charset="0"/>
              </a:rPr>
              <a:t>Implied</a:t>
            </a:r>
            <a:r>
              <a:rPr sz="1600" b="1" u="sng" spc="-80" dirty="0" smtClean="0">
                <a:latin typeface="Calibri"/>
                <a:cs typeface="Calibri"/>
              </a:rPr>
              <a:t> </a:t>
            </a:r>
            <a:r>
              <a:rPr sz="1600" b="1" u="sng" dirty="0">
                <a:solidFill>
                  <a:srgbClr val="152D65"/>
                </a:solidFill>
                <a:latin typeface="Calibri" pitchFamily="34" charset="0"/>
                <a:cs typeface="Arial" charset="0"/>
              </a:rPr>
              <a:t>Volatility</a:t>
            </a:r>
          </a:p>
          <a:p>
            <a:pPr marL="355600" indent="-342900">
              <a:lnSpc>
                <a:spcPct val="100000"/>
              </a:lnSpc>
              <a:buFont typeface="Arial"/>
              <a:buChar char="•"/>
              <a:tabLst>
                <a:tab pos="354965" algn="l"/>
                <a:tab pos="355600" algn="l"/>
              </a:tabLst>
            </a:pPr>
            <a:r>
              <a:rPr spc="-5" dirty="0">
                <a:latin typeface="Calibri"/>
                <a:cs typeface="Calibri"/>
              </a:rPr>
              <a:t>How </a:t>
            </a:r>
            <a:r>
              <a:rPr dirty="0">
                <a:latin typeface="Calibri"/>
                <a:cs typeface="Calibri"/>
              </a:rPr>
              <a:t>much </a:t>
            </a:r>
            <a:r>
              <a:rPr spc="-5" dirty="0">
                <a:latin typeface="Calibri"/>
                <a:cs typeface="Calibri"/>
              </a:rPr>
              <a:t>does </a:t>
            </a:r>
            <a:r>
              <a:rPr dirty="0">
                <a:latin typeface="Calibri"/>
                <a:cs typeface="Calibri"/>
              </a:rPr>
              <a:t>the </a:t>
            </a:r>
            <a:r>
              <a:rPr lang="en-US" dirty="0" smtClean="0">
                <a:latin typeface="Calibri"/>
                <a:cs typeface="Calibri"/>
              </a:rPr>
              <a:t>Futures </a:t>
            </a:r>
            <a:r>
              <a:rPr spc="-10" dirty="0" smtClean="0">
                <a:latin typeface="Calibri"/>
                <a:cs typeface="Calibri"/>
              </a:rPr>
              <a:t>move</a:t>
            </a:r>
            <a:r>
              <a:rPr spc="-10" dirty="0">
                <a:latin typeface="Calibri"/>
                <a:cs typeface="Calibri"/>
              </a:rPr>
              <a:t>?</a:t>
            </a:r>
            <a:endParaRPr dirty="0">
              <a:latin typeface="Calibri"/>
              <a:cs typeface="Calibri"/>
            </a:endParaRPr>
          </a:p>
          <a:p>
            <a:pPr marL="355600" marR="427990" indent="-342900">
              <a:lnSpc>
                <a:spcPts val="1920"/>
              </a:lnSpc>
              <a:spcBef>
                <a:spcPts val="459"/>
              </a:spcBef>
              <a:buFont typeface="Arial"/>
              <a:buChar char="•"/>
              <a:tabLst>
                <a:tab pos="354965" algn="l"/>
                <a:tab pos="355600" algn="l"/>
              </a:tabLst>
            </a:pPr>
            <a:r>
              <a:rPr spc="-5" dirty="0">
                <a:latin typeface="Calibri"/>
                <a:cs typeface="Calibri"/>
              </a:rPr>
              <a:t>More </a:t>
            </a:r>
            <a:r>
              <a:rPr lang="en-US" dirty="0" smtClean="0">
                <a:latin typeface="Calibri"/>
                <a:cs typeface="Calibri"/>
              </a:rPr>
              <a:t>Futures </a:t>
            </a:r>
            <a:r>
              <a:rPr spc="-5" dirty="0" smtClean="0">
                <a:latin typeface="Calibri"/>
                <a:cs typeface="Calibri"/>
              </a:rPr>
              <a:t>fluctuation </a:t>
            </a:r>
            <a:r>
              <a:rPr spc="-5" dirty="0">
                <a:latin typeface="Calibri"/>
                <a:cs typeface="Calibri"/>
              </a:rPr>
              <a:t>&gt;&gt; Option </a:t>
            </a:r>
            <a:r>
              <a:rPr spc="-10" dirty="0">
                <a:latin typeface="Calibri"/>
                <a:cs typeface="Calibri"/>
              </a:rPr>
              <a:t>more </a:t>
            </a:r>
            <a:r>
              <a:rPr spc="-15" dirty="0">
                <a:latin typeface="Calibri"/>
                <a:cs typeface="Calibri"/>
              </a:rPr>
              <a:t>likely to </a:t>
            </a:r>
            <a:r>
              <a:rPr spc="-5" dirty="0">
                <a:latin typeface="Calibri"/>
                <a:cs typeface="Calibri"/>
              </a:rPr>
              <a:t>be </a:t>
            </a:r>
            <a:r>
              <a:rPr spc="-15" dirty="0">
                <a:latin typeface="Calibri"/>
                <a:cs typeface="Calibri"/>
              </a:rPr>
              <a:t>exercised </a:t>
            </a:r>
            <a:r>
              <a:rPr spc="-5" dirty="0">
                <a:latin typeface="Calibri"/>
                <a:cs typeface="Calibri"/>
              </a:rPr>
              <a:t>&gt;&gt;  Higher risk &gt;&gt; </a:t>
            </a:r>
            <a:r>
              <a:rPr dirty="0">
                <a:latin typeface="Calibri"/>
                <a:cs typeface="Calibri"/>
              </a:rPr>
              <a:t>Higher</a:t>
            </a:r>
            <a:r>
              <a:rPr spc="-25" dirty="0">
                <a:latin typeface="Calibri"/>
                <a:cs typeface="Calibri"/>
              </a:rPr>
              <a:t> </a:t>
            </a:r>
            <a:r>
              <a:rPr spc="-5" dirty="0">
                <a:latin typeface="Calibri"/>
                <a:cs typeface="Calibri"/>
              </a:rPr>
              <a:t>Price</a:t>
            </a:r>
            <a:endParaRPr dirty="0">
              <a:latin typeface="Calibri"/>
              <a:cs typeface="Calibri"/>
            </a:endParaRPr>
          </a:p>
          <a:p>
            <a:pPr>
              <a:lnSpc>
                <a:spcPct val="100000"/>
              </a:lnSpc>
              <a:buFont typeface="Arial"/>
              <a:buChar char="•"/>
            </a:pPr>
            <a:endParaRPr dirty="0">
              <a:latin typeface="Times New Roman"/>
              <a:cs typeface="Times New Roman"/>
            </a:endParaRPr>
          </a:p>
          <a:p>
            <a:pPr marL="12700">
              <a:lnSpc>
                <a:spcPct val="100000"/>
              </a:lnSpc>
              <a:tabLst>
                <a:tab pos="354965" algn="l"/>
                <a:tab pos="355600" algn="l"/>
              </a:tabLst>
            </a:pPr>
            <a:r>
              <a:rPr lang="en-IN" sz="1600" b="1" spc="-5" dirty="0" smtClean="0">
                <a:latin typeface="Calibri"/>
                <a:cs typeface="Calibri"/>
              </a:rPr>
              <a:t>	</a:t>
            </a:r>
            <a:r>
              <a:rPr sz="1600" b="1" u="sng" dirty="0">
                <a:solidFill>
                  <a:srgbClr val="152D65"/>
                </a:solidFill>
                <a:latin typeface="Calibri" pitchFamily="34" charset="0"/>
                <a:cs typeface="Arial" charset="0"/>
              </a:rPr>
              <a:t>Time</a:t>
            </a:r>
          </a:p>
          <a:p>
            <a:pPr marL="355600" indent="-342900">
              <a:lnSpc>
                <a:spcPct val="100000"/>
              </a:lnSpc>
              <a:buFont typeface="Arial"/>
              <a:buChar char="•"/>
              <a:tabLst>
                <a:tab pos="354965" algn="l"/>
                <a:tab pos="355600" algn="l"/>
              </a:tabLst>
            </a:pPr>
            <a:r>
              <a:rPr spc="-5" dirty="0">
                <a:latin typeface="Calibri"/>
                <a:cs typeface="Calibri"/>
              </a:rPr>
              <a:t>How </a:t>
            </a:r>
            <a:r>
              <a:rPr dirty="0">
                <a:latin typeface="Calibri"/>
                <a:cs typeface="Calibri"/>
              </a:rPr>
              <a:t>much </a:t>
            </a:r>
            <a:r>
              <a:rPr spc="-5" dirty="0">
                <a:latin typeface="Calibri"/>
                <a:cs typeface="Calibri"/>
              </a:rPr>
              <a:t>time left </a:t>
            </a:r>
            <a:r>
              <a:rPr spc="-15" dirty="0">
                <a:latin typeface="Calibri"/>
                <a:cs typeface="Calibri"/>
              </a:rPr>
              <a:t>for </a:t>
            </a:r>
            <a:r>
              <a:rPr dirty="0">
                <a:latin typeface="Calibri"/>
                <a:cs typeface="Calibri"/>
              </a:rPr>
              <a:t>the </a:t>
            </a:r>
            <a:r>
              <a:rPr lang="en-US" dirty="0">
                <a:latin typeface="Calibri"/>
                <a:cs typeface="Calibri"/>
              </a:rPr>
              <a:t>Futures </a:t>
            </a:r>
            <a:r>
              <a:rPr spc="-15" dirty="0" smtClean="0">
                <a:latin typeface="Calibri"/>
                <a:cs typeface="Calibri"/>
              </a:rPr>
              <a:t>to</a:t>
            </a:r>
            <a:r>
              <a:rPr spc="-30" dirty="0" smtClean="0">
                <a:latin typeface="Calibri"/>
                <a:cs typeface="Calibri"/>
              </a:rPr>
              <a:t> </a:t>
            </a:r>
            <a:r>
              <a:rPr spc="-5" dirty="0">
                <a:latin typeface="Calibri"/>
                <a:cs typeface="Calibri"/>
              </a:rPr>
              <a:t>move?</a:t>
            </a:r>
            <a:endParaRPr dirty="0">
              <a:latin typeface="Calibri"/>
              <a:cs typeface="Calibri"/>
            </a:endParaRPr>
          </a:p>
          <a:p>
            <a:pPr marL="355600" indent="-342900">
              <a:lnSpc>
                <a:spcPts val="2160"/>
              </a:lnSpc>
              <a:buFont typeface="Arial"/>
              <a:buChar char="•"/>
              <a:tabLst>
                <a:tab pos="354965" algn="l"/>
                <a:tab pos="355600" algn="l"/>
              </a:tabLst>
            </a:pPr>
            <a:r>
              <a:rPr spc="-5" dirty="0">
                <a:latin typeface="Calibri"/>
                <a:cs typeface="Calibri"/>
              </a:rPr>
              <a:t>More time left &gt;&gt; Option </a:t>
            </a:r>
            <a:r>
              <a:rPr spc="-10" dirty="0">
                <a:latin typeface="Calibri"/>
                <a:cs typeface="Calibri"/>
              </a:rPr>
              <a:t>more </a:t>
            </a:r>
            <a:r>
              <a:rPr spc="-15" dirty="0">
                <a:latin typeface="Calibri"/>
                <a:cs typeface="Calibri"/>
              </a:rPr>
              <a:t>likely to </a:t>
            </a:r>
            <a:r>
              <a:rPr dirty="0">
                <a:latin typeface="Calibri"/>
                <a:cs typeface="Calibri"/>
              </a:rPr>
              <a:t>be </a:t>
            </a:r>
            <a:r>
              <a:rPr spc="-15" dirty="0">
                <a:latin typeface="Calibri"/>
                <a:cs typeface="Calibri"/>
              </a:rPr>
              <a:t>exercised </a:t>
            </a:r>
            <a:r>
              <a:rPr spc="-5" dirty="0">
                <a:latin typeface="Calibri"/>
                <a:cs typeface="Calibri"/>
              </a:rPr>
              <a:t>&gt;&gt; </a:t>
            </a:r>
            <a:r>
              <a:rPr dirty="0">
                <a:latin typeface="Calibri"/>
                <a:cs typeface="Calibri"/>
              </a:rPr>
              <a:t>Higher Risk</a:t>
            </a:r>
            <a:r>
              <a:rPr spc="120" dirty="0">
                <a:latin typeface="Calibri"/>
                <a:cs typeface="Calibri"/>
              </a:rPr>
              <a:t> </a:t>
            </a:r>
            <a:r>
              <a:rPr spc="-5" dirty="0" smtClean="0">
                <a:latin typeface="Calibri"/>
                <a:cs typeface="Calibri"/>
              </a:rPr>
              <a:t>&gt;&gt;</a:t>
            </a:r>
            <a:r>
              <a:rPr lang="en-IN" dirty="0">
                <a:latin typeface="Calibri"/>
                <a:cs typeface="Calibri"/>
              </a:rPr>
              <a:t> </a:t>
            </a:r>
            <a:r>
              <a:rPr dirty="0" smtClean="0">
                <a:latin typeface="Calibri"/>
                <a:cs typeface="Calibri"/>
              </a:rPr>
              <a:t>Higher</a:t>
            </a:r>
            <a:r>
              <a:rPr spc="-105" dirty="0" smtClean="0">
                <a:latin typeface="Calibri"/>
                <a:cs typeface="Calibri"/>
              </a:rPr>
              <a:t> </a:t>
            </a:r>
            <a:r>
              <a:rPr dirty="0">
                <a:latin typeface="Calibri"/>
                <a:cs typeface="Calibri"/>
              </a:rPr>
              <a:t>Price</a:t>
            </a:r>
          </a:p>
          <a:p>
            <a:pPr>
              <a:lnSpc>
                <a:spcPct val="100000"/>
              </a:lnSpc>
              <a:spcBef>
                <a:spcPts val="40"/>
              </a:spcBef>
            </a:pPr>
            <a:endParaRPr dirty="0">
              <a:latin typeface="Times New Roman"/>
              <a:cs typeface="Times New Roman"/>
            </a:endParaRPr>
          </a:p>
          <a:p>
            <a:pPr marL="12700">
              <a:lnSpc>
                <a:spcPct val="100000"/>
              </a:lnSpc>
              <a:tabLst>
                <a:tab pos="354965" algn="l"/>
                <a:tab pos="355600" algn="l"/>
              </a:tabLst>
            </a:pPr>
            <a:r>
              <a:rPr lang="en-IN" sz="1600" b="1" spc="-10" dirty="0" smtClean="0">
                <a:latin typeface="Calibri"/>
                <a:cs typeface="Calibri"/>
              </a:rPr>
              <a:t>	</a:t>
            </a:r>
            <a:r>
              <a:rPr sz="1600" b="1" u="sng" dirty="0">
                <a:solidFill>
                  <a:srgbClr val="152D65"/>
                </a:solidFill>
                <a:latin typeface="Calibri" pitchFamily="34" charset="0"/>
                <a:cs typeface="Arial" charset="0"/>
              </a:rPr>
              <a:t>Strike Rate</a:t>
            </a:r>
          </a:p>
          <a:p>
            <a:pPr marL="355600" indent="-342900">
              <a:lnSpc>
                <a:spcPct val="100000"/>
              </a:lnSpc>
              <a:buFont typeface="Arial"/>
              <a:buChar char="•"/>
              <a:tabLst>
                <a:tab pos="354965" algn="l"/>
                <a:tab pos="355600" algn="l"/>
              </a:tabLst>
            </a:pPr>
            <a:r>
              <a:rPr spc="-5" dirty="0">
                <a:latin typeface="Calibri"/>
                <a:cs typeface="Calibri"/>
              </a:rPr>
              <a:t>What </a:t>
            </a:r>
            <a:r>
              <a:rPr dirty="0">
                <a:latin typeface="Calibri"/>
                <a:cs typeface="Calibri"/>
              </a:rPr>
              <a:t>is the </a:t>
            </a:r>
            <a:r>
              <a:rPr spc="-25" dirty="0">
                <a:latin typeface="Calibri"/>
                <a:cs typeface="Calibri"/>
              </a:rPr>
              <a:t>rate </a:t>
            </a:r>
            <a:r>
              <a:rPr spc="-5" dirty="0">
                <a:latin typeface="Calibri"/>
                <a:cs typeface="Calibri"/>
              </a:rPr>
              <a:t>that </a:t>
            </a:r>
            <a:r>
              <a:rPr dirty="0">
                <a:latin typeface="Calibri"/>
                <a:cs typeface="Calibri"/>
              </a:rPr>
              <a:t>the Option </a:t>
            </a:r>
            <a:r>
              <a:rPr spc="-5" dirty="0">
                <a:latin typeface="Calibri"/>
                <a:cs typeface="Calibri"/>
              </a:rPr>
              <a:t>becomes</a:t>
            </a:r>
            <a:r>
              <a:rPr spc="-35" dirty="0">
                <a:latin typeface="Calibri"/>
                <a:cs typeface="Calibri"/>
              </a:rPr>
              <a:t> </a:t>
            </a:r>
            <a:r>
              <a:rPr spc="-10" dirty="0">
                <a:latin typeface="Calibri"/>
                <a:cs typeface="Calibri"/>
              </a:rPr>
              <a:t>effective?</a:t>
            </a:r>
            <a:endParaRPr dirty="0">
              <a:latin typeface="Calibri"/>
              <a:cs typeface="Calibri"/>
            </a:endParaRPr>
          </a:p>
          <a:p>
            <a:pPr marL="355600" indent="-342900">
              <a:lnSpc>
                <a:spcPts val="2160"/>
              </a:lnSpc>
              <a:buFont typeface="Arial"/>
              <a:buChar char="•"/>
              <a:tabLst>
                <a:tab pos="354965" algn="l"/>
                <a:tab pos="355600" algn="l"/>
              </a:tabLst>
            </a:pPr>
            <a:r>
              <a:rPr spc="-15" dirty="0">
                <a:latin typeface="Calibri"/>
                <a:cs typeface="Calibri"/>
              </a:rPr>
              <a:t>Strike </a:t>
            </a:r>
            <a:r>
              <a:rPr spc="-10" dirty="0">
                <a:latin typeface="Calibri"/>
                <a:cs typeface="Calibri"/>
              </a:rPr>
              <a:t>Rate </a:t>
            </a:r>
            <a:r>
              <a:rPr dirty="0">
                <a:latin typeface="Calibri"/>
                <a:cs typeface="Calibri"/>
              </a:rPr>
              <a:t>closer </a:t>
            </a:r>
            <a:r>
              <a:rPr spc="-10" dirty="0">
                <a:latin typeface="Calibri"/>
                <a:cs typeface="Calibri"/>
              </a:rPr>
              <a:t>Forward Rate </a:t>
            </a:r>
            <a:r>
              <a:rPr dirty="0">
                <a:latin typeface="Calibri"/>
                <a:cs typeface="Calibri"/>
              </a:rPr>
              <a:t>&gt;&gt; </a:t>
            </a:r>
            <a:r>
              <a:rPr spc="-5" dirty="0">
                <a:latin typeface="Calibri"/>
                <a:cs typeface="Calibri"/>
              </a:rPr>
              <a:t>Option </a:t>
            </a:r>
            <a:r>
              <a:rPr spc="-10" dirty="0">
                <a:latin typeface="Calibri"/>
                <a:cs typeface="Calibri"/>
              </a:rPr>
              <a:t>more </a:t>
            </a:r>
            <a:r>
              <a:rPr spc="-15" dirty="0">
                <a:latin typeface="Calibri"/>
                <a:cs typeface="Calibri"/>
              </a:rPr>
              <a:t>likely </a:t>
            </a:r>
            <a:r>
              <a:rPr spc="-10" dirty="0">
                <a:latin typeface="Calibri"/>
                <a:cs typeface="Calibri"/>
              </a:rPr>
              <a:t>to </a:t>
            </a:r>
            <a:r>
              <a:rPr dirty="0">
                <a:latin typeface="Calibri"/>
                <a:cs typeface="Calibri"/>
              </a:rPr>
              <a:t>be </a:t>
            </a:r>
            <a:r>
              <a:rPr spc="-15" dirty="0">
                <a:latin typeface="Calibri"/>
                <a:cs typeface="Calibri"/>
              </a:rPr>
              <a:t>exercised</a:t>
            </a:r>
            <a:r>
              <a:rPr spc="100" dirty="0">
                <a:latin typeface="Calibri"/>
                <a:cs typeface="Calibri"/>
              </a:rPr>
              <a:t> </a:t>
            </a:r>
            <a:r>
              <a:rPr dirty="0" smtClean="0">
                <a:latin typeface="Calibri"/>
                <a:cs typeface="Calibri"/>
              </a:rPr>
              <a:t>&gt;&gt;</a:t>
            </a:r>
            <a:r>
              <a:rPr lang="en-IN" dirty="0" smtClean="0">
                <a:latin typeface="Calibri"/>
                <a:cs typeface="Calibri"/>
              </a:rPr>
              <a:t> </a:t>
            </a:r>
            <a:r>
              <a:rPr spc="-5" dirty="0" smtClean="0">
                <a:latin typeface="Calibri"/>
                <a:cs typeface="Calibri"/>
              </a:rPr>
              <a:t>Higher </a:t>
            </a:r>
            <a:r>
              <a:rPr dirty="0">
                <a:latin typeface="Calibri"/>
                <a:cs typeface="Calibri"/>
              </a:rPr>
              <a:t>Risk </a:t>
            </a:r>
            <a:r>
              <a:rPr spc="-5" dirty="0">
                <a:latin typeface="Calibri"/>
                <a:cs typeface="Calibri"/>
              </a:rPr>
              <a:t>&gt;&gt; Higher</a:t>
            </a:r>
            <a:r>
              <a:rPr spc="-20" dirty="0">
                <a:latin typeface="Calibri"/>
                <a:cs typeface="Calibri"/>
              </a:rPr>
              <a:t> </a:t>
            </a:r>
            <a:r>
              <a:rPr spc="-5" dirty="0" smtClean="0">
                <a:latin typeface="Calibri"/>
                <a:cs typeface="Calibri"/>
              </a:rPr>
              <a:t>Price</a:t>
            </a:r>
            <a:endParaRPr lang="en-IN" spc="-5" dirty="0" smtClean="0">
              <a:latin typeface="Calibri"/>
              <a:cs typeface="Calibri"/>
            </a:endParaRPr>
          </a:p>
          <a:p>
            <a:pPr marL="355600">
              <a:lnSpc>
                <a:spcPts val="2160"/>
              </a:lnSpc>
            </a:pPr>
            <a:endParaRPr lang="en-IN" sz="1600" spc="-5" dirty="0">
              <a:latin typeface="Calibri"/>
              <a:cs typeface="Calibri"/>
            </a:endParaRPr>
          </a:p>
          <a:p>
            <a:pPr marL="12700">
              <a:lnSpc>
                <a:spcPct val="100000"/>
              </a:lnSpc>
              <a:tabLst>
                <a:tab pos="354965" algn="l"/>
                <a:tab pos="355600" algn="l"/>
              </a:tabLst>
            </a:pPr>
            <a:r>
              <a:rPr lang="en-IN" sz="1600" b="1" spc="-5" dirty="0" smtClean="0">
                <a:cs typeface="Calibri"/>
              </a:rPr>
              <a:t>	</a:t>
            </a:r>
            <a:endParaRPr sz="2000" dirty="0">
              <a:latin typeface="Calibri"/>
              <a:cs typeface="Calibri"/>
            </a:endParaRPr>
          </a:p>
        </p:txBody>
      </p:sp>
      <p:sp>
        <p:nvSpPr>
          <p:cNvPr id="4" name="object 3"/>
          <p:cNvSpPr txBox="1"/>
          <p:nvPr/>
        </p:nvSpPr>
        <p:spPr>
          <a:xfrm>
            <a:off x="4650739" y="768263"/>
            <a:ext cx="4493261" cy="3223959"/>
          </a:xfrm>
          <a:prstGeom prst="rect">
            <a:avLst/>
          </a:prstGeom>
        </p:spPr>
        <p:txBody>
          <a:bodyPr vert="horz" wrap="square" lIns="0" tIns="0" rIns="0" bIns="0" rtlCol="0">
            <a:spAutoFit/>
          </a:bodyPr>
          <a:lstStyle/>
          <a:p>
            <a:pPr marL="12700">
              <a:tabLst>
                <a:tab pos="354965" algn="l"/>
                <a:tab pos="355600" algn="l"/>
              </a:tabLst>
            </a:pPr>
            <a:r>
              <a:rPr lang="en-IN" sz="1600" b="1" spc="-5" dirty="0" smtClean="0">
                <a:cs typeface="Calibri"/>
              </a:rPr>
              <a:t>	</a:t>
            </a:r>
            <a:r>
              <a:rPr lang="en-IN" sz="1600" b="1" u="sng" dirty="0" smtClean="0">
                <a:solidFill>
                  <a:srgbClr val="152D65"/>
                </a:solidFill>
                <a:latin typeface="Calibri" pitchFamily="34" charset="0"/>
                <a:cs typeface="Arial" charset="0"/>
              </a:rPr>
              <a:t>Futures </a:t>
            </a:r>
            <a:r>
              <a:rPr lang="en-IN" sz="1600" b="1" u="sng" dirty="0">
                <a:solidFill>
                  <a:srgbClr val="152D65"/>
                </a:solidFill>
                <a:latin typeface="Calibri" pitchFamily="34" charset="0"/>
                <a:cs typeface="Arial" charset="0"/>
              </a:rPr>
              <a:t>Direction (View)</a:t>
            </a:r>
          </a:p>
          <a:p>
            <a:pPr marL="355600" marR="427990" indent="-342900">
              <a:lnSpc>
                <a:spcPts val="1920"/>
              </a:lnSpc>
              <a:spcBef>
                <a:spcPts val="459"/>
              </a:spcBef>
              <a:buFont typeface="Arial"/>
              <a:buChar char="•"/>
              <a:tabLst>
                <a:tab pos="354965" algn="l"/>
                <a:tab pos="355600" algn="l"/>
              </a:tabLst>
            </a:pPr>
            <a:r>
              <a:rPr lang="en-IN" spc="-5" dirty="0">
                <a:latin typeface="Calibri"/>
                <a:cs typeface="Calibri"/>
              </a:rPr>
              <a:t>Which direction is the </a:t>
            </a:r>
            <a:r>
              <a:rPr lang="en-US" dirty="0">
                <a:latin typeface="Calibri"/>
                <a:cs typeface="Calibri"/>
              </a:rPr>
              <a:t>Futures </a:t>
            </a:r>
            <a:r>
              <a:rPr lang="en-IN" spc="-5" dirty="0" smtClean="0">
                <a:latin typeface="Calibri"/>
                <a:cs typeface="Calibri"/>
              </a:rPr>
              <a:t>likely </a:t>
            </a:r>
            <a:r>
              <a:rPr lang="en-IN" spc="-5" dirty="0">
                <a:latin typeface="Calibri"/>
                <a:cs typeface="Calibri"/>
              </a:rPr>
              <a:t>to move?</a:t>
            </a:r>
          </a:p>
          <a:p>
            <a:pPr marL="355600" marR="427990" indent="-342900">
              <a:lnSpc>
                <a:spcPts val="1920"/>
              </a:lnSpc>
              <a:spcBef>
                <a:spcPts val="459"/>
              </a:spcBef>
              <a:buFont typeface="Arial"/>
              <a:buChar char="•"/>
              <a:tabLst>
                <a:tab pos="354965" algn="l"/>
                <a:tab pos="355600" algn="l"/>
              </a:tabLst>
            </a:pPr>
            <a:r>
              <a:rPr lang="en-IN" spc="-5" dirty="0">
                <a:latin typeface="Calibri"/>
                <a:cs typeface="Calibri"/>
              </a:rPr>
              <a:t>Expected </a:t>
            </a:r>
            <a:r>
              <a:rPr lang="en-IN" spc="-5" dirty="0" smtClean="0">
                <a:latin typeface="Calibri"/>
                <a:cs typeface="Calibri"/>
              </a:rPr>
              <a:t>favourable </a:t>
            </a:r>
            <a:r>
              <a:rPr lang="en-US" dirty="0">
                <a:latin typeface="Calibri"/>
                <a:cs typeface="Calibri"/>
              </a:rPr>
              <a:t>Futures </a:t>
            </a:r>
            <a:r>
              <a:rPr lang="en-IN" spc="-5" dirty="0" smtClean="0">
                <a:latin typeface="Calibri"/>
                <a:cs typeface="Calibri"/>
              </a:rPr>
              <a:t>movement </a:t>
            </a:r>
            <a:r>
              <a:rPr lang="en-IN" spc="-5" dirty="0">
                <a:latin typeface="Calibri"/>
                <a:cs typeface="Calibri"/>
              </a:rPr>
              <a:t>&gt;&gt;  Option more likely to be exercised &gt;&gt; Higher </a:t>
            </a:r>
            <a:r>
              <a:rPr lang="en-IN" spc="-5" dirty="0" smtClean="0">
                <a:latin typeface="Calibri"/>
                <a:cs typeface="Calibri"/>
              </a:rPr>
              <a:t>Risk  &gt;&gt; </a:t>
            </a:r>
            <a:r>
              <a:rPr lang="en-IN" spc="-5" dirty="0">
                <a:latin typeface="Calibri"/>
                <a:cs typeface="Calibri"/>
              </a:rPr>
              <a:t>Higher Price</a:t>
            </a:r>
          </a:p>
          <a:p>
            <a:pPr>
              <a:lnSpc>
                <a:spcPct val="100000"/>
              </a:lnSpc>
              <a:spcBef>
                <a:spcPts val="10"/>
              </a:spcBef>
            </a:pPr>
            <a:endParaRPr lang="en-IN" sz="2000" dirty="0">
              <a:latin typeface="Times New Roman"/>
              <a:cs typeface="Times New Roman"/>
            </a:endParaRPr>
          </a:p>
          <a:p>
            <a:pPr marL="12700">
              <a:lnSpc>
                <a:spcPct val="100000"/>
              </a:lnSpc>
              <a:tabLst>
                <a:tab pos="354965" algn="l"/>
                <a:tab pos="355600" algn="l"/>
              </a:tabLst>
            </a:pPr>
            <a:r>
              <a:rPr lang="en-IN" sz="1600" b="1" spc="-20" dirty="0" smtClean="0">
                <a:cs typeface="Calibri"/>
              </a:rPr>
              <a:t>	</a:t>
            </a:r>
            <a:r>
              <a:rPr lang="en-IN" sz="1600" b="1" u="sng" dirty="0">
                <a:solidFill>
                  <a:srgbClr val="152D65"/>
                </a:solidFill>
                <a:latin typeface="Calibri" pitchFamily="34" charset="0"/>
                <a:cs typeface="Arial" charset="0"/>
              </a:rPr>
              <a:t>Tail Risk</a:t>
            </a:r>
          </a:p>
          <a:p>
            <a:pPr marL="355600" marR="427990" indent="-342900">
              <a:lnSpc>
                <a:spcPts val="1920"/>
              </a:lnSpc>
              <a:spcBef>
                <a:spcPts val="459"/>
              </a:spcBef>
              <a:buFont typeface="Arial"/>
              <a:buChar char="•"/>
              <a:tabLst>
                <a:tab pos="354965" algn="l"/>
                <a:tab pos="355600" algn="l"/>
              </a:tabLst>
            </a:pPr>
            <a:r>
              <a:rPr lang="en-IN" spc="-5" dirty="0">
                <a:latin typeface="Calibri"/>
                <a:cs typeface="Calibri"/>
              </a:rPr>
              <a:t>Hugely ITM or OTM Options are costlier </a:t>
            </a:r>
            <a:r>
              <a:rPr lang="en-IN" spc="-5" dirty="0" smtClean="0">
                <a:latin typeface="Calibri"/>
                <a:cs typeface="Calibri"/>
              </a:rPr>
              <a:t>than theoretical </a:t>
            </a:r>
            <a:r>
              <a:rPr lang="en-IN" spc="-5" dirty="0">
                <a:latin typeface="Calibri"/>
                <a:cs typeface="Calibri"/>
              </a:rPr>
              <a:t>values</a:t>
            </a:r>
          </a:p>
          <a:p>
            <a:pPr marL="355600">
              <a:lnSpc>
                <a:spcPts val="2160"/>
              </a:lnSpc>
            </a:pPr>
            <a:endParaRPr sz="2000" dirty="0">
              <a:latin typeface="Calibri"/>
              <a:cs typeface="Calibri"/>
            </a:endParaRPr>
          </a:p>
        </p:txBody>
      </p:sp>
    </p:spTree>
    <p:extLst>
      <p:ext uri="{BB962C8B-B14F-4D97-AF65-F5344CB8AC3E}">
        <p14:creationId xmlns:p14="http://schemas.microsoft.com/office/powerpoint/2010/main" val="919872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4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a:spLocks noGrp="1"/>
          </p:cNvSpPr>
          <p:nvPr>
            <p:ph type="title"/>
          </p:nvPr>
        </p:nvSpPr>
        <p:spPr>
          <a:xfrm>
            <a:off x="314898" y="157422"/>
            <a:ext cx="6232905" cy="338554"/>
          </a:xfrm>
          <a:prstGeom prst="rect">
            <a:avLst/>
          </a:prstGeom>
        </p:spPr>
        <p:txBody>
          <a:bodyPr vert="horz" wrap="square" lIns="0" tIns="0" rIns="0" bIns="0" rtlCol="0" anchor="b">
            <a:spAutoFit/>
          </a:bodyPr>
          <a:lstStyle/>
          <a:p>
            <a:pPr>
              <a:lnSpc>
                <a:spcPct val="100000"/>
              </a:lnSpc>
            </a:pPr>
            <a:r>
              <a:rPr lang="en-IN" b="1" kern="1200" dirty="0" smtClean="0">
                <a:solidFill>
                  <a:srgbClr val="152D65"/>
                </a:solidFill>
                <a:latin typeface="Myriad Pro"/>
                <a:ea typeface="+mn-ea"/>
                <a:cs typeface="Arial" charset="0"/>
              </a:rPr>
              <a:t>OPTION TERMINOLOGY</a:t>
            </a:r>
            <a:endParaRPr b="1" kern="1200" dirty="0">
              <a:solidFill>
                <a:srgbClr val="152D65"/>
              </a:solidFill>
              <a:latin typeface="Myriad Pro"/>
              <a:ea typeface="+mn-ea"/>
              <a:cs typeface="Arial" charset="0"/>
            </a:endParaRPr>
          </a:p>
        </p:txBody>
      </p:sp>
      <p:sp>
        <p:nvSpPr>
          <p:cNvPr id="3" name="object 3"/>
          <p:cNvSpPr txBox="1"/>
          <p:nvPr/>
        </p:nvSpPr>
        <p:spPr>
          <a:xfrm>
            <a:off x="313151" y="1254283"/>
            <a:ext cx="7997825" cy="4385816"/>
          </a:xfrm>
          <a:prstGeom prst="rect">
            <a:avLst/>
          </a:prstGeom>
        </p:spPr>
        <p:txBody>
          <a:bodyPr vert="horz" wrap="square" lIns="0" tIns="0" rIns="0" bIns="0" rtlCol="0">
            <a:spAutoFit/>
          </a:bodyPr>
          <a:lstStyle/>
          <a:p>
            <a:pPr marL="355600" marR="166370" indent="-342900">
              <a:buFont typeface="Arial"/>
              <a:buChar char="•"/>
              <a:tabLst>
                <a:tab pos="354965" algn="l"/>
                <a:tab pos="355600" algn="l"/>
              </a:tabLst>
            </a:pPr>
            <a:r>
              <a:rPr b="1" u="sng" dirty="0"/>
              <a:t>Option price: </a:t>
            </a:r>
            <a:r>
              <a:rPr dirty="0"/>
              <a:t>Option price is the price which the  option buyer pays to the option seller. It is also  referred to as the option premium</a:t>
            </a:r>
            <a:r>
              <a:rPr dirty="0" smtClean="0"/>
              <a:t>.</a:t>
            </a:r>
            <a:endParaRPr lang="en-US" dirty="0" smtClean="0"/>
          </a:p>
          <a:p>
            <a:pPr marL="355600" marR="166370" indent="-342900">
              <a:buFont typeface="Arial"/>
              <a:buChar char="•"/>
              <a:tabLst>
                <a:tab pos="354965" algn="l"/>
                <a:tab pos="355600" algn="l"/>
              </a:tabLst>
            </a:pPr>
            <a:endParaRPr dirty="0"/>
          </a:p>
          <a:p>
            <a:pPr marL="355600" marR="5080" indent="-342900">
              <a:spcBef>
                <a:spcPts val="720"/>
              </a:spcBef>
              <a:buFont typeface="Arial"/>
              <a:buChar char="•"/>
              <a:tabLst>
                <a:tab pos="354965" algn="l"/>
                <a:tab pos="355600" algn="l"/>
              </a:tabLst>
            </a:pPr>
            <a:r>
              <a:rPr b="1" u="sng" dirty="0"/>
              <a:t>Expiration date: </a:t>
            </a:r>
            <a:r>
              <a:rPr dirty="0"/>
              <a:t>The date specified in the options  contract is known as the expiration date, the  exercise date, the strike date or the maturity</a:t>
            </a:r>
            <a:r>
              <a:rPr dirty="0" smtClean="0"/>
              <a:t>.</a:t>
            </a:r>
            <a:endParaRPr lang="en-US" dirty="0" smtClean="0"/>
          </a:p>
          <a:p>
            <a:pPr marL="355600" marR="5080" indent="-342900">
              <a:spcBef>
                <a:spcPts val="720"/>
              </a:spcBef>
              <a:buFont typeface="Arial"/>
              <a:buChar char="•"/>
              <a:tabLst>
                <a:tab pos="354965" algn="l"/>
                <a:tab pos="355600" algn="l"/>
              </a:tabLst>
            </a:pPr>
            <a:endParaRPr dirty="0"/>
          </a:p>
          <a:p>
            <a:pPr marL="355600" marR="549910" indent="-342900">
              <a:spcBef>
                <a:spcPts val="720"/>
              </a:spcBef>
              <a:buFont typeface="Arial"/>
              <a:buChar char="•"/>
              <a:tabLst>
                <a:tab pos="354965" algn="l"/>
                <a:tab pos="355600" algn="l"/>
              </a:tabLst>
            </a:pPr>
            <a:r>
              <a:rPr b="1" u="sng" dirty="0"/>
              <a:t>Strike price: </a:t>
            </a:r>
            <a:r>
              <a:rPr dirty="0"/>
              <a:t>The price specified in the options  contract is known as the strike price or the  exercise price</a:t>
            </a:r>
            <a:r>
              <a:rPr dirty="0" smtClean="0"/>
              <a:t>.</a:t>
            </a:r>
            <a:endParaRPr lang="en-US" dirty="0" smtClean="0"/>
          </a:p>
          <a:p>
            <a:pPr marL="355600" marR="549910" indent="-342900">
              <a:spcBef>
                <a:spcPts val="720"/>
              </a:spcBef>
              <a:buFont typeface="Arial"/>
              <a:buChar char="•"/>
              <a:tabLst>
                <a:tab pos="354965" algn="l"/>
                <a:tab pos="355600" algn="l"/>
              </a:tabLst>
            </a:pPr>
            <a:endParaRPr lang="en-IN" dirty="0"/>
          </a:p>
          <a:p>
            <a:pPr marL="355600" marR="549910" indent="-342900">
              <a:spcBef>
                <a:spcPts val="720"/>
              </a:spcBef>
              <a:buFont typeface="Arial"/>
              <a:buChar char="•"/>
              <a:tabLst>
                <a:tab pos="354965" algn="l"/>
                <a:tab pos="355600" algn="l"/>
              </a:tabLst>
            </a:pPr>
            <a:r>
              <a:rPr lang="en-IN" b="1" u="sng" dirty="0"/>
              <a:t>European options: </a:t>
            </a:r>
            <a:r>
              <a:rPr lang="en-IN" dirty="0"/>
              <a:t>European options are  options that can be exercised only on the  expiration date itself.</a:t>
            </a:r>
          </a:p>
          <a:p>
            <a:pPr marL="355600" marR="549910" indent="-342900">
              <a:spcBef>
                <a:spcPts val="720"/>
              </a:spcBef>
              <a:buFont typeface="Arial"/>
              <a:buChar char="•"/>
              <a:tabLst>
                <a:tab pos="354965" algn="l"/>
                <a:tab pos="355600" algn="l"/>
              </a:tabLst>
            </a:pPr>
            <a:endParaRPr sz="3000" dirty="0">
              <a:latin typeface="Calibri"/>
              <a:cs typeface="Calibri"/>
            </a:endParaRPr>
          </a:p>
        </p:txBody>
      </p:sp>
    </p:spTree>
    <p:extLst>
      <p:ext uri="{BB962C8B-B14F-4D97-AF65-F5344CB8AC3E}">
        <p14:creationId xmlns:p14="http://schemas.microsoft.com/office/powerpoint/2010/main" val="515289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gn="l">
              <a:tabLst>
                <a:tab pos="2919095" algn="l"/>
                <a:tab pos="3582035" algn="l"/>
                <a:tab pos="5273040" algn="l"/>
              </a:tabLst>
            </a:pPr>
            <a:r>
              <a:rPr lang="en-IN" sz="2800" b="1" kern="1200" dirty="0" smtClean="0">
                <a:solidFill>
                  <a:srgbClr val="152D65"/>
                </a:solidFill>
                <a:latin typeface="Myriad Pro"/>
                <a:ea typeface="+mn-ea"/>
                <a:cs typeface="Arial" charset="0"/>
              </a:rPr>
              <a:t>MONEYNESS</a:t>
            </a:r>
            <a:endParaRPr sz="2800" b="1" kern="1200" dirty="0">
              <a:solidFill>
                <a:srgbClr val="152D65"/>
              </a:solidFill>
              <a:latin typeface="Myriad Pro"/>
              <a:ea typeface="+mn-ea"/>
              <a:cs typeface="Arial" charset="0"/>
            </a:endParaRPr>
          </a:p>
        </p:txBody>
      </p:sp>
      <p:sp>
        <p:nvSpPr>
          <p:cNvPr id="3" name="object 3"/>
          <p:cNvSpPr txBox="1"/>
          <p:nvPr/>
        </p:nvSpPr>
        <p:spPr>
          <a:xfrm>
            <a:off x="535940" y="838200"/>
            <a:ext cx="8051800" cy="4477385"/>
          </a:xfrm>
          <a:prstGeom prst="rect">
            <a:avLst/>
          </a:prstGeom>
        </p:spPr>
        <p:txBody>
          <a:bodyPr vert="horz" wrap="square" lIns="0" tIns="0" rIns="0" bIns="0" rtlCol="0">
            <a:spAutoFit/>
          </a:bodyPr>
          <a:lstStyle/>
          <a:p>
            <a:pPr marL="12700" marR="5080" algn="ctr">
              <a:tabLst>
                <a:tab pos="354965" algn="l"/>
                <a:tab pos="355600" algn="l"/>
              </a:tabLst>
            </a:pPr>
            <a:r>
              <a:rPr lang="en-IN" sz="2000" b="1" dirty="0" smtClean="0">
                <a:latin typeface="Calibri"/>
                <a:cs typeface="Calibri"/>
              </a:rPr>
              <a:t>	</a:t>
            </a:r>
            <a:r>
              <a:rPr sz="2000" b="1" u="sng" dirty="0">
                <a:solidFill>
                  <a:srgbClr val="152D65"/>
                </a:solidFill>
                <a:latin typeface="Calibri" pitchFamily="34" charset="0"/>
                <a:cs typeface="Arial" charset="0"/>
              </a:rPr>
              <a:t>In-The-Money</a:t>
            </a:r>
          </a:p>
          <a:p>
            <a:pPr marL="355600" indent="-342900">
              <a:lnSpc>
                <a:spcPct val="100000"/>
              </a:lnSpc>
              <a:buFont typeface="Arial"/>
              <a:buChar char="•"/>
              <a:tabLst>
                <a:tab pos="354965" algn="l"/>
                <a:tab pos="355600" algn="l"/>
              </a:tabLst>
            </a:pPr>
            <a:r>
              <a:rPr sz="2000" dirty="0">
                <a:latin typeface="Calibri"/>
                <a:cs typeface="Calibri"/>
              </a:rPr>
              <a:t>An </a:t>
            </a:r>
            <a:r>
              <a:rPr sz="2000" spc="-5" dirty="0">
                <a:latin typeface="Calibri"/>
                <a:cs typeface="Calibri"/>
              </a:rPr>
              <a:t>option </a:t>
            </a:r>
            <a:r>
              <a:rPr sz="2000" dirty="0">
                <a:latin typeface="Calibri"/>
                <a:cs typeface="Calibri"/>
              </a:rPr>
              <a:t>is </a:t>
            </a:r>
            <a:r>
              <a:rPr sz="2000" spc="-5" dirty="0">
                <a:latin typeface="Calibri"/>
                <a:cs typeface="Calibri"/>
              </a:rPr>
              <a:t>in-the-money </a:t>
            </a:r>
            <a:r>
              <a:rPr sz="2000" dirty="0">
                <a:latin typeface="Calibri"/>
                <a:cs typeface="Calibri"/>
              </a:rPr>
              <a:t>if it </a:t>
            </a:r>
            <a:r>
              <a:rPr sz="2000" spc="-5" dirty="0">
                <a:latin typeface="Calibri"/>
                <a:cs typeface="Calibri"/>
              </a:rPr>
              <a:t>has </a:t>
            </a:r>
            <a:r>
              <a:rPr sz="2000" spc="-15" dirty="0">
                <a:latin typeface="Calibri"/>
                <a:cs typeface="Calibri"/>
              </a:rPr>
              <a:t>exercise</a:t>
            </a:r>
            <a:r>
              <a:rPr sz="2000" spc="-5" dirty="0">
                <a:latin typeface="Calibri"/>
                <a:cs typeface="Calibri"/>
              </a:rPr>
              <a:t> value.</a:t>
            </a:r>
            <a:endParaRPr sz="2000" dirty="0">
              <a:latin typeface="Calibri"/>
              <a:cs typeface="Calibri"/>
            </a:endParaRPr>
          </a:p>
          <a:p>
            <a:pPr marL="355600" marR="120014" indent="-342900">
              <a:lnSpc>
                <a:spcPts val="1920"/>
              </a:lnSpc>
              <a:spcBef>
                <a:spcPts val="459"/>
              </a:spcBef>
              <a:buFont typeface="Arial"/>
              <a:buChar char="•"/>
              <a:tabLst>
                <a:tab pos="354965" algn="l"/>
                <a:tab pos="355600" algn="l"/>
              </a:tabLst>
            </a:pPr>
            <a:r>
              <a:rPr sz="2000" dirty="0">
                <a:latin typeface="Calibri"/>
                <a:cs typeface="Calibri"/>
              </a:rPr>
              <a:t>In </a:t>
            </a:r>
            <a:r>
              <a:rPr sz="2000" spc="-5" dirty="0">
                <a:latin typeface="Calibri"/>
                <a:cs typeface="Calibri"/>
              </a:rPr>
              <a:t>other </a:t>
            </a:r>
            <a:r>
              <a:rPr sz="2000" spc="-15" dirty="0">
                <a:latin typeface="Calibri"/>
                <a:cs typeface="Calibri"/>
              </a:rPr>
              <a:t>words, </a:t>
            </a:r>
            <a:r>
              <a:rPr sz="2000" dirty="0">
                <a:latin typeface="Calibri"/>
                <a:cs typeface="Calibri"/>
              </a:rPr>
              <a:t>a </a:t>
            </a:r>
            <a:r>
              <a:rPr sz="2000" spc="-5" dirty="0">
                <a:latin typeface="Calibri"/>
                <a:cs typeface="Calibri"/>
              </a:rPr>
              <a:t>call option is in-the-money if </a:t>
            </a:r>
            <a:r>
              <a:rPr sz="2000" dirty="0">
                <a:latin typeface="Calibri"/>
                <a:cs typeface="Calibri"/>
              </a:rPr>
              <a:t>the </a:t>
            </a:r>
            <a:r>
              <a:rPr sz="2000" spc="-10" dirty="0">
                <a:latin typeface="Calibri"/>
                <a:cs typeface="Calibri"/>
              </a:rPr>
              <a:t>current </a:t>
            </a:r>
            <a:r>
              <a:rPr sz="2000" spc="-5" dirty="0">
                <a:latin typeface="Calibri"/>
                <a:cs typeface="Calibri"/>
              </a:rPr>
              <a:t>futures price </a:t>
            </a:r>
            <a:r>
              <a:rPr sz="2000" dirty="0">
                <a:latin typeface="Calibri"/>
                <a:cs typeface="Calibri"/>
              </a:rPr>
              <a:t>is  </a:t>
            </a:r>
            <a:r>
              <a:rPr sz="2000" spc="-10" dirty="0">
                <a:latin typeface="Calibri"/>
                <a:cs typeface="Calibri"/>
              </a:rPr>
              <a:t>above </a:t>
            </a:r>
            <a:r>
              <a:rPr sz="2000" dirty="0">
                <a:latin typeface="Calibri"/>
                <a:cs typeface="Calibri"/>
              </a:rPr>
              <a:t>the </a:t>
            </a:r>
            <a:r>
              <a:rPr sz="2000" spc="-20" dirty="0">
                <a:latin typeface="Calibri"/>
                <a:cs typeface="Calibri"/>
              </a:rPr>
              <a:t>strike </a:t>
            </a:r>
            <a:r>
              <a:rPr sz="2000" spc="-5" dirty="0">
                <a:latin typeface="Calibri"/>
                <a:cs typeface="Calibri"/>
              </a:rPr>
              <a:t>price because </a:t>
            </a:r>
            <a:r>
              <a:rPr sz="2000" dirty="0">
                <a:latin typeface="Calibri"/>
                <a:cs typeface="Calibri"/>
              </a:rPr>
              <a:t>it </a:t>
            </a:r>
            <a:r>
              <a:rPr sz="2000" spc="-5" dirty="0">
                <a:latin typeface="Calibri"/>
                <a:cs typeface="Calibri"/>
              </a:rPr>
              <a:t>can be </a:t>
            </a:r>
            <a:r>
              <a:rPr sz="2000" spc="-15" dirty="0">
                <a:latin typeface="Calibri"/>
                <a:cs typeface="Calibri"/>
              </a:rPr>
              <a:t>exercised at </a:t>
            </a:r>
            <a:r>
              <a:rPr sz="2000" dirty="0">
                <a:latin typeface="Calibri"/>
                <a:cs typeface="Calibri"/>
              </a:rPr>
              <a:t>the </a:t>
            </a:r>
            <a:r>
              <a:rPr sz="2000" spc="-20" dirty="0">
                <a:latin typeface="Calibri"/>
                <a:cs typeface="Calibri"/>
              </a:rPr>
              <a:t>strike </a:t>
            </a:r>
            <a:r>
              <a:rPr sz="2000" spc="-5" dirty="0">
                <a:latin typeface="Calibri"/>
                <a:cs typeface="Calibri"/>
              </a:rPr>
              <a:t>price </a:t>
            </a:r>
            <a:r>
              <a:rPr sz="2000" dirty="0">
                <a:latin typeface="Calibri"/>
                <a:cs typeface="Calibri"/>
              </a:rPr>
              <a:t>and  </a:t>
            </a:r>
            <a:r>
              <a:rPr sz="2000" spc="-5" dirty="0">
                <a:latin typeface="Calibri"/>
                <a:cs typeface="Calibri"/>
              </a:rPr>
              <a:t>sold </a:t>
            </a:r>
            <a:r>
              <a:rPr sz="2000" spc="-15" dirty="0">
                <a:latin typeface="Calibri"/>
                <a:cs typeface="Calibri"/>
              </a:rPr>
              <a:t>at </a:t>
            </a:r>
            <a:r>
              <a:rPr sz="2000" dirty="0">
                <a:latin typeface="Calibri"/>
                <a:cs typeface="Calibri"/>
              </a:rPr>
              <a:t>the </a:t>
            </a:r>
            <a:r>
              <a:rPr sz="2000" spc="-10" dirty="0">
                <a:latin typeface="Calibri"/>
                <a:cs typeface="Calibri"/>
              </a:rPr>
              <a:t>current </a:t>
            </a:r>
            <a:r>
              <a:rPr sz="2000" spc="-5" dirty="0">
                <a:latin typeface="Calibri"/>
                <a:cs typeface="Calibri"/>
              </a:rPr>
              <a:t>futures price </a:t>
            </a:r>
            <a:r>
              <a:rPr sz="2000" spc="-15" dirty="0">
                <a:latin typeface="Calibri"/>
                <a:cs typeface="Calibri"/>
              </a:rPr>
              <a:t>for </a:t>
            </a:r>
            <a:r>
              <a:rPr sz="2000" dirty="0">
                <a:latin typeface="Calibri"/>
                <a:cs typeface="Calibri"/>
              </a:rPr>
              <a:t>a</a:t>
            </a:r>
            <a:r>
              <a:rPr sz="2000" spc="50" dirty="0">
                <a:latin typeface="Calibri"/>
                <a:cs typeface="Calibri"/>
              </a:rPr>
              <a:t> </a:t>
            </a:r>
            <a:r>
              <a:rPr sz="2000" spc="-5" dirty="0">
                <a:latin typeface="Calibri"/>
                <a:cs typeface="Calibri"/>
              </a:rPr>
              <a:t>gain.</a:t>
            </a:r>
            <a:endParaRPr sz="2000" dirty="0">
              <a:latin typeface="Calibri"/>
              <a:cs typeface="Calibri"/>
            </a:endParaRPr>
          </a:p>
          <a:p>
            <a:pPr marL="355600" indent="-342900">
              <a:lnSpc>
                <a:spcPts val="2160"/>
              </a:lnSpc>
              <a:spcBef>
                <a:spcPts val="15"/>
              </a:spcBef>
              <a:buFont typeface="Arial"/>
              <a:buChar char="•"/>
              <a:tabLst>
                <a:tab pos="354965" algn="l"/>
                <a:tab pos="355600" algn="l"/>
              </a:tabLst>
            </a:pPr>
            <a:r>
              <a:rPr sz="2000" dirty="0">
                <a:latin typeface="Calibri"/>
                <a:cs typeface="Calibri"/>
              </a:rPr>
              <a:t>A </a:t>
            </a:r>
            <a:r>
              <a:rPr sz="2000" spc="-5" dirty="0">
                <a:latin typeface="Calibri"/>
                <a:cs typeface="Calibri"/>
              </a:rPr>
              <a:t>put option </a:t>
            </a:r>
            <a:r>
              <a:rPr sz="2000" dirty="0">
                <a:latin typeface="Calibri"/>
                <a:cs typeface="Calibri"/>
              </a:rPr>
              <a:t>is </a:t>
            </a:r>
            <a:r>
              <a:rPr sz="2000" spc="-5" dirty="0">
                <a:latin typeface="Calibri"/>
                <a:cs typeface="Calibri"/>
              </a:rPr>
              <a:t>in-the-money </a:t>
            </a:r>
            <a:r>
              <a:rPr sz="2000" dirty="0">
                <a:latin typeface="Calibri"/>
                <a:cs typeface="Calibri"/>
              </a:rPr>
              <a:t>if the </a:t>
            </a:r>
            <a:r>
              <a:rPr sz="2000" spc="-10" dirty="0">
                <a:latin typeface="Calibri"/>
                <a:cs typeface="Calibri"/>
              </a:rPr>
              <a:t>current </a:t>
            </a:r>
            <a:r>
              <a:rPr sz="2000" spc="-5" dirty="0">
                <a:latin typeface="Calibri"/>
                <a:cs typeface="Calibri"/>
              </a:rPr>
              <a:t>futures price is below </a:t>
            </a:r>
            <a:r>
              <a:rPr sz="2000" dirty="0">
                <a:latin typeface="Calibri"/>
                <a:cs typeface="Calibri"/>
              </a:rPr>
              <a:t>the</a:t>
            </a:r>
            <a:r>
              <a:rPr sz="2000" spc="65" dirty="0">
                <a:latin typeface="Calibri"/>
                <a:cs typeface="Calibri"/>
              </a:rPr>
              <a:t> </a:t>
            </a:r>
            <a:r>
              <a:rPr sz="2000" spc="-15" dirty="0">
                <a:latin typeface="Calibri"/>
                <a:cs typeface="Calibri"/>
              </a:rPr>
              <a:t>strike</a:t>
            </a:r>
            <a:endParaRPr sz="2000" dirty="0">
              <a:latin typeface="Calibri"/>
              <a:cs typeface="Calibri"/>
            </a:endParaRPr>
          </a:p>
          <a:p>
            <a:pPr marL="355600">
              <a:lnSpc>
                <a:spcPts val="2160"/>
              </a:lnSpc>
            </a:pPr>
            <a:r>
              <a:rPr sz="2000" spc="-5" dirty="0">
                <a:latin typeface="Calibri"/>
                <a:cs typeface="Calibri"/>
              </a:rPr>
              <a:t>price.</a:t>
            </a:r>
            <a:endParaRPr sz="2000" dirty="0">
              <a:latin typeface="Calibri"/>
              <a:cs typeface="Calibri"/>
            </a:endParaRPr>
          </a:p>
          <a:p>
            <a:pPr marL="355600" marR="148590" indent="-342900">
              <a:lnSpc>
                <a:spcPct val="80000"/>
              </a:lnSpc>
              <a:spcBef>
                <a:spcPts val="480"/>
              </a:spcBef>
              <a:buFont typeface="Arial"/>
              <a:buChar char="•"/>
              <a:tabLst>
                <a:tab pos="354965" algn="l"/>
                <a:tab pos="355600" algn="l"/>
              </a:tabLst>
            </a:pPr>
            <a:r>
              <a:rPr sz="2000" spc="-25" dirty="0">
                <a:latin typeface="Calibri"/>
                <a:cs typeface="Calibri"/>
              </a:rPr>
              <a:t>At </a:t>
            </a:r>
            <a:r>
              <a:rPr sz="2000" spc="-10" dirty="0">
                <a:latin typeface="Calibri"/>
                <a:cs typeface="Calibri"/>
              </a:rPr>
              <a:t>expiration, </a:t>
            </a:r>
            <a:r>
              <a:rPr sz="2000" dirty="0">
                <a:latin typeface="Calibri"/>
                <a:cs typeface="Calibri"/>
              </a:rPr>
              <a:t>the </a:t>
            </a:r>
            <a:r>
              <a:rPr sz="2000" spc="-5" dirty="0">
                <a:latin typeface="Calibri"/>
                <a:cs typeface="Calibri"/>
              </a:rPr>
              <a:t>value of </a:t>
            </a:r>
            <a:r>
              <a:rPr sz="2000" dirty="0">
                <a:latin typeface="Calibri"/>
                <a:cs typeface="Calibri"/>
              </a:rPr>
              <a:t>a </a:t>
            </a:r>
            <a:r>
              <a:rPr sz="2000" spc="-5" dirty="0">
                <a:latin typeface="Calibri"/>
                <a:cs typeface="Calibri"/>
              </a:rPr>
              <a:t>given option will </a:t>
            </a:r>
            <a:r>
              <a:rPr sz="2000" dirty="0">
                <a:latin typeface="Calibri"/>
                <a:cs typeface="Calibri"/>
              </a:rPr>
              <a:t>be </a:t>
            </a:r>
            <a:r>
              <a:rPr sz="2000" spc="-15" dirty="0">
                <a:latin typeface="Calibri"/>
                <a:cs typeface="Calibri"/>
              </a:rPr>
              <a:t>whatever </a:t>
            </a:r>
            <a:r>
              <a:rPr sz="2000" spc="-5" dirty="0">
                <a:latin typeface="Calibri"/>
                <a:cs typeface="Calibri"/>
              </a:rPr>
              <a:t>amount, if </a:t>
            </a:r>
            <a:r>
              <a:rPr sz="2000" spc="-45" dirty="0">
                <a:latin typeface="Calibri"/>
                <a:cs typeface="Calibri"/>
              </a:rPr>
              <a:t>any,  </a:t>
            </a:r>
            <a:r>
              <a:rPr sz="2000" spc="-5" dirty="0">
                <a:latin typeface="Calibri"/>
                <a:cs typeface="Calibri"/>
              </a:rPr>
              <a:t>that </a:t>
            </a:r>
            <a:r>
              <a:rPr sz="2000" dirty="0">
                <a:latin typeface="Calibri"/>
                <a:cs typeface="Calibri"/>
              </a:rPr>
              <a:t>the </a:t>
            </a:r>
            <a:r>
              <a:rPr sz="2000" spc="-5" dirty="0">
                <a:latin typeface="Calibri"/>
                <a:cs typeface="Calibri"/>
              </a:rPr>
              <a:t>option </a:t>
            </a:r>
            <a:r>
              <a:rPr sz="2000" dirty="0">
                <a:latin typeface="Calibri"/>
                <a:cs typeface="Calibri"/>
              </a:rPr>
              <a:t>is</a:t>
            </a:r>
            <a:r>
              <a:rPr sz="2000" spc="-70" dirty="0">
                <a:latin typeface="Calibri"/>
                <a:cs typeface="Calibri"/>
              </a:rPr>
              <a:t> </a:t>
            </a:r>
            <a:r>
              <a:rPr sz="2000" spc="-10" dirty="0">
                <a:latin typeface="Calibri"/>
                <a:cs typeface="Calibri"/>
              </a:rPr>
              <a:t>in-the-money.</a:t>
            </a:r>
            <a:endParaRPr sz="2000" dirty="0">
              <a:latin typeface="Calibri"/>
              <a:cs typeface="Calibri"/>
            </a:endParaRPr>
          </a:p>
          <a:p>
            <a:pPr>
              <a:lnSpc>
                <a:spcPct val="100000"/>
              </a:lnSpc>
              <a:spcBef>
                <a:spcPts val="45"/>
              </a:spcBef>
              <a:buFont typeface="Arial"/>
              <a:buChar char="•"/>
            </a:pPr>
            <a:endParaRPr sz="2050" dirty="0">
              <a:latin typeface="Times New Roman"/>
              <a:cs typeface="Times New Roman"/>
            </a:endParaRPr>
          </a:p>
          <a:p>
            <a:pPr marL="12700" marR="5080" algn="ctr">
              <a:lnSpc>
                <a:spcPct val="100000"/>
              </a:lnSpc>
              <a:tabLst>
                <a:tab pos="354965" algn="l"/>
                <a:tab pos="355600" algn="l"/>
              </a:tabLst>
            </a:pPr>
            <a:r>
              <a:rPr lang="en-IN" sz="2000" b="1" spc="-5" dirty="0" smtClean="0">
                <a:latin typeface="Calibri"/>
                <a:cs typeface="Calibri"/>
              </a:rPr>
              <a:t>	</a:t>
            </a:r>
            <a:r>
              <a:rPr sz="2000" b="1" u="sng" dirty="0">
                <a:solidFill>
                  <a:srgbClr val="152D65"/>
                </a:solidFill>
                <a:latin typeface="Calibri" pitchFamily="34" charset="0"/>
                <a:cs typeface="Arial" charset="0"/>
              </a:rPr>
              <a:t>Out-Of-The-Money</a:t>
            </a:r>
          </a:p>
          <a:p>
            <a:pPr marL="355600" indent="-342900">
              <a:lnSpc>
                <a:spcPct val="100000"/>
              </a:lnSpc>
              <a:buFont typeface="Arial"/>
              <a:buChar char="•"/>
              <a:tabLst>
                <a:tab pos="354965" algn="l"/>
                <a:tab pos="355600" algn="l"/>
              </a:tabLst>
            </a:pPr>
            <a:r>
              <a:rPr sz="2000" dirty="0">
                <a:latin typeface="Calibri"/>
                <a:cs typeface="Calibri"/>
              </a:rPr>
              <a:t>An </a:t>
            </a:r>
            <a:r>
              <a:rPr sz="2000" spc="-5" dirty="0">
                <a:latin typeface="Calibri"/>
                <a:cs typeface="Calibri"/>
              </a:rPr>
              <a:t>out-of-the-money option has no </a:t>
            </a:r>
            <a:r>
              <a:rPr sz="2000" spc="-15" dirty="0">
                <a:latin typeface="Calibri"/>
                <a:cs typeface="Calibri"/>
              </a:rPr>
              <a:t>exercise </a:t>
            </a:r>
            <a:r>
              <a:rPr sz="2000" spc="-5" dirty="0">
                <a:latin typeface="Calibri"/>
                <a:cs typeface="Calibri"/>
              </a:rPr>
              <a:t>value or intrinsic</a:t>
            </a:r>
            <a:r>
              <a:rPr sz="2000" spc="60" dirty="0">
                <a:latin typeface="Calibri"/>
                <a:cs typeface="Calibri"/>
              </a:rPr>
              <a:t> </a:t>
            </a:r>
            <a:r>
              <a:rPr sz="2000" spc="-5" dirty="0">
                <a:latin typeface="Calibri"/>
                <a:cs typeface="Calibri"/>
              </a:rPr>
              <a:t>value.</a:t>
            </a:r>
            <a:endParaRPr sz="2000" dirty="0">
              <a:latin typeface="Calibri"/>
              <a:cs typeface="Calibri"/>
            </a:endParaRPr>
          </a:p>
          <a:p>
            <a:pPr marL="355600" marR="45085" indent="-342900">
              <a:lnSpc>
                <a:spcPct val="80000"/>
              </a:lnSpc>
              <a:spcBef>
                <a:spcPts val="480"/>
              </a:spcBef>
              <a:buFont typeface="Arial"/>
              <a:buChar char="•"/>
              <a:tabLst>
                <a:tab pos="354965" algn="l"/>
                <a:tab pos="355600" algn="l"/>
              </a:tabLst>
            </a:pPr>
            <a:r>
              <a:rPr sz="2000" dirty="0">
                <a:latin typeface="Calibri"/>
                <a:cs typeface="Calibri"/>
              </a:rPr>
              <a:t>A </a:t>
            </a:r>
            <a:r>
              <a:rPr sz="2000" spc="-5" dirty="0">
                <a:latin typeface="Calibri"/>
                <a:cs typeface="Calibri"/>
              </a:rPr>
              <a:t>call option </a:t>
            </a:r>
            <a:r>
              <a:rPr sz="2000" dirty="0">
                <a:latin typeface="Calibri"/>
                <a:cs typeface="Calibri"/>
              </a:rPr>
              <a:t>is </a:t>
            </a:r>
            <a:r>
              <a:rPr sz="2000" spc="-5" dirty="0">
                <a:latin typeface="Calibri"/>
                <a:cs typeface="Calibri"/>
              </a:rPr>
              <a:t>said </a:t>
            </a:r>
            <a:r>
              <a:rPr sz="2000" spc="-15" dirty="0">
                <a:latin typeface="Calibri"/>
                <a:cs typeface="Calibri"/>
              </a:rPr>
              <a:t>to </a:t>
            </a:r>
            <a:r>
              <a:rPr sz="2000" dirty="0">
                <a:latin typeface="Calibri"/>
                <a:cs typeface="Calibri"/>
              </a:rPr>
              <a:t>be </a:t>
            </a:r>
            <a:r>
              <a:rPr sz="2000" spc="-5" dirty="0">
                <a:latin typeface="Calibri"/>
                <a:cs typeface="Calibri"/>
              </a:rPr>
              <a:t>out-of-the-money </a:t>
            </a:r>
            <a:r>
              <a:rPr sz="2000" dirty="0">
                <a:latin typeface="Calibri"/>
                <a:cs typeface="Calibri"/>
              </a:rPr>
              <a:t>if the </a:t>
            </a:r>
            <a:r>
              <a:rPr sz="2000" spc="-5" dirty="0">
                <a:latin typeface="Calibri"/>
                <a:cs typeface="Calibri"/>
              </a:rPr>
              <a:t>option </a:t>
            </a:r>
            <a:r>
              <a:rPr sz="2000" spc="-20" dirty="0">
                <a:latin typeface="Calibri"/>
                <a:cs typeface="Calibri"/>
              </a:rPr>
              <a:t>strike </a:t>
            </a:r>
            <a:r>
              <a:rPr sz="2000" spc="-5" dirty="0">
                <a:latin typeface="Calibri"/>
                <a:cs typeface="Calibri"/>
              </a:rPr>
              <a:t>price </a:t>
            </a:r>
            <a:r>
              <a:rPr sz="2000" dirty="0">
                <a:latin typeface="Calibri"/>
                <a:cs typeface="Calibri"/>
              </a:rPr>
              <a:t>is  </a:t>
            </a:r>
            <a:r>
              <a:rPr sz="2000" spc="-5" dirty="0">
                <a:latin typeface="Calibri"/>
                <a:cs typeface="Calibri"/>
              </a:rPr>
              <a:t>currently </a:t>
            </a:r>
            <a:r>
              <a:rPr sz="2000" spc="-10" dirty="0">
                <a:latin typeface="Calibri"/>
                <a:cs typeface="Calibri"/>
              </a:rPr>
              <a:t>above </a:t>
            </a:r>
            <a:r>
              <a:rPr sz="2000" dirty="0">
                <a:latin typeface="Calibri"/>
                <a:cs typeface="Calibri"/>
              </a:rPr>
              <a:t>the </a:t>
            </a:r>
            <a:r>
              <a:rPr sz="2000" spc="-5" dirty="0">
                <a:latin typeface="Calibri"/>
                <a:cs typeface="Calibri"/>
              </a:rPr>
              <a:t>underlying futures price. </a:t>
            </a:r>
            <a:r>
              <a:rPr sz="2000" dirty="0">
                <a:latin typeface="Calibri"/>
                <a:cs typeface="Calibri"/>
              </a:rPr>
              <a:t>A </a:t>
            </a:r>
            <a:r>
              <a:rPr sz="2000" spc="-5" dirty="0">
                <a:latin typeface="Calibri"/>
                <a:cs typeface="Calibri"/>
              </a:rPr>
              <a:t>put option </a:t>
            </a:r>
            <a:r>
              <a:rPr sz="2000" dirty="0">
                <a:latin typeface="Calibri"/>
                <a:cs typeface="Calibri"/>
              </a:rPr>
              <a:t>is out-of-the-  </a:t>
            </a:r>
            <a:r>
              <a:rPr sz="2000" spc="-5" dirty="0">
                <a:latin typeface="Calibri"/>
                <a:cs typeface="Calibri"/>
              </a:rPr>
              <a:t>money </a:t>
            </a:r>
            <a:r>
              <a:rPr sz="2000" dirty="0">
                <a:latin typeface="Calibri"/>
                <a:cs typeface="Calibri"/>
              </a:rPr>
              <a:t>if the </a:t>
            </a:r>
            <a:r>
              <a:rPr sz="2000" spc="-15" dirty="0">
                <a:latin typeface="Calibri"/>
                <a:cs typeface="Calibri"/>
              </a:rPr>
              <a:t>strike </a:t>
            </a:r>
            <a:r>
              <a:rPr sz="2000" spc="-5" dirty="0">
                <a:latin typeface="Calibri"/>
                <a:cs typeface="Calibri"/>
              </a:rPr>
              <a:t>price </a:t>
            </a:r>
            <a:r>
              <a:rPr sz="2000" dirty="0">
                <a:latin typeface="Calibri"/>
                <a:cs typeface="Calibri"/>
              </a:rPr>
              <a:t>is </a:t>
            </a:r>
            <a:r>
              <a:rPr sz="2000" spc="-5" dirty="0">
                <a:latin typeface="Calibri"/>
                <a:cs typeface="Calibri"/>
              </a:rPr>
              <a:t>below </a:t>
            </a:r>
            <a:r>
              <a:rPr sz="2000" dirty="0">
                <a:latin typeface="Calibri"/>
                <a:cs typeface="Calibri"/>
              </a:rPr>
              <a:t>the underlying </a:t>
            </a:r>
            <a:r>
              <a:rPr sz="2000" spc="-5" dirty="0">
                <a:latin typeface="Calibri"/>
                <a:cs typeface="Calibri"/>
              </a:rPr>
              <a:t>futures price. </a:t>
            </a:r>
            <a:r>
              <a:rPr sz="2000" dirty="0">
                <a:latin typeface="Calibri"/>
                <a:cs typeface="Calibri"/>
              </a:rPr>
              <a:t>Out-of-the-  </a:t>
            </a:r>
            <a:r>
              <a:rPr sz="2000" spc="-5" dirty="0">
                <a:latin typeface="Calibri"/>
                <a:cs typeface="Calibri"/>
              </a:rPr>
              <a:t>money options </a:t>
            </a:r>
            <a:r>
              <a:rPr sz="2000" spc="-20" dirty="0">
                <a:latin typeface="Calibri"/>
                <a:cs typeface="Calibri"/>
              </a:rPr>
              <a:t>have </a:t>
            </a:r>
            <a:r>
              <a:rPr sz="2000" spc="-5" dirty="0">
                <a:latin typeface="Calibri"/>
                <a:cs typeface="Calibri"/>
              </a:rPr>
              <a:t>no </a:t>
            </a:r>
            <a:r>
              <a:rPr sz="2000" spc="-10" dirty="0">
                <a:latin typeface="Calibri"/>
                <a:cs typeface="Calibri"/>
              </a:rPr>
              <a:t>intrinsic</a:t>
            </a:r>
            <a:r>
              <a:rPr sz="2000" spc="55" dirty="0">
                <a:latin typeface="Calibri"/>
                <a:cs typeface="Calibri"/>
              </a:rPr>
              <a:t> </a:t>
            </a:r>
            <a:r>
              <a:rPr sz="2000" spc="-5" dirty="0">
                <a:latin typeface="Calibri"/>
                <a:cs typeface="Calibri"/>
              </a:rPr>
              <a:t>value.</a:t>
            </a:r>
            <a:endParaRPr sz="2000" dirty="0">
              <a:latin typeface="Calibri"/>
              <a:cs typeface="Calibri"/>
            </a:endParaRPr>
          </a:p>
        </p:txBody>
      </p:sp>
    </p:spTree>
    <p:extLst>
      <p:ext uri="{BB962C8B-B14F-4D97-AF65-F5344CB8AC3E}">
        <p14:creationId xmlns:p14="http://schemas.microsoft.com/office/powerpoint/2010/main" val="294731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pPr algn="l"/>
            <a:r>
              <a:rPr lang="en-US" dirty="0">
                <a:solidFill>
                  <a:srgbClr val="002060"/>
                </a:solidFill>
                <a:latin typeface="Myriad Pro"/>
              </a:rPr>
              <a:t>F</a:t>
            </a:r>
            <a:r>
              <a:rPr lang="en-US" b="1" dirty="0" smtClean="0">
                <a:solidFill>
                  <a:srgbClr val="002060"/>
                </a:solidFill>
                <a:latin typeface="Myriad Pro"/>
              </a:rPr>
              <a:t>utures </a:t>
            </a:r>
            <a:r>
              <a:rPr lang="en-US" b="1" dirty="0">
                <a:solidFill>
                  <a:srgbClr val="002060"/>
                </a:solidFill>
                <a:latin typeface="Myriad Pro"/>
              </a:rPr>
              <a:t>vs Options – Volumes</a:t>
            </a:r>
            <a:r>
              <a:rPr lang="en-US" b="1" dirty="0">
                <a:solidFill>
                  <a:srgbClr val="002060"/>
                </a:solidFill>
                <a:latin typeface="Myriad Pro"/>
                <a:ea typeface="Verdana" panose="020B0604030504040204" pitchFamily="34" charset="0"/>
                <a:cs typeface="Verdana" panose="020B0604030504040204" pitchFamily="34" charset="0"/>
              </a:rPr>
              <a:t/>
            </a:r>
            <a:br>
              <a:rPr lang="en-US" b="1" dirty="0">
                <a:solidFill>
                  <a:srgbClr val="002060"/>
                </a:solidFill>
                <a:latin typeface="Myriad Pro"/>
                <a:ea typeface="Verdana" panose="020B0604030504040204" pitchFamily="34" charset="0"/>
                <a:cs typeface="Verdana" panose="020B0604030504040204" pitchFamily="34" charset="0"/>
              </a:rPr>
            </a:br>
            <a:endParaRPr lang="en-US" b="1" dirty="0">
              <a:solidFill>
                <a:srgbClr val="002060"/>
              </a:solidFill>
              <a:latin typeface="Myriad Pro"/>
            </a:endParaRPr>
          </a:p>
        </p:txBody>
      </p:sp>
      <p:sp>
        <p:nvSpPr>
          <p:cNvPr id="3" name="Content Placeholder 2"/>
          <p:cNvSpPr>
            <a:spLocks noGrp="1"/>
          </p:cNvSpPr>
          <p:nvPr>
            <p:ph idx="4294967295"/>
          </p:nvPr>
        </p:nvSpPr>
        <p:spPr>
          <a:xfrm>
            <a:off x="0" y="1147763"/>
            <a:ext cx="8229600" cy="5449887"/>
          </a:xfrm>
          <a:prstGeom prst="rect">
            <a:avLst/>
          </a:prstGeom>
        </p:spPr>
        <p:txBody>
          <a:bodyPr/>
          <a:lstStyle/>
          <a:p>
            <a:r>
              <a:rPr lang="en-US" altLang="en-US" sz="1800" dirty="0">
                <a:latin typeface="Calibri "/>
                <a:ea typeface="Verdana" panose="020B0604030504040204" pitchFamily="34" charset="0"/>
                <a:cs typeface="Verdana" panose="020B0604030504040204" pitchFamily="34" charset="0"/>
              </a:rPr>
              <a:t>Major global exchanges (like CME,ICE,LME and others) offers Commodity options trading</a:t>
            </a:r>
            <a:r>
              <a:rPr lang="en-US" altLang="en-US" sz="1800" dirty="0" smtClean="0">
                <a:latin typeface="Calibri "/>
                <a:ea typeface="Verdana" panose="020B0604030504040204" pitchFamily="34" charset="0"/>
                <a:cs typeface="Verdana" panose="020B0604030504040204" pitchFamily="34" charset="0"/>
              </a:rPr>
              <a:t>.</a:t>
            </a:r>
          </a:p>
          <a:p>
            <a:pPr marL="0" indent="0">
              <a:buNone/>
            </a:pPr>
            <a:endParaRPr lang="en-US" altLang="en-US" sz="1800" dirty="0">
              <a:latin typeface="Calibri "/>
              <a:ea typeface="Verdana" panose="020B0604030504040204" pitchFamily="34" charset="0"/>
              <a:cs typeface="Verdana" panose="020B0604030504040204" pitchFamily="34" charset="0"/>
            </a:endParaRPr>
          </a:p>
          <a:p>
            <a:r>
              <a:rPr lang="en-US" altLang="en-US" sz="1800" dirty="0">
                <a:latin typeface="Calibri "/>
                <a:ea typeface="Verdana" panose="020B0604030504040204" pitchFamily="34" charset="0"/>
                <a:cs typeface="Verdana" panose="020B0604030504040204" pitchFamily="34" charset="0"/>
              </a:rPr>
              <a:t>Commodity Options trading volume at </a:t>
            </a:r>
            <a:r>
              <a:rPr lang="en-US" altLang="en-US" sz="1800" dirty="0" smtClean="0">
                <a:latin typeface="Calibri "/>
                <a:ea typeface="Verdana" panose="020B0604030504040204" pitchFamily="34" charset="0"/>
                <a:cs typeface="Verdana" panose="020B0604030504040204" pitchFamily="34" charset="0"/>
              </a:rPr>
              <a:t>CME</a:t>
            </a:r>
          </a:p>
          <a:p>
            <a:endParaRPr lang="en-US" altLang="en-US" sz="1800" dirty="0">
              <a:latin typeface="Calibri "/>
              <a:ea typeface="Verdana" panose="020B0604030504040204" pitchFamily="34" charset="0"/>
              <a:cs typeface="Verdana" panose="020B0604030504040204" pitchFamily="34" charset="0"/>
            </a:endParaRPr>
          </a:p>
          <a:p>
            <a:endParaRPr lang="en-US" altLang="en-US" sz="1800" dirty="0" smtClean="0">
              <a:latin typeface="Calibri "/>
              <a:ea typeface="Verdana" panose="020B0604030504040204" pitchFamily="34" charset="0"/>
              <a:cs typeface="Verdana" panose="020B0604030504040204" pitchFamily="34" charset="0"/>
            </a:endParaRPr>
          </a:p>
          <a:p>
            <a:endParaRPr lang="en-US" altLang="en-US" sz="1800" dirty="0">
              <a:latin typeface="Calibri "/>
              <a:ea typeface="Verdana" panose="020B0604030504040204" pitchFamily="34" charset="0"/>
              <a:cs typeface="Verdana" panose="020B0604030504040204" pitchFamily="34" charset="0"/>
            </a:endParaRPr>
          </a:p>
          <a:p>
            <a:endParaRPr lang="en-US" altLang="en-US" sz="1800" dirty="0" smtClean="0">
              <a:latin typeface="Calibri "/>
              <a:ea typeface="Verdana" panose="020B0604030504040204" pitchFamily="34" charset="0"/>
              <a:cs typeface="Verdana" panose="020B0604030504040204" pitchFamily="34" charset="0"/>
            </a:endParaRPr>
          </a:p>
          <a:p>
            <a:endParaRPr lang="en-US" altLang="en-US" sz="1800" dirty="0">
              <a:latin typeface="Calibri "/>
              <a:ea typeface="Verdana" panose="020B0604030504040204" pitchFamily="34" charset="0"/>
              <a:cs typeface="Verdana" panose="020B0604030504040204" pitchFamily="34" charset="0"/>
            </a:endParaRPr>
          </a:p>
        </p:txBody>
      </p:sp>
      <p:sp>
        <p:nvSpPr>
          <p:cNvPr id="4" name="TextBox 3"/>
          <p:cNvSpPr txBox="1"/>
          <p:nvPr/>
        </p:nvSpPr>
        <p:spPr>
          <a:xfrm>
            <a:off x="814854" y="6234034"/>
            <a:ext cx="6782434" cy="523220"/>
          </a:xfrm>
          <a:prstGeom prst="rect">
            <a:avLst/>
          </a:prstGeom>
          <a:noFill/>
        </p:spPr>
        <p:txBody>
          <a:bodyPr wrap="none" rtlCol="0">
            <a:spAutoFit/>
          </a:bodyPr>
          <a:lstStyle/>
          <a:p>
            <a:r>
              <a:rPr lang="en-US" altLang="en-US" sz="1400" i="1" dirty="0"/>
              <a:t>Note: Select few major commodity contracts at CME are considered; Source: </a:t>
            </a:r>
            <a:r>
              <a:rPr lang="en-US" altLang="en-US" sz="1400" i="1" dirty="0" smtClean="0"/>
              <a:t>MCX Research</a:t>
            </a:r>
            <a:endParaRPr lang="en-IN" altLang="en-US" sz="1400" i="1" dirty="0"/>
          </a:p>
          <a:p>
            <a:endParaRPr lang="en-US" sz="1400" i="1" dirty="0"/>
          </a:p>
        </p:txBody>
      </p:sp>
      <p:graphicFrame>
        <p:nvGraphicFramePr>
          <p:cNvPr id="5" name="Table 4"/>
          <p:cNvGraphicFramePr>
            <a:graphicFrameLocks noGrp="1"/>
          </p:cNvGraphicFramePr>
          <p:nvPr>
            <p:extLst>
              <p:ext uri="{D42A27DB-BD31-4B8C-83A1-F6EECF244321}">
                <p14:modId xmlns:p14="http://schemas.microsoft.com/office/powerpoint/2010/main" val="1475236965"/>
              </p:ext>
            </p:extLst>
          </p:nvPr>
        </p:nvGraphicFramePr>
        <p:xfrm>
          <a:off x="814854" y="2874507"/>
          <a:ext cx="6886107" cy="1605098"/>
        </p:xfrm>
        <a:graphic>
          <a:graphicData uri="http://schemas.openxmlformats.org/drawingml/2006/table">
            <a:tbl>
              <a:tblPr firstRow="1" firstCol="1" bandRow="1">
                <a:tableStyleId>{5C22544A-7EE6-4342-B048-85BDC9FD1C3A}</a:tableStyleId>
              </a:tblPr>
              <a:tblGrid>
                <a:gridCol w="2088147">
                  <a:extLst>
                    <a:ext uri="{9D8B030D-6E8A-4147-A177-3AD203B41FA5}">
                      <a16:colId xmlns:a16="http://schemas.microsoft.com/office/drawing/2014/main" val="20000"/>
                    </a:ext>
                  </a:extLst>
                </a:gridCol>
                <a:gridCol w="1707302">
                  <a:extLst>
                    <a:ext uri="{9D8B030D-6E8A-4147-A177-3AD203B41FA5}">
                      <a16:colId xmlns:a16="http://schemas.microsoft.com/office/drawing/2014/main" val="20001"/>
                    </a:ext>
                  </a:extLst>
                </a:gridCol>
                <a:gridCol w="1369131">
                  <a:extLst>
                    <a:ext uri="{9D8B030D-6E8A-4147-A177-3AD203B41FA5}">
                      <a16:colId xmlns:a16="http://schemas.microsoft.com/office/drawing/2014/main" val="20002"/>
                    </a:ext>
                  </a:extLst>
                </a:gridCol>
                <a:gridCol w="1721527">
                  <a:extLst>
                    <a:ext uri="{9D8B030D-6E8A-4147-A177-3AD203B41FA5}">
                      <a16:colId xmlns:a16="http://schemas.microsoft.com/office/drawing/2014/main" val="20003"/>
                    </a:ext>
                  </a:extLst>
                </a:gridCol>
              </a:tblGrid>
              <a:tr h="321020">
                <a:tc gridSpan="4">
                  <a:txBody>
                    <a:bodyPr/>
                    <a:lstStyle/>
                    <a:p>
                      <a:pPr marL="0" marR="0" algn="ctr" defTabSz="914400" rtl="0" eaLnBrk="1" latinLnBrk="0" hangingPunct="1">
                        <a:spcBef>
                          <a:spcPts val="0"/>
                        </a:spcBef>
                        <a:spcAft>
                          <a:spcPts val="0"/>
                        </a:spcAft>
                      </a:pP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Volumes (in lots) at CME for CY 2016</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2038">
                <a:tc>
                  <a:txBody>
                    <a:bodyPr/>
                    <a:lstStyle/>
                    <a:p>
                      <a:pPr marL="0" marR="0">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Commodity Contract</a:t>
                      </a:r>
                    </a:p>
                  </a:txBody>
                  <a:tcPr marL="68580" marR="68580" marT="0" marB="0"/>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Futures</a:t>
                      </a:r>
                    </a:p>
                  </a:txBody>
                  <a:tcPr marL="68580" marR="68580" marT="0" marB="0"/>
                </a:tc>
                <a:tc>
                  <a:txBody>
                    <a:bodyPr/>
                    <a:lstStyle/>
                    <a:p>
                      <a:pPr marL="0" marR="0" algn="ctr">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Options</a:t>
                      </a:r>
                    </a:p>
                  </a:txBody>
                  <a:tcPr marL="68580" marR="68580" marT="0" marB="0"/>
                </a:tc>
                <a:tc>
                  <a:txBody>
                    <a:bodyPr/>
                    <a:lstStyle/>
                    <a:p>
                      <a:pPr marL="0" marR="0" algn="ctr">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Options as % of Futures</a:t>
                      </a:r>
                    </a:p>
                  </a:txBody>
                  <a:tcPr marL="68580" marR="68580" marT="0" marB="0"/>
                </a:tc>
                <a:extLst>
                  <a:ext uri="{0D108BD9-81ED-4DB2-BD59-A6C34878D82A}">
                    <a16:rowId xmlns:a16="http://schemas.microsoft.com/office/drawing/2014/main" val="10001"/>
                  </a:ext>
                </a:extLst>
              </a:tr>
              <a:tr h="321020">
                <a:tc>
                  <a:txBody>
                    <a:bodyPr/>
                    <a:lstStyle/>
                    <a:p>
                      <a:pPr marL="0" marR="0">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Gold 100 Tr. Contract</a:t>
                      </a:r>
                    </a:p>
                  </a:txBody>
                  <a:tcPr marL="68580" marR="68580" marT="0" marB="0"/>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57,564,840</a:t>
                      </a:r>
                    </a:p>
                  </a:txBody>
                  <a:tcPr marL="68580" marR="68580" marT="0" marB="0"/>
                </a:tc>
                <a:tc>
                  <a:txBody>
                    <a:bodyPr/>
                    <a:lstStyle/>
                    <a:p>
                      <a:pPr marL="0" marR="0" algn="ctr">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9,916,049</a:t>
                      </a:r>
                    </a:p>
                  </a:txBody>
                  <a:tcPr marL="68580" marR="68580" marT="0" marB="0"/>
                </a:tc>
                <a:tc>
                  <a:txBody>
                    <a:bodyPr/>
                    <a:lstStyle/>
                    <a:p>
                      <a:pPr marL="0" marR="0" algn="ctr">
                        <a:spcBef>
                          <a:spcPts val="0"/>
                        </a:spcBef>
                        <a:spcAft>
                          <a:spcPts val="0"/>
                        </a:spcAft>
                      </a:pPr>
                      <a:r>
                        <a:rPr lang="en-US" sz="1200">
                          <a:effectLst/>
                          <a:latin typeface="Verdana" panose="020B0604030504040204" pitchFamily="34" charset="0"/>
                          <a:ea typeface="Verdana" panose="020B0604030504040204" pitchFamily="34" charset="0"/>
                          <a:cs typeface="Verdana" panose="020B0604030504040204" pitchFamily="34" charset="0"/>
                        </a:rPr>
                        <a:t>17.23%</a:t>
                      </a:r>
                    </a:p>
                  </a:txBody>
                  <a:tcPr marL="68580" marR="68580" marT="0" marB="0"/>
                </a:tc>
                <a:extLst>
                  <a:ext uri="{0D108BD9-81ED-4DB2-BD59-A6C34878D82A}">
                    <a16:rowId xmlns:a16="http://schemas.microsoft.com/office/drawing/2014/main" val="10002"/>
                  </a:ext>
                </a:extLst>
              </a:tr>
              <a:tr h="321020">
                <a:tc gridSpan="4">
                  <a:txBody>
                    <a:bodyPr/>
                    <a:lstStyle/>
                    <a:p>
                      <a:pPr marL="0" marR="0">
                        <a:spcBef>
                          <a:spcPts val="0"/>
                        </a:spcBef>
                        <a:spcAft>
                          <a:spcPts val="0"/>
                        </a:spcAft>
                      </a:pPr>
                      <a:r>
                        <a:rPr lang="en-US" sz="1100" dirty="0">
                          <a:effectLst/>
                        </a:rPr>
                        <a:t>Source: FIA</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7092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301"/>
            <a:ext cx="8229600" cy="1143000"/>
          </a:xfrm>
        </p:spPr>
        <p:txBody>
          <a:bodyPr>
            <a:normAutofit/>
          </a:bodyPr>
          <a:lstStyle/>
          <a:p>
            <a:pPr marL="342900" indent="-342900" algn="l" eaLnBrk="0" fontAlgn="base" hangingPunct="0">
              <a:lnSpc>
                <a:spcPct val="80000"/>
              </a:lnSpc>
              <a:spcAft>
                <a:spcPct val="0"/>
              </a:spcAft>
              <a:defRPr/>
            </a:pPr>
            <a:r>
              <a:rPr lang="en-IN" sz="2800" b="1" dirty="0">
                <a:solidFill>
                  <a:srgbClr val="152D65"/>
                </a:solidFill>
                <a:latin typeface="Calibri" pitchFamily="34" charset="0"/>
                <a:ea typeface="+mn-ea"/>
                <a:cs typeface="Arial" charset="0"/>
              </a:rPr>
              <a:t>Impact of CTT on transaction cost</a:t>
            </a:r>
          </a:p>
        </p:txBody>
      </p:sp>
      <p:sp>
        <p:nvSpPr>
          <p:cNvPr id="6" name="Rectangle 2"/>
          <p:cNvSpPr>
            <a:spLocks noChangeArrowheads="1"/>
          </p:cNvSpPr>
          <p:nvPr/>
        </p:nvSpPr>
        <p:spPr bwMode="auto">
          <a:xfrm>
            <a:off x="1905000" y="20572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Table 2"/>
          <p:cNvGraphicFramePr>
            <a:graphicFrameLocks noGrp="1"/>
          </p:cNvGraphicFramePr>
          <p:nvPr>
            <p:extLst/>
          </p:nvPr>
        </p:nvGraphicFramePr>
        <p:xfrm>
          <a:off x="1143001" y="1219196"/>
          <a:ext cx="6324599" cy="5029203"/>
        </p:xfrm>
        <a:graphic>
          <a:graphicData uri="http://schemas.openxmlformats.org/drawingml/2006/table">
            <a:tbl>
              <a:tblPr firstRow="1" firstCol="1" bandRow="1"/>
              <a:tblGrid>
                <a:gridCol w="3704521">
                  <a:extLst>
                    <a:ext uri="{9D8B030D-6E8A-4147-A177-3AD203B41FA5}">
                      <a16:colId xmlns:a16="http://schemas.microsoft.com/office/drawing/2014/main" val="20000"/>
                    </a:ext>
                  </a:extLst>
                </a:gridCol>
                <a:gridCol w="630106">
                  <a:extLst>
                    <a:ext uri="{9D8B030D-6E8A-4147-A177-3AD203B41FA5}">
                      <a16:colId xmlns:a16="http://schemas.microsoft.com/office/drawing/2014/main" val="20001"/>
                    </a:ext>
                  </a:extLst>
                </a:gridCol>
                <a:gridCol w="758010">
                  <a:extLst>
                    <a:ext uri="{9D8B030D-6E8A-4147-A177-3AD203B41FA5}">
                      <a16:colId xmlns:a16="http://schemas.microsoft.com/office/drawing/2014/main" val="20002"/>
                    </a:ext>
                  </a:extLst>
                </a:gridCol>
                <a:gridCol w="615981">
                  <a:extLst>
                    <a:ext uri="{9D8B030D-6E8A-4147-A177-3AD203B41FA5}">
                      <a16:colId xmlns:a16="http://schemas.microsoft.com/office/drawing/2014/main" val="20003"/>
                    </a:ext>
                  </a:extLst>
                </a:gridCol>
                <a:gridCol w="615981">
                  <a:extLst>
                    <a:ext uri="{9D8B030D-6E8A-4147-A177-3AD203B41FA5}">
                      <a16:colId xmlns:a16="http://schemas.microsoft.com/office/drawing/2014/main" val="20004"/>
                    </a:ext>
                  </a:extLst>
                </a:gridCol>
              </a:tblGrid>
              <a:tr h="218661">
                <a:tc gridSpan="5">
                  <a:txBody>
                    <a:bodyPr/>
                    <a:lstStyle/>
                    <a:p>
                      <a:pPr algn="ctr">
                        <a:spcAft>
                          <a:spcPts val="0"/>
                        </a:spcAft>
                      </a:pPr>
                      <a:r>
                        <a:rPr lang="en-US" sz="1100" b="1" dirty="0" smtClean="0">
                          <a:solidFill>
                            <a:srgbClr val="000000"/>
                          </a:solidFill>
                          <a:effectLst/>
                          <a:latin typeface="Calibri"/>
                          <a:ea typeface="Calibri"/>
                          <a:cs typeface="Times New Roman"/>
                        </a:rPr>
                        <a:t>Pre-CTT</a:t>
                      </a:r>
                      <a:r>
                        <a:rPr lang="en-US" sz="1100" b="1" baseline="0" dirty="0" smtClean="0">
                          <a:solidFill>
                            <a:srgbClr val="000000"/>
                          </a:solidFill>
                          <a:effectLst/>
                          <a:latin typeface="Calibri"/>
                          <a:ea typeface="Calibri"/>
                          <a:cs typeface="Times New Roman"/>
                        </a:rPr>
                        <a:t> and Post-CTT Transaction Cost</a:t>
                      </a:r>
                      <a:endParaRPr lang="en-IN" sz="1100" dirty="0">
                        <a:effectLst/>
                        <a:latin typeface="Calibri"/>
                        <a:ea typeface="Calibri"/>
                        <a:cs typeface="Times New Roman"/>
                      </a:endParaRPr>
                    </a:p>
                  </a:txBody>
                  <a:tcPr marL="68580" marR="68580" marT="0" marB="0" anchor="b">
                    <a:lnL>
                      <a:noFill/>
                    </a:lnL>
                    <a:lnR>
                      <a:noFill/>
                    </a:lnR>
                    <a:lnT>
                      <a:noFill/>
                    </a:lnT>
                    <a:lnB>
                      <a:noFill/>
                    </a:lnB>
                    <a:solidFill>
                      <a:srgbClr val="FFFF99"/>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218661">
                <a:tc>
                  <a:txBody>
                    <a:bodyPr/>
                    <a:lstStyle/>
                    <a:p>
                      <a:endParaRPr lang="en-IN" sz="1000" dirty="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661">
                <a:tc>
                  <a:txBody>
                    <a:bodyPr/>
                    <a:lstStyle/>
                    <a:p>
                      <a:pPr>
                        <a:spcAft>
                          <a:spcPts val="0"/>
                        </a:spcAft>
                      </a:pPr>
                      <a:r>
                        <a:rPr lang="en-IN" sz="1100" b="1">
                          <a:solidFill>
                            <a:srgbClr val="000000"/>
                          </a:solidFill>
                          <a:effectLst/>
                          <a:latin typeface="Mongolian Baiti"/>
                          <a:ea typeface="Calibri"/>
                          <a:cs typeface="Times New Roman"/>
                        </a:rPr>
                        <a:t>Gold (1 Kilogram Hedging Cost)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Post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Prior</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8661">
                <a:tc>
                  <a:txBody>
                    <a:bodyPr/>
                    <a:lstStyle/>
                    <a:p>
                      <a:pPr>
                        <a:spcAft>
                          <a:spcPts val="0"/>
                        </a:spcAft>
                      </a:pPr>
                      <a:r>
                        <a:rPr lang="en-IN" sz="1100">
                          <a:solidFill>
                            <a:srgbClr val="000000"/>
                          </a:solidFill>
                          <a:effectLst/>
                          <a:latin typeface="Mongolian Baiti"/>
                          <a:ea typeface="Calibri"/>
                          <a:cs typeface="Times New Roman"/>
                        </a:rPr>
                        <a:t>(Contract value=apprx. Rs. 27 lakh)</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100" b="1">
                          <a:solidFill>
                            <a:srgbClr val="000000"/>
                          </a:solidFill>
                          <a:effectLst/>
                          <a:latin typeface="Mongolian Baiti"/>
                          <a:ea typeface="Calibri"/>
                          <a:cs typeface="Times New Roman"/>
                        </a:rPr>
                        <a:t>CME</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DGCX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100" b="1">
                          <a:solidFill>
                            <a:srgbClr val="000000"/>
                          </a:solidFill>
                          <a:effectLst/>
                          <a:latin typeface="Mongolian Baiti"/>
                          <a:ea typeface="Calibri"/>
                          <a:cs typeface="Times New Roman"/>
                        </a:rPr>
                        <a:t>MCX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MCX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8661">
                <a:tc>
                  <a:txBody>
                    <a:bodyPr/>
                    <a:lstStyle/>
                    <a:p>
                      <a:pPr>
                        <a:spcAft>
                          <a:spcPts val="0"/>
                        </a:spcAft>
                      </a:pPr>
                      <a:r>
                        <a:rPr lang="en-IN" sz="1100">
                          <a:solidFill>
                            <a:srgbClr val="000000"/>
                          </a:solidFill>
                          <a:effectLst/>
                          <a:latin typeface="Mongolian Baiti"/>
                          <a:ea typeface="Calibri"/>
                          <a:cs typeface="Times New Roman"/>
                        </a:rPr>
                        <a:t>Transaction Fee</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64.8</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59.4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99.9</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99.9</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661">
                <a:tc>
                  <a:txBody>
                    <a:bodyPr/>
                    <a:lstStyle/>
                    <a:p>
                      <a:pPr>
                        <a:spcAft>
                          <a:spcPts val="0"/>
                        </a:spcAft>
                      </a:pPr>
                      <a:r>
                        <a:rPr lang="en-IN" sz="1100">
                          <a:solidFill>
                            <a:srgbClr val="000000"/>
                          </a:solidFill>
                          <a:effectLst/>
                          <a:latin typeface="Mongolian Baiti"/>
                          <a:ea typeface="Calibri"/>
                          <a:cs typeface="Times New Roman"/>
                        </a:rPr>
                        <a:t>Stamp Duty</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54.0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54.0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8661">
                <a:tc>
                  <a:txBody>
                    <a:bodyPr/>
                    <a:lstStyle/>
                    <a:p>
                      <a:pPr>
                        <a:spcAft>
                          <a:spcPts val="0"/>
                        </a:spcAft>
                      </a:pPr>
                      <a:r>
                        <a:rPr lang="en-IN" sz="1100">
                          <a:solidFill>
                            <a:srgbClr val="000000"/>
                          </a:solidFill>
                          <a:effectLst/>
                          <a:latin typeface="Mongolian Baiti"/>
                          <a:ea typeface="Calibri"/>
                          <a:cs typeface="Times New Roman"/>
                        </a:rPr>
                        <a:t>Service Tax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14.5</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14.5</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8661">
                <a:tc>
                  <a:txBody>
                    <a:bodyPr/>
                    <a:lstStyle/>
                    <a:p>
                      <a:pPr>
                        <a:spcAft>
                          <a:spcPts val="0"/>
                        </a:spcAft>
                      </a:pPr>
                      <a:r>
                        <a:rPr lang="en-IN" sz="1100">
                          <a:solidFill>
                            <a:srgbClr val="000000"/>
                          </a:solidFill>
                          <a:effectLst/>
                          <a:latin typeface="Mongolian Baiti"/>
                          <a:ea typeface="Calibri"/>
                          <a:cs typeface="Times New Roman"/>
                        </a:rPr>
                        <a:t>CTT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270.0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0.0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8661">
                <a:tc>
                  <a:txBody>
                    <a:bodyPr/>
                    <a:lstStyle/>
                    <a:p>
                      <a:pPr>
                        <a:spcAft>
                          <a:spcPts val="0"/>
                        </a:spcAft>
                      </a:pPr>
                      <a:r>
                        <a:rPr lang="en-IN" sz="1100">
                          <a:solidFill>
                            <a:srgbClr val="000000"/>
                          </a:solidFill>
                          <a:effectLst/>
                          <a:latin typeface="Mongolian Baiti"/>
                          <a:ea typeface="Calibri"/>
                          <a:cs typeface="Times New Roman"/>
                        </a:rPr>
                        <a:t>Bid-ask Spread (Impact Cost)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8661">
                <a:tc>
                  <a:txBody>
                    <a:bodyPr/>
                    <a:lstStyle/>
                    <a:p>
                      <a:pPr>
                        <a:spcAft>
                          <a:spcPts val="0"/>
                        </a:spcAft>
                      </a:pPr>
                      <a:r>
                        <a:rPr lang="en-IN" sz="1100">
                          <a:solidFill>
                            <a:srgbClr val="000000"/>
                          </a:solidFill>
                          <a:effectLst/>
                          <a:latin typeface="Mongolian Baiti"/>
                          <a:ea typeface="Calibri"/>
                          <a:cs typeface="Times New Roman"/>
                        </a:rPr>
                        <a:t>Regulatory Fee</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4.0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10.8</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a:solidFill>
                            <a:srgbClr val="000000"/>
                          </a:solidFill>
                          <a:effectLst/>
                          <a:latin typeface="Calibr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8661">
                <a:tc>
                  <a:txBody>
                    <a:bodyPr/>
                    <a:lstStyle/>
                    <a:p>
                      <a:pPr>
                        <a:spcAft>
                          <a:spcPts val="0"/>
                        </a:spcAft>
                      </a:pPr>
                      <a:r>
                        <a:rPr lang="en-IN" sz="1100" b="1">
                          <a:solidFill>
                            <a:srgbClr val="000000"/>
                          </a:solidFill>
                          <a:effectLst/>
                          <a:latin typeface="Mongolian Baiti"/>
                          <a:ea typeface="Calibri"/>
                          <a:cs typeface="Times New Roman"/>
                        </a:rPr>
                        <a:t>Total Hedging Cost (in Rs.)</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dirty="0">
                          <a:solidFill>
                            <a:srgbClr val="000000"/>
                          </a:solidFill>
                          <a:effectLst/>
                          <a:latin typeface="Mongolian Baiti"/>
                          <a:ea typeface="Calibri"/>
                          <a:cs typeface="Times New Roman"/>
                        </a:rPr>
                        <a:t>64.8</a:t>
                      </a:r>
                      <a:endParaRPr lang="en-IN"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a:solidFill>
                            <a:srgbClr val="000000"/>
                          </a:solidFill>
                          <a:effectLst/>
                          <a:latin typeface="Mongolian Baiti"/>
                          <a:ea typeface="Calibri"/>
                          <a:cs typeface="Times New Roman"/>
                        </a:rPr>
                        <a:t>63.4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a:solidFill>
                            <a:srgbClr val="000000"/>
                          </a:solidFill>
                          <a:effectLst/>
                          <a:latin typeface="Mongolian Baiti"/>
                          <a:ea typeface="Calibri"/>
                          <a:cs typeface="Times New Roman"/>
                        </a:rPr>
                        <a:t>449.2</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a:solidFill>
                            <a:srgbClr val="000000"/>
                          </a:solidFill>
                          <a:effectLst/>
                          <a:latin typeface="Mongolian Baiti"/>
                          <a:ea typeface="Calibri"/>
                          <a:cs typeface="Times New Roman"/>
                        </a:rPr>
                        <a:t>168.4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8661">
                <a:tc>
                  <a:txBody>
                    <a:bodyPr/>
                    <a:lstStyle/>
                    <a:p>
                      <a:pPr>
                        <a:spcAft>
                          <a:spcPts val="0"/>
                        </a:spcAft>
                      </a:pPr>
                      <a:r>
                        <a:rPr lang="en-IN" sz="1100" i="1">
                          <a:solidFill>
                            <a:srgbClr val="000000"/>
                          </a:solidFill>
                          <a:effectLst/>
                          <a:latin typeface="Mongolian Baiti"/>
                          <a:ea typeface="Calibri"/>
                          <a:cs typeface="Times New Roman"/>
                        </a:rPr>
                        <a:t>*Ignoring rollover costs</a:t>
                      </a:r>
                      <a:endParaRPr lang="en-IN" sz="11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IN" sz="1100" b="1">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IN" sz="1100" b="1">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100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100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218661">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00">
                        <a:effectLst/>
                        <a:latin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8661">
                <a:tc>
                  <a:txBody>
                    <a:bodyPr/>
                    <a:lstStyle/>
                    <a:p>
                      <a:pPr>
                        <a:spcAft>
                          <a:spcPts val="0"/>
                        </a:spcAft>
                      </a:pPr>
                      <a:r>
                        <a:rPr lang="en-IN" sz="1100" b="1">
                          <a:solidFill>
                            <a:srgbClr val="000000"/>
                          </a:solidFill>
                          <a:effectLst/>
                          <a:latin typeface="Mongolian Baiti"/>
                          <a:ea typeface="Calibri"/>
                          <a:cs typeface="Times New Roman"/>
                        </a:rPr>
                        <a:t>Silver (30 Kilograms)</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Post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Prior</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8661">
                <a:tc>
                  <a:txBody>
                    <a:bodyPr/>
                    <a:lstStyle/>
                    <a:p>
                      <a:pPr>
                        <a:spcAft>
                          <a:spcPts val="0"/>
                        </a:spcAft>
                      </a:pPr>
                      <a:r>
                        <a:rPr lang="en-IN" sz="1100">
                          <a:solidFill>
                            <a:srgbClr val="000000"/>
                          </a:solidFill>
                          <a:effectLst/>
                          <a:latin typeface="Mongolian Baiti"/>
                          <a:ea typeface="Calibri"/>
                          <a:cs typeface="Times New Roman"/>
                        </a:rPr>
                        <a:t>(Contract value=apprx. Rs. 12 lakh)</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100" b="1">
                          <a:solidFill>
                            <a:srgbClr val="000000"/>
                          </a:solidFill>
                          <a:effectLst/>
                          <a:latin typeface="Mongolian Baiti"/>
                          <a:ea typeface="Calibri"/>
                          <a:cs typeface="Times New Roman"/>
                        </a:rPr>
                        <a:t>CME</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DGCX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100" b="1">
                          <a:solidFill>
                            <a:srgbClr val="000000"/>
                          </a:solidFill>
                          <a:effectLst/>
                          <a:latin typeface="Mongolian Baiti"/>
                          <a:ea typeface="Calibri"/>
                          <a:cs typeface="Times New Roman"/>
                        </a:rPr>
                        <a:t>MCX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100" b="1">
                          <a:solidFill>
                            <a:srgbClr val="000000"/>
                          </a:solidFill>
                          <a:effectLst/>
                          <a:latin typeface="Mongolian Baiti"/>
                          <a:ea typeface="Calibri"/>
                          <a:cs typeface="Times New Roman"/>
                        </a:rPr>
                        <a:t>MCX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8661">
                <a:tc>
                  <a:txBody>
                    <a:bodyPr/>
                    <a:lstStyle/>
                    <a:p>
                      <a:pPr>
                        <a:spcAft>
                          <a:spcPts val="0"/>
                        </a:spcAft>
                      </a:pPr>
                      <a:r>
                        <a:rPr lang="en-IN" sz="1100">
                          <a:solidFill>
                            <a:srgbClr val="000000"/>
                          </a:solidFill>
                          <a:effectLst/>
                          <a:latin typeface="Mongolian Baiti"/>
                          <a:ea typeface="Calibri"/>
                          <a:cs typeface="Times New Roman"/>
                        </a:rPr>
                        <a:t>Transaction Fee</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28.8</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59.4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44.4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44.4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8661">
                <a:tc>
                  <a:txBody>
                    <a:bodyPr/>
                    <a:lstStyle/>
                    <a:p>
                      <a:pPr>
                        <a:spcAft>
                          <a:spcPts val="0"/>
                        </a:spcAft>
                      </a:pPr>
                      <a:r>
                        <a:rPr lang="en-IN" sz="1100">
                          <a:solidFill>
                            <a:srgbClr val="000000"/>
                          </a:solidFill>
                          <a:effectLst/>
                          <a:latin typeface="Mongolian Baiti"/>
                          <a:ea typeface="Calibri"/>
                          <a:cs typeface="Times New Roman"/>
                        </a:rPr>
                        <a:t>Stamp Duty</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24.0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24.0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8661">
                <a:tc>
                  <a:txBody>
                    <a:bodyPr/>
                    <a:lstStyle/>
                    <a:p>
                      <a:pPr>
                        <a:spcAft>
                          <a:spcPts val="0"/>
                        </a:spcAft>
                      </a:pPr>
                      <a:r>
                        <a:rPr lang="en-IN" sz="1100">
                          <a:solidFill>
                            <a:srgbClr val="000000"/>
                          </a:solidFill>
                          <a:effectLst/>
                          <a:latin typeface="Mongolian Baiti"/>
                          <a:ea typeface="Calibri"/>
                          <a:cs typeface="Times New Roman"/>
                        </a:rPr>
                        <a:t>Service Tax</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6.4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6.4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8661">
                <a:tc>
                  <a:txBody>
                    <a:bodyPr/>
                    <a:lstStyle/>
                    <a:p>
                      <a:pPr>
                        <a:spcAft>
                          <a:spcPts val="0"/>
                        </a:spcAft>
                      </a:pPr>
                      <a:r>
                        <a:rPr lang="en-IN" sz="1100">
                          <a:solidFill>
                            <a:srgbClr val="000000"/>
                          </a:solidFill>
                          <a:effectLst/>
                          <a:latin typeface="Mongolian Baiti"/>
                          <a:ea typeface="Calibri"/>
                          <a:cs typeface="Times New Roman"/>
                        </a:rPr>
                        <a:t>CTT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120.0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0.0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8661">
                <a:tc>
                  <a:txBody>
                    <a:bodyPr/>
                    <a:lstStyle/>
                    <a:p>
                      <a:pPr>
                        <a:spcAft>
                          <a:spcPts val="0"/>
                        </a:spcAft>
                      </a:pPr>
                      <a:r>
                        <a:rPr lang="en-IN" sz="1100">
                          <a:solidFill>
                            <a:srgbClr val="000000"/>
                          </a:solidFill>
                          <a:effectLst/>
                          <a:latin typeface="Mongolian Baiti"/>
                          <a:ea typeface="Calibri"/>
                          <a:cs typeface="Times New Roman"/>
                        </a:rPr>
                        <a:t>Bid-ask Spread (Impact Cost)</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8661">
                <a:tc>
                  <a:txBody>
                    <a:bodyPr/>
                    <a:lstStyle/>
                    <a:p>
                      <a:pPr>
                        <a:spcAft>
                          <a:spcPts val="0"/>
                        </a:spcAft>
                      </a:pPr>
                      <a:r>
                        <a:rPr lang="en-IN" sz="1100">
                          <a:solidFill>
                            <a:srgbClr val="000000"/>
                          </a:solidFill>
                          <a:effectLst/>
                          <a:latin typeface="Mongolian Baiti"/>
                          <a:ea typeface="Calibri"/>
                          <a:cs typeface="Times New Roman"/>
                        </a:rPr>
                        <a:t>Regulatory Fee</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4.0</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2.4</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8661">
                <a:tc>
                  <a:txBody>
                    <a:bodyPr/>
                    <a:lstStyle/>
                    <a:p>
                      <a:pPr>
                        <a:spcAft>
                          <a:spcPts val="0"/>
                        </a:spcAft>
                      </a:pPr>
                      <a:r>
                        <a:rPr lang="en-IN" sz="1100" b="1">
                          <a:solidFill>
                            <a:srgbClr val="000000"/>
                          </a:solidFill>
                          <a:effectLst/>
                          <a:latin typeface="Mongolian Baiti"/>
                          <a:ea typeface="Calibri"/>
                          <a:cs typeface="Times New Roman"/>
                        </a:rPr>
                        <a:t>Total Hedging Cost (in Rs.)</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a:solidFill>
                            <a:srgbClr val="000000"/>
                          </a:solidFill>
                          <a:effectLst/>
                          <a:latin typeface="Mongolian Baiti"/>
                          <a:ea typeface="Calibri"/>
                          <a:cs typeface="Times New Roman"/>
                        </a:rPr>
                        <a:t>28.8</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dirty="0">
                          <a:solidFill>
                            <a:srgbClr val="000000"/>
                          </a:solidFill>
                          <a:effectLst/>
                          <a:latin typeface="Mongolian Baiti"/>
                          <a:ea typeface="Calibri"/>
                          <a:cs typeface="Times New Roman"/>
                        </a:rPr>
                        <a:t>63.4</a:t>
                      </a:r>
                      <a:endParaRPr lang="en-IN"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a:solidFill>
                            <a:srgbClr val="000000"/>
                          </a:solidFill>
                          <a:effectLst/>
                          <a:latin typeface="Mongolian Baiti"/>
                          <a:ea typeface="Calibri"/>
                          <a:cs typeface="Times New Roman"/>
                        </a:rPr>
                        <a:t>197.2</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IN" sz="1100" b="1">
                          <a:solidFill>
                            <a:srgbClr val="000000"/>
                          </a:solidFill>
                          <a:effectLst/>
                          <a:latin typeface="Mongolian Baiti"/>
                          <a:ea typeface="Calibri"/>
                          <a:cs typeface="Times New Roman"/>
                        </a:rPr>
                        <a:t>74.8</a:t>
                      </a:r>
                      <a:endParaRPr lang="en-IN"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8661">
                <a:tc>
                  <a:txBody>
                    <a:bodyPr/>
                    <a:lstStyle/>
                    <a:p>
                      <a:pPr>
                        <a:spcAft>
                          <a:spcPts val="0"/>
                        </a:spcAft>
                      </a:pPr>
                      <a:r>
                        <a:rPr lang="en-IN" sz="1100" i="1">
                          <a:solidFill>
                            <a:srgbClr val="000000"/>
                          </a:solidFill>
                          <a:effectLst/>
                          <a:latin typeface="Mongolian Baiti"/>
                          <a:ea typeface="Calibri"/>
                          <a:cs typeface="Times New Roman"/>
                        </a:rPr>
                        <a:t>*Ignoring rollover costs</a:t>
                      </a:r>
                      <a:endParaRPr lang="en-IN" sz="11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IN" sz="1100" b="1">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IN" sz="1100" b="1">
                          <a:solidFill>
                            <a:srgbClr val="000000"/>
                          </a:solidFill>
                          <a:effectLst/>
                          <a:latin typeface="Mongolian Baiti"/>
                          <a:ea typeface="Calibri"/>
                          <a:cs typeface="Times New Roman"/>
                        </a:rPr>
                        <a:t> </a:t>
                      </a:r>
                      <a:endParaRPr lang="en-IN" sz="11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100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10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2"/>
                  </a:ext>
                </a:extLst>
              </a:tr>
            </a:tbl>
          </a:graphicData>
        </a:graphic>
      </p:graphicFrame>
      <p:sp>
        <p:nvSpPr>
          <p:cNvPr id="4" name="Rectangle 1"/>
          <p:cNvSpPr>
            <a:spLocks noChangeArrowheads="1"/>
          </p:cNvSpPr>
          <p:nvPr/>
        </p:nvSpPr>
        <p:spPr bwMode="auto">
          <a:xfrm>
            <a:off x="2012950" y="1671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478228"/>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Title 1"/>
          <p:cNvSpPr>
            <a:spLocks noGrp="1"/>
          </p:cNvSpPr>
          <p:nvPr>
            <p:ph type="title"/>
          </p:nvPr>
        </p:nvSpPr>
        <p:spPr>
          <a:xfrm>
            <a:off x="200025" y="1"/>
            <a:ext cx="6157913" cy="785284"/>
          </a:xfrm>
        </p:spPr>
        <p:txBody>
          <a:bodyPr>
            <a:normAutofit/>
          </a:bodyPr>
          <a:lstStyle/>
          <a:p>
            <a:pPr marL="342900" indent="-342900" algn="l" eaLnBrk="0" fontAlgn="base" hangingPunct="0">
              <a:lnSpc>
                <a:spcPct val="80000"/>
              </a:lnSpc>
              <a:spcAft>
                <a:spcPct val="0"/>
              </a:spcAft>
              <a:defRPr/>
            </a:pPr>
            <a:r>
              <a:rPr lang="en-US" altLang="en-US" sz="2800" b="1" cap="all" dirty="0">
                <a:solidFill>
                  <a:srgbClr val="152D65"/>
                </a:solidFill>
                <a:latin typeface="Calibri" pitchFamily="34" charset="0"/>
                <a:ea typeface="+mn-ea"/>
                <a:cs typeface="Arial" charset="0"/>
              </a:rPr>
              <a:t>Initiatives post-SEBI Merger </a:t>
            </a:r>
            <a:endParaRPr lang="en-IN" altLang="en-US" sz="2800" b="1" cap="all" dirty="0">
              <a:solidFill>
                <a:srgbClr val="152D65"/>
              </a:solidFill>
              <a:latin typeface="Calibri" pitchFamily="34" charset="0"/>
              <a:ea typeface="+mn-ea"/>
              <a:cs typeface="Arial" charset="0"/>
            </a:endParaRPr>
          </a:p>
        </p:txBody>
      </p:sp>
      <p:sp>
        <p:nvSpPr>
          <p:cNvPr id="7171" name="Slide Number Placeholder 3"/>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0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1600">
                <a:solidFill>
                  <a:schemeClr val="tx1"/>
                </a:solidFill>
                <a:latin typeface="Calibri" pitchFamily="34" charset="0"/>
              </a:defRPr>
            </a:lvl3pPr>
            <a:lvl4pPr marL="1600200" indent="-228600">
              <a:spcBef>
                <a:spcPct val="20000"/>
              </a:spcBef>
              <a:buFont typeface="Arial" charset="0"/>
              <a:buChar char="–"/>
              <a:defRPr sz="1400">
                <a:solidFill>
                  <a:schemeClr val="tx1"/>
                </a:solidFill>
                <a:latin typeface="Calibri" pitchFamily="34" charset="0"/>
              </a:defRPr>
            </a:lvl4pPr>
            <a:lvl5pPr marL="2057400" indent="-228600">
              <a:spcBef>
                <a:spcPct val="20000"/>
              </a:spcBef>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Calibri" pitchFamily="34" charset="0"/>
              </a:defRPr>
            </a:lvl9pPr>
          </a:lstStyle>
          <a:p>
            <a:pPr>
              <a:spcBef>
                <a:spcPct val="0"/>
              </a:spcBef>
              <a:buFontTx/>
              <a:buNone/>
            </a:pPr>
            <a:fld id="{478FB703-156E-4225-ABDE-AE46DAB43599}" type="slidenum">
              <a:rPr lang="en-IN" altLang="en-US" sz="1200">
                <a:solidFill>
                  <a:srgbClr val="898989"/>
                </a:solidFill>
              </a:rPr>
              <a:pPr>
                <a:spcBef>
                  <a:spcPct val="0"/>
                </a:spcBef>
                <a:buFontTx/>
                <a:buNone/>
              </a:pPr>
              <a:t>29</a:t>
            </a:fld>
            <a:endParaRPr lang="en-IN" altLang="en-US" sz="1200">
              <a:solidFill>
                <a:srgbClr val="898989"/>
              </a:solidFill>
            </a:endParaRPr>
          </a:p>
        </p:txBody>
      </p:sp>
      <p:sp>
        <p:nvSpPr>
          <p:cNvPr id="8" name="Rectangle 7"/>
          <p:cNvSpPr/>
          <p:nvPr/>
        </p:nvSpPr>
        <p:spPr>
          <a:xfrm>
            <a:off x="900113" y="1301751"/>
            <a:ext cx="302895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prstClr val="black"/>
                </a:solidFill>
              </a:rPr>
              <a:t>New Initiatives</a:t>
            </a:r>
          </a:p>
        </p:txBody>
      </p:sp>
      <p:sp>
        <p:nvSpPr>
          <p:cNvPr id="9" name="TextBox 8"/>
          <p:cNvSpPr txBox="1"/>
          <p:nvPr/>
        </p:nvSpPr>
        <p:spPr>
          <a:xfrm>
            <a:off x="900113" y="1754717"/>
            <a:ext cx="3028950" cy="4516621"/>
          </a:xfrm>
          <a:prstGeom prst="rect">
            <a:avLst/>
          </a:prstGeom>
          <a:noFill/>
        </p:spPr>
        <p:txBody>
          <a:bodyPr>
            <a:spAutoFit/>
          </a:bodyPr>
          <a:lstStyle/>
          <a:p>
            <a:pPr marL="214313" indent="-214313" algn="just" fontAlgn="auto">
              <a:spcBef>
                <a:spcPts val="0"/>
              </a:spcBef>
              <a:spcAft>
                <a:spcPts val="0"/>
              </a:spcAft>
              <a:buFont typeface="Wingdings" panose="05000000000000000000" pitchFamily="2" charset="2"/>
              <a:buChar char="§"/>
              <a:defRPr/>
            </a:pPr>
            <a:r>
              <a:rPr lang="en-US" sz="1600" dirty="0">
                <a:solidFill>
                  <a:prstClr val="black"/>
                </a:solidFill>
                <a:latin typeface="Calibri"/>
                <a:cs typeface="+mn-cs"/>
              </a:rPr>
              <a:t>Trading of commodity options</a:t>
            </a:r>
          </a:p>
          <a:p>
            <a:pPr marL="214313" indent="-214313" algn="just" fontAlgn="auto">
              <a:spcBef>
                <a:spcPts val="0"/>
              </a:spcBef>
              <a:spcAft>
                <a:spcPts val="0"/>
              </a:spcAft>
              <a:buFont typeface="Wingdings" panose="05000000000000000000" pitchFamily="2" charset="2"/>
              <a:buChar char="§"/>
              <a:defRPr/>
            </a:pPr>
            <a:endParaRPr lang="en-US"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US" sz="1600" dirty="0">
                <a:solidFill>
                  <a:prstClr val="black"/>
                </a:solidFill>
                <a:latin typeface="Calibri"/>
                <a:cs typeface="+mn-cs"/>
              </a:rPr>
              <a:t>Permission for Category III AIF participation</a:t>
            </a:r>
          </a:p>
          <a:p>
            <a:pPr marL="214313" indent="-214313" algn="just" fontAlgn="auto">
              <a:spcBef>
                <a:spcPts val="0"/>
              </a:spcBef>
              <a:spcAft>
                <a:spcPts val="0"/>
              </a:spcAft>
              <a:buFont typeface="Wingdings" panose="05000000000000000000" pitchFamily="2" charset="2"/>
              <a:buChar char="§"/>
              <a:defRPr/>
            </a:pPr>
            <a:endParaRPr lang="en-US"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IN" sz="1600" dirty="0">
                <a:solidFill>
                  <a:prstClr val="black"/>
                </a:solidFill>
                <a:latin typeface="Calibri"/>
                <a:cs typeface="+mn-cs"/>
              </a:rPr>
              <a:t>LODR Regulations 2015 mandated all listed companies to disclose their commodity price risk and hedging activities in their Annual Reports</a:t>
            </a:r>
          </a:p>
          <a:p>
            <a:pPr marL="214313" indent="-214313" algn="just" fontAlgn="auto">
              <a:spcBef>
                <a:spcPts val="0"/>
              </a:spcBef>
              <a:spcAft>
                <a:spcPts val="0"/>
              </a:spcAft>
              <a:buFont typeface="Wingdings" panose="05000000000000000000" pitchFamily="2" charset="2"/>
              <a:buChar char="§"/>
              <a:defRPr/>
            </a:pPr>
            <a:endParaRPr lang="en-IN"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IN" sz="1600" dirty="0">
                <a:solidFill>
                  <a:prstClr val="black"/>
                </a:solidFill>
                <a:latin typeface="Calibri"/>
                <a:cs typeface="+mn-cs"/>
              </a:rPr>
              <a:t>Integration of security and commodity brokers</a:t>
            </a:r>
          </a:p>
          <a:p>
            <a:pPr marL="214313" indent="-214313" algn="just" fontAlgn="auto">
              <a:spcBef>
                <a:spcPts val="0"/>
              </a:spcBef>
              <a:spcAft>
                <a:spcPts val="0"/>
              </a:spcAft>
              <a:buFont typeface="Wingdings" panose="05000000000000000000" pitchFamily="2" charset="2"/>
              <a:buChar char="§"/>
              <a:defRPr/>
            </a:pPr>
            <a:endParaRPr lang="en-IN"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IN" sz="1600" dirty="0">
                <a:solidFill>
                  <a:prstClr val="black"/>
                </a:solidFill>
                <a:latin typeface="Calibri"/>
                <a:cs typeface="+mn-cs"/>
              </a:rPr>
              <a:t>Enhanced risk management norms</a:t>
            </a:r>
          </a:p>
          <a:p>
            <a:pPr marL="214313" indent="-214313" algn="just" fontAlgn="auto">
              <a:spcBef>
                <a:spcPts val="0"/>
              </a:spcBef>
              <a:spcAft>
                <a:spcPts val="0"/>
              </a:spcAft>
              <a:buFont typeface="Wingdings" panose="05000000000000000000" pitchFamily="2" charset="2"/>
              <a:buChar char="§"/>
              <a:defRPr/>
            </a:pPr>
            <a:endParaRPr lang="en-US" sz="1050" dirty="0">
              <a:solidFill>
                <a:srgbClr val="EEECE1">
                  <a:lumMod val="25000"/>
                </a:srgbClr>
              </a:solidFill>
              <a:latin typeface="Arial" panose="020B0604020202020204" pitchFamily="34" charset="0"/>
              <a:cs typeface="Arial" panose="020B0604020202020204" pitchFamily="34" charset="0"/>
            </a:endParaRPr>
          </a:p>
          <a:p>
            <a:pPr marL="214313" indent="-214313" algn="just" fontAlgn="auto">
              <a:spcBef>
                <a:spcPts val="0"/>
              </a:spcBef>
              <a:spcAft>
                <a:spcPts val="0"/>
              </a:spcAft>
              <a:buFont typeface="Wingdings" panose="05000000000000000000" pitchFamily="2" charset="2"/>
              <a:buChar char="§"/>
              <a:defRPr/>
            </a:pPr>
            <a:endParaRPr lang="en-US" sz="1050" dirty="0">
              <a:solidFill>
                <a:srgbClr val="EEECE1">
                  <a:lumMod val="25000"/>
                </a:srgbClr>
              </a:solidFill>
              <a:latin typeface="Arial" panose="020B0604020202020204" pitchFamily="34" charset="0"/>
              <a:cs typeface="Arial" panose="020B0604020202020204" pitchFamily="34" charset="0"/>
            </a:endParaRPr>
          </a:p>
          <a:p>
            <a:pPr marL="214313" indent="-214313" algn="just" fontAlgn="auto">
              <a:spcBef>
                <a:spcPts val="0"/>
              </a:spcBef>
              <a:spcAft>
                <a:spcPts val="0"/>
              </a:spcAft>
              <a:buFont typeface="Wingdings" panose="05000000000000000000" pitchFamily="2" charset="2"/>
              <a:buChar char="§"/>
              <a:defRPr/>
            </a:pPr>
            <a:endParaRPr lang="en-US" sz="1050" dirty="0">
              <a:solidFill>
                <a:srgbClr val="EEECE1">
                  <a:lumMod val="25000"/>
                </a:srgbClr>
              </a:solidFill>
              <a:latin typeface="Arial" panose="020B0604020202020204" pitchFamily="34" charset="0"/>
              <a:cs typeface="Arial" panose="020B0604020202020204" pitchFamily="34" charset="0"/>
            </a:endParaRPr>
          </a:p>
        </p:txBody>
      </p:sp>
      <p:sp>
        <p:nvSpPr>
          <p:cNvPr id="10" name="Rectangle 9"/>
          <p:cNvSpPr/>
          <p:nvPr/>
        </p:nvSpPr>
        <p:spPr>
          <a:xfrm>
            <a:off x="5076825" y="1301751"/>
            <a:ext cx="302895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prstClr val="black"/>
                </a:solidFill>
              </a:rPr>
              <a:t>Policy recommendations</a:t>
            </a:r>
          </a:p>
        </p:txBody>
      </p:sp>
      <p:sp>
        <p:nvSpPr>
          <p:cNvPr id="11" name="TextBox 10"/>
          <p:cNvSpPr txBox="1"/>
          <p:nvPr/>
        </p:nvSpPr>
        <p:spPr>
          <a:xfrm>
            <a:off x="5076825" y="1754717"/>
            <a:ext cx="3028950" cy="3712555"/>
          </a:xfrm>
          <a:prstGeom prst="rect">
            <a:avLst/>
          </a:prstGeom>
          <a:noFill/>
        </p:spPr>
        <p:txBody>
          <a:bodyPr>
            <a:spAutoFit/>
          </a:bodyPr>
          <a:lstStyle/>
          <a:p>
            <a:pPr marL="214313" indent="-214313" algn="just" fontAlgn="auto">
              <a:spcBef>
                <a:spcPts val="0"/>
              </a:spcBef>
              <a:spcAft>
                <a:spcPts val="0"/>
              </a:spcAft>
              <a:buFont typeface="Wingdings" panose="05000000000000000000" pitchFamily="2" charset="2"/>
              <a:buChar char="§"/>
              <a:defRPr/>
            </a:pPr>
            <a:r>
              <a:rPr lang="en-US" sz="1600" dirty="0">
                <a:solidFill>
                  <a:prstClr val="black"/>
                </a:solidFill>
                <a:latin typeface="Calibri"/>
                <a:cs typeface="+mn-cs"/>
              </a:rPr>
              <a:t>Gold ETFs to invest in gold futures</a:t>
            </a:r>
          </a:p>
          <a:p>
            <a:pPr marL="214313" indent="-214313" algn="just" fontAlgn="auto">
              <a:spcBef>
                <a:spcPts val="0"/>
              </a:spcBef>
              <a:spcAft>
                <a:spcPts val="0"/>
              </a:spcAft>
              <a:buFont typeface="Wingdings" panose="05000000000000000000" pitchFamily="2" charset="2"/>
              <a:buChar char="§"/>
              <a:defRPr/>
            </a:pPr>
            <a:endParaRPr lang="en-US"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US" sz="1600" dirty="0">
                <a:solidFill>
                  <a:prstClr val="black"/>
                </a:solidFill>
                <a:latin typeface="Calibri"/>
                <a:cs typeface="+mn-cs"/>
              </a:rPr>
              <a:t>Other financial institution participations – Banks, FPI’s, Insurance and Pension Funds </a:t>
            </a:r>
          </a:p>
          <a:p>
            <a:pPr algn="just" fontAlgn="auto">
              <a:spcBef>
                <a:spcPts val="0"/>
              </a:spcBef>
              <a:spcAft>
                <a:spcPts val="0"/>
              </a:spcAft>
              <a:defRPr/>
            </a:pPr>
            <a:endParaRPr lang="en-US"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IN" sz="1600" dirty="0">
                <a:solidFill>
                  <a:prstClr val="black"/>
                </a:solidFill>
                <a:latin typeface="Calibri"/>
                <a:cs typeface="+mn-cs"/>
              </a:rPr>
              <a:t>New products like derivatives on intangibles, exotic indices like freight, rainfall etc.</a:t>
            </a:r>
            <a:endParaRPr lang="en-US" sz="1600" dirty="0">
              <a:solidFill>
                <a:prstClr val="black"/>
              </a:solidFill>
              <a:latin typeface="Calibri"/>
              <a:cs typeface="+mn-cs"/>
            </a:endParaRPr>
          </a:p>
          <a:p>
            <a:pPr algn="just" fontAlgn="auto">
              <a:spcBef>
                <a:spcPts val="0"/>
              </a:spcBef>
              <a:spcAft>
                <a:spcPts val="0"/>
              </a:spcAft>
              <a:defRPr/>
            </a:pPr>
            <a:endParaRPr lang="en-US" sz="1600" dirty="0">
              <a:solidFill>
                <a:prstClr val="black"/>
              </a:solidFill>
              <a:latin typeface="Calibri"/>
              <a:cs typeface="+mn-cs"/>
            </a:endParaRPr>
          </a:p>
          <a:p>
            <a:pPr marL="214313" indent="-214313" algn="just" fontAlgn="auto">
              <a:spcBef>
                <a:spcPts val="0"/>
              </a:spcBef>
              <a:spcAft>
                <a:spcPts val="0"/>
              </a:spcAft>
              <a:buFont typeface="Wingdings" panose="05000000000000000000" pitchFamily="2" charset="2"/>
              <a:buChar char="§"/>
              <a:defRPr/>
            </a:pPr>
            <a:r>
              <a:rPr lang="en-IN" sz="1600" dirty="0">
                <a:solidFill>
                  <a:prstClr val="black"/>
                </a:solidFill>
                <a:latin typeface="Calibri"/>
                <a:cs typeface="+mn-cs"/>
              </a:rPr>
              <a:t>Custodians to extend custodian services to  commodities / warehouse (Vaults) receipts</a:t>
            </a:r>
            <a:endParaRPr lang="en-US" sz="1600" dirty="0">
              <a:solidFill>
                <a:prstClr val="black"/>
              </a:solidFill>
              <a:latin typeface="Calibri"/>
              <a:cs typeface="+mn-cs"/>
            </a:endParaRPr>
          </a:p>
          <a:p>
            <a:pPr algn="just" fontAlgn="auto">
              <a:spcBef>
                <a:spcPts val="0"/>
              </a:spcBef>
              <a:spcAft>
                <a:spcPts val="0"/>
              </a:spcAft>
              <a:defRPr/>
            </a:pPr>
            <a:endParaRPr lang="en-US" sz="1125" dirty="0">
              <a:solidFill>
                <a:srgbClr val="EEECE1">
                  <a:lumMod val="2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71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93420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9728" y="5638800"/>
            <a:ext cx="8729472" cy="762000"/>
          </a:xfrm>
          <a:custGeom>
            <a:avLst/>
            <a:gdLst/>
            <a:ahLst/>
            <a:cxnLst/>
            <a:rect l="l" t="t" r="r" b="b"/>
            <a:pathLst>
              <a:path w="9034780" h="457200">
                <a:moveTo>
                  <a:pt x="0" y="457199"/>
                </a:moveTo>
                <a:lnTo>
                  <a:pt x="9034272" y="457199"/>
                </a:lnTo>
                <a:lnTo>
                  <a:pt x="9034272" y="0"/>
                </a:lnTo>
                <a:lnTo>
                  <a:pt x="0" y="0"/>
                </a:lnTo>
                <a:lnTo>
                  <a:pt x="0" y="457199"/>
                </a:lnTo>
                <a:close/>
              </a:path>
            </a:pathLst>
          </a:custGeom>
          <a:solidFill>
            <a:srgbClr val="FFFFFF"/>
          </a:solidFill>
        </p:spPr>
        <p:txBody>
          <a:bodyPr wrap="square" lIns="0" tIns="0" rIns="0" bIns="0" rtlCol="0"/>
          <a:lstStyle/>
          <a:p>
            <a:pPr algn="ctr">
              <a:buClr>
                <a:srgbClr val="002060"/>
              </a:buClr>
              <a:tabLst>
                <a:tab pos="355600" algn="l"/>
              </a:tabLst>
            </a:pPr>
            <a:endParaRPr lang="en-US" sz="1800" i="1" spc="-15" dirty="0">
              <a:solidFill>
                <a:srgbClr val="002060"/>
              </a:solidFill>
              <a:latin typeface="Calibri"/>
              <a:cs typeface="Calibri"/>
            </a:endParaRPr>
          </a:p>
        </p:txBody>
      </p:sp>
      <p:sp>
        <p:nvSpPr>
          <p:cNvPr id="4" name="object 4"/>
          <p:cNvSpPr txBox="1"/>
          <p:nvPr/>
        </p:nvSpPr>
        <p:spPr>
          <a:xfrm>
            <a:off x="7909052" y="6527065"/>
            <a:ext cx="1002030" cy="139700"/>
          </a:xfrm>
          <a:prstGeom prst="rect">
            <a:avLst/>
          </a:prstGeom>
        </p:spPr>
        <p:txBody>
          <a:bodyPr vert="horz" wrap="square" lIns="0" tIns="0" rIns="0" bIns="0" rtlCol="0">
            <a:spAutoFit/>
          </a:bodyPr>
          <a:lstStyle/>
          <a:p>
            <a:pPr marL="12700">
              <a:lnSpc>
                <a:spcPct val="100000"/>
              </a:lnSpc>
            </a:pPr>
            <a:r>
              <a:rPr sz="900" spc="-15" dirty="0">
                <a:solidFill>
                  <a:srgbClr val="252571"/>
                </a:solidFill>
                <a:latin typeface="Arial"/>
                <a:cs typeface="Arial"/>
                <a:hlinkClick r:id="rId4"/>
              </a:rPr>
              <a:t>www</a:t>
            </a:r>
            <a:r>
              <a:rPr sz="900" dirty="0">
                <a:solidFill>
                  <a:srgbClr val="252571"/>
                </a:solidFill>
                <a:latin typeface="Arial"/>
                <a:cs typeface="Arial"/>
                <a:hlinkClick r:id="rId4"/>
              </a:rPr>
              <a:t>.</a:t>
            </a:r>
            <a:r>
              <a:rPr sz="900" spc="5" dirty="0">
                <a:solidFill>
                  <a:srgbClr val="252571"/>
                </a:solidFill>
                <a:latin typeface="Arial"/>
                <a:cs typeface="Arial"/>
                <a:hlinkClick r:id="rId4"/>
              </a:rPr>
              <a:t>m</a:t>
            </a:r>
            <a:r>
              <a:rPr sz="900" spc="5" dirty="0">
                <a:solidFill>
                  <a:srgbClr val="E84C40"/>
                </a:solidFill>
                <a:latin typeface="Arial"/>
                <a:cs typeface="Arial"/>
                <a:hlinkClick r:id="rId4"/>
              </a:rPr>
              <a:t>c</a:t>
            </a:r>
            <a:r>
              <a:rPr sz="900" spc="-20" dirty="0">
                <a:solidFill>
                  <a:srgbClr val="252571"/>
                </a:solidFill>
                <a:latin typeface="Arial"/>
                <a:cs typeface="Arial"/>
                <a:hlinkClick r:id="rId4"/>
              </a:rPr>
              <a:t>x</a:t>
            </a:r>
            <a:r>
              <a:rPr sz="900" dirty="0">
                <a:solidFill>
                  <a:srgbClr val="252571"/>
                </a:solidFill>
                <a:latin typeface="Arial"/>
                <a:cs typeface="Arial"/>
                <a:hlinkClick r:id="rId4"/>
              </a:rPr>
              <a:t>india.</a:t>
            </a:r>
            <a:r>
              <a:rPr sz="900" spc="5" dirty="0">
                <a:solidFill>
                  <a:srgbClr val="252571"/>
                </a:solidFill>
                <a:latin typeface="Arial"/>
                <a:cs typeface="Arial"/>
                <a:hlinkClick r:id="rId4"/>
              </a:rPr>
              <a:t>c</a:t>
            </a:r>
            <a:r>
              <a:rPr sz="900" dirty="0">
                <a:solidFill>
                  <a:srgbClr val="252571"/>
                </a:solidFill>
                <a:latin typeface="Arial"/>
                <a:cs typeface="Arial"/>
                <a:hlinkClick r:id="rId4"/>
              </a:rPr>
              <a:t>om</a:t>
            </a:r>
            <a:endParaRPr sz="900" dirty="0">
              <a:latin typeface="Arial"/>
              <a:cs typeface="Arial"/>
            </a:endParaRPr>
          </a:p>
        </p:txBody>
      </p:sp>
      <p:sp>
        <p:nvSpPr>
          <p:cNvPr id="6" name="object 6"/>
          <p:cNvSpPr txBox="1"/>
          <p:nvPr/>
        </p:nvSpPr>
        <p:spPr>
          <a:xfrm>
            <a:off x="260341" y="1014786"/>
            <a:ext cx="8428246" cy="4955203"/>
          </a:xfrm>
          <a:prstGeom prst="rect">
            <a:avLst/>
          </a:prstGeom>
        </p:spPr>
        <p:txBody>
          <a:bodyPr vert="horz" wrap="square" lIns="0" tIns="0" rIns="0" bIns="0" rtlCol="0">
            <a:spAutoFit/>
          </a:bodyPr>
          <a:lstStyle/>
          <a:p>
            <a:pPr lvl="1"/>
            <a:r>
              <a:rPr lang="en-US" sz="1400" spc="-20" dirty="0" smtClean="0">
                <a:solidFill>
                  <a:srgbClr val="002060"/>
                </a:solidFill>
                <a:latin typeface="Calibri"/>
                <a:cs typeface="Calibri"/>
              </a:rPr>
              <a:t> </a:t>
            </a:r>
          </a:p>
          <a:p>
            <a:pPr marL="298450" indent="-285750">
              <a:lnSpc>
                <a:spcPct val="100000"/>
              </a:lnSpc>
              <a:buClr>
                <a:srgbClr val="002060"/>
              </a:buClr>
              <a:buFont typeface="Arial" panose="020B0604020202020204" pitchFamily="34" charset="0"/>
              <a:buChar char="•"/>
              <a:tabLst>
                <a:tab pos="355600" algn="l"/>
              </a:tabLst>
            </a:pPr>
            <a:r>
              <a:rPr lang="en-IN" sz="1600" spc="-20" dirty="0" smtClean="0">
                <a:solidFill>
                  <a:srgbClr val="002060"/>
                </a:solidFill>
                <a:latin typeface="Calibri"/>
                <a:cs typeface="Calibri"/>
              </a:rPr>
              <a:t>MCX Price is the benchmark for value-chain and end-consumers alike: Most Pricing is done MCX(+/-)</a:t>
            </a:r>
            <a:endParaRPr lang="en-US" sz="1600" spc="-20" dirty="0">
              <a:solidFill>
                <a:srgbClr val="002060"/>
              </a:solidFill>
              <a:latin typeface="Calibri"/>
              <a:cs typeface="Calibri"/>
            </a:endParaRPr>
          </a:p>
          <a:p>
            <a:pPr marL="285750" indent="-285750" fontAlgn="t">
              <a:buFont typeface="Arial" panose="020B0604020202020204" pitchFamily="34" charset="0"/>
              <a:buChar char="•"/>
            </a:pPr>
            <a:endParaRPr lang="en-US" sz="1600" dirty="0" smtClean="0"/>
          </a:p>
          <a:p>
            <a:pPr marL="285750" indent="-285750" fontAlgn="t">
              <a:buFont typeface="Arial" panose="020B0604020202020204" pitchFamily="34" charset="0"/>
              <a:buChar char="•"/>
            </a:pPr>
            <a:r>
              <a:rPr lang="en-US" sz="1600" dirty="0" smtClean="0"/>
              <a:t>MCX Bullion prices in-build: Hedge for: </a:t>
            </a:r>
            <a:r>
              <a:rPr lang="en-US" sz="1600" dirty="0"/>
              <a:t>Gold </a:t>
            </a:r>
            <a:r>
              <a:rPr lang="en-US" sz="1600" dirty="0" smtClean="0"/>
              <a:t>price, USD-INR, Import </a:t>
            </a:r>
            <a:r>
              <a:rPr lang="en-US" sz="1600" dirty="0"/>
              <a:t>duty </a:t>
            </a:r>
            <a:r>
              <a:rPr lang="en-US" sz="1600" dirty="0" smtClean="0"/>
              <a:t>changes, prevailing premium/discount; which enables all </a:t>
            </a:r>
            <a:r>
              <a:rPr lang="en-US" sz="1600" dirty="0"/>
              <a:t>major value-chain </a:t>
            </a:r>
            <a:r>
              <a:rPr lang="en-US" sz="1600" dirty="0" smtClean="0"/>
              <a:t>participants:</a:t>
            </a:r>
            <a:endParaRPr lang="en-IN" sz="16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a:solidFill>
                <a:srgbClr val="002060"/>
              </a:solidFill>
              <a:latin typeface="Calibri"/>
              <a:cs typeface="Calibri"/>
            </a:endParaRPr>
          </a:p>
          <a:p>
            <a:pPr marL="285750" indent="-285750">
              <a:buFont typeface="Arial" panose="020B0604020202020204" pitchFamily="34" charset="0"/>
              <a:buChar char="•"/>
            </a:pPr>
            <a:endParaRPr lang="en-US" sz="14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a:solidFill>
                <a:srgbClr val="002060"/>
              </a:solidFill>
              <a:latin typeface="Calibri"/>
              <a:cs typeface="Calibri"/>
            </a:endParaRPr>
          </a:p>
          <a:p>
            <a:pPr marL="285750" indent="-285750">
              <a:buFont typeface="Arial" panose="020B0604020202020204" pitchFamily="34" charset="0"/>
              <a:buChar char="•"/>
            </a:pPr>
            <a:endParaRPr lang="en-US" sz="14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a:solidFill>
                <a:srgbClr val="002060"/>
              </a:solidFill>
              <a:latin typeface="Calibri"/>
              <a:cs typeface="Calibri"/>
            </a:endParaRPr>
          </a:p>
          <a:p>
            <a:pPr marL="285750" lvl="0" indent="-285750">
              <a:buFont typeface="Arial" panose="020B0604020202020204" pitchFamily="34" charset="0"/>
              <a:buChar char="•"/>
            </a:pPr>
            <a:endParaRPr lang="en-US" sz="1400" spc="-20" dirty="0" smtClean="0">
              <a:solidFill>
                <a:srgbClr val="002060"/>
              </a:solidFill>
              <a:latin typeface="Calibri"/>
              <a:cs typeface="Calibri"/>
            </a:endParaRPr>
          </a:p>
          <a:p>
            <a:pPr marL="285750" lvl="0" indent="-285750">
              <a:buFont typeface="Arial" panose="020B0604020202020204" pitchFamily="34" charset="0"/>
              <a:buChar char="•"/>
            </a:pPr>
            <a:endParaRPr lang="en-US" sz="1400" spc="-20" dirty="0">
              <a:solidFill>
                <a:srgbClr val="002060"/>
              </a:solidFill>
              <a:latin typeface="Calibri"/>
              <a:cs typeface="Calibri"/>
            </a:endParaRPr>
          </a:p>
          <a:p>
            <a:pPr marL="285750" lvl="0" indent="-285750">
              <a:buFont typeface="Arial" panose="020B0604020202020204" pitchFamily="34" charset="0"/>
              <a:buChar char="•"/>
            </a:pPr>
            <a:r>
              <a:rPr lang="en-US" sz="1600" spc="-20" dirty="0" smtClean="0">
                <a:solidFill>
                  <a:srgbClr val="002060"/>
                </a:solidFill>
                <a:latin typeface="Calibri"/>
                <a:cs typeface="Calibri"/>
              </a:rPr>
              <a:t>Strong </a:t>
            </a:r>
            <a:r>
              <a:rPr lang="en-US" sz="1600" spc="-20" dirty="0">
                <a:solidFill>
                  <a:srgbClr val="002060"/>
                </a:solidFill>
                <a:latin typeface="Calibri"/>
                <a:cs typeface="Calibri"/>
              </a:rPr>
              <a:t>correlation with international </a:t>
            </a:r>
            <a:r>
              <a:rPr lang="en-US" sz="1600" spc="-20" dirty="0" smtClean="0">
                <a:solidFill>
                  <a:srgbClr val="002060"/>
                </a:solidFill>
                <a:latin typeface="Calibri"/>
                <a:cs typeface="Calibri"/>
              </a:rPr>
              <a:t>benchmarks as well as Domestic Spot:</a:t>
            </a:r>
            <a:endParaRPr lang="en-US" sz="1600" spc="-20" dirty="0">
              <a:solidFill>
                <a:srgbClr val="002060"/>
              </a:solidFill>
              <a:latin typeface="Calibri"/>
              <a:cs typeface="Calibri"/>
            </a:endParaRPr>
          </a:p>
          <a:p>
            <a:pPr marL="742950" lvl="1" indent="-285750">
              <a:buFont typeface="Arial" panose="020B0604020202020204" pitchFamily="34" charset="0"/>
              <a:buChar char="•"/>
            </a:pPr>
            <a:r>
              <a:rPr lang="en-US" sz="1600" spc="-20" dirty="0" smtClean="0">
                <a:solidFill>
                  <a:srgbClr val="002060"/>
                </a:solidFill>
                <a:latin typeface="Calibri"/>
                <a:cs typeface="Calibri"/>
              </a:rPr>
              <a:t>CME(INR Eq.- Import Parity)-MCX  98.93%; MCX-Domestic Spot 98.02%</a:t>
            </a:r>
          </a:p>
          <a:p>
            <a:pPr lvl="1"/>
            <a:endParaRPr lang="en-US" sz="1600" spc="-20" dirty="0">
              <a:solidFill>
                <a:srgbClr val="002060"/>
              </a:solidFill>
              <a:latin typeface="Calibri"/>
              <a:cs typeface="Calibri"/>
            </a:endParaRPr>
          </a:p>
          <a:p>
            <a:pPr marL="742950" lvl="1" indent="-285750">
              <a:buFont typeface="Arial" panose="020B0604020202020204" pitchFamily="34" charset="0"/>
              <a:buChar char="•"/>
            </a:pPr>
            <a:r>
              <a:rPr lang="en-US" sz="1600" spc="-20" dirty="0" smtClean="0">
                <a:solidFill>
                  <a:srgbClr val="002060"/>
                </a:solidFill>
                <a:latin typeface="Calibri"/>
                <a:cs typeface="Calibri"/>
              </a:rPr>
              <a:t>Trading </a:t>
            </a:r>
            <a:r>
              <a:rPr lang="en-US" sz="1600" spc="-20" dirty="0">
                <a:solidFill>
                  <a:srgbClr val="002060"/>
                </a:solidFill>
                <a:latin typeface="Calibri"/>
                <a:cs typeface="Calibri"/>
              </a:rPr>
              <a:t>hours on MCX gold futures market are stretched till almost midnight to match trading time in the global </a:t>
            </a:r>
            <a:r>
              <a:rPr lang="en-US" sz="1600" spc="-20" dirty="0" smtClean="0">
                <a:solidFill>
                  <a:srgbClr val="002060"/>
                </a:solidFill>
                <a:latin typeface="Calibri"/>
                <a:cs typeface="Calibri"/>
              </a:rPr>
              <a:t>markets. So, Indian </a:t>
            </a:r>
            <a:r>
              <a:rPr lang="en-US" sz="1600" spc="-20" dirty="0">
                <a:solidFill>
                  <a:srgbClr val="002060"/>
                </a:solidFill>
                <a:latin typeface="Calibri"/>
                <a:cs typeface="Calibri"/>
              </a:rPr>
              <a:t>participants are able to manage </a:t>
            </a:r>
            <a:r>
              <a:rPr lang="en-US" sz="1600" spc="-20" dirty="0" smtClean="0">
                <a:solidFill>
                  <a:srgbClr val="002060"/>
                </a:solidFill>
                <a:latin typeface="Calibri"/>
                <a:cs typeface="Calibri"/>
              </a:rPr>
              <a:t>price </a:t>
            </a:r>
            <a:r>
              <a:rPr lang="en-US" sz="1600" spc="-20" dirty="0">
                <a:solidFill>
                  <a:srgbClr val="002060"/>
                </a:solidFill>
                <a:latin typeface="Calibri"/>
                <a:cs typeface="Calibri"/>
              </a:rPr>
              <a:t>risks </a:t>
            </a:r>
            <a:r>
              <a:rPr lang="en-US" sz="1600" spc="-20" dirty="0" smtClean="0">
                <a:solidFill>
                  <a:srgbClr val="002060"/>
                </a:solidFill>
                <a:latin typeface="Calibri"/>
                <a:cs typeface="Calibri"/>
              </a:rPr>
              <a:t>as efficiently </a:t>
            </a:r>
            <a:r>
              <a:rPr lang="en-US" sz="1600" spc="-20" dirty="0">
                <a:solidFill>
                  <a:srgbClr val="002060"/>
                </a:solidFill>
                <a:latin typeface="Calibri"/>
                <a:cs typeface="Calibri"/>
              </a:rPr>
              <a:t>as </a:t>
            </a:r>
            <a:r>
              <a:rPr lang="en-US" sz="1600" spc="-20" dirty="0" smtClean="0">
                <a:solidFill>
                  <a:srgbClr val="002060"/>
                </a:solidFill>
                <a:latin typeface="Calibri"/>
                <a:cs typeface="Calibri"/>
              </a:rPr>
              <a:t>global </a:t>
            </a:r>
            <a:r>
              <a:rPr lang="en-US" sz="1600" spc="-20" dirty="0">
                <a:solidFill>
                  <a:srgbClr val="002060"/>
                </a:solidFill>
                <a:latin typeface="Calibri"/>
                <a:cs typeface="Calibri"/>
              </a:rPr>
              <a:t>counterparts.</a:t>
            </a:r>
            <a:endParaRPr lang="en-IN" sz="1600" spc="-20" dirty="0">
              <a:solidFill>
                <a:srgbClr val="002060"/>
              </a:solidFill>
              <a:latin typeface="Calibri"/>
              <a:cs typeface="Calibri"/>
            </a:endParaRPr>
          </a:p>
          <a:p>
            <a:pPr marL="285750" lvl="0" indent="-285750">
              <a:buFont typeface="Arial" panose="020B0604020202020204" pitchFamily="34" charset="0"/>
              <a:buChar char="•"/>
            </a:pPr>
            <a:endParaRPr lang="en-US" sz="1800" spc="-20" dirty="0">
              <a:solidFill>
                <a:srgbClr val="002060"/>
              </a:solidFill>
              <a:latin typeface="Calibri"/>
              <a:cs typeface="Calibri"/>
            </a:endParaRPr>
          </a:p>
          <a:p>
            <a:pPr marL="355600" indent="-342900">
              <a:lnSpc>
                <a:spcPct val="100000"/>
              </a:lnSpc>
              <a:buClr>
                <a:srgbClr val="002060"/>
              </a:buClr>
              <a:buFont typeface="Arial"/>
              <a:buChar char="•"/>
              <a:tabLst>
                <a:tab pos="355600" algn="l"/>
              </a:tabLst>
            </a:pPr>
            <a:endParaRPr sz="1800" dirty="0">
              <a:latin typeface="Calibri"/>
              <a:cs typeface="Calibri"/>
            </a:endParaRPr>
          </a:p>
        </p:txBody>
      </p:sp>
      <p:sp>
        <p:nvSpPr>
          <p:cNvPr id="7" name="object 7"/>
          <p:cNvSpPr txBox="1">
            <a:spLocks noGrp="1"/>
          </p:cNvSpPr>
          <p:nvPr>
            <p:ph type="title"/>
          </p:nvPr>
        </p:nvSpPr>
        <p:spPr>
          <a:xfrm>
            <a:off x="248474" y="-31650"/>
            <a:ext cx="7176055" cy="511453"/>
          </a:xfrm>
          <a:prstGeom prst="rect">
            <a:avLst/>
          </a:prstGeom>
        </p:spPr>
        <p:txBody>
          <a:bodyPr vert="horz" wrap="square" lIns="0" tIns="238283" rIns="0" bIns="0" rtlCol="0">
            <a:spAutoFit/>
          </a:bodyPr>
          <a:lstStyle/>
          <a:p>
            <a:pPr marL="50165" algn="l" fontAlgn="base">
              <a:lnSpc>
                <a:spcPct val="80000"/>
              </a:lnSpc>
              <a:spcAft>
                <a:spcPct val="0"/>
              </a:spcAft>
              <a:defRPr/>
            </a:pPr>
            <a:r>
              <a:rPr lang="en-US" sz="2200" b="1" dirty="0" smtClean="0">
                <a:solidFill>
                  <a:srgbClr val="152D65"/>
                </a:solidFill>
                <a:latin typeface="Myriad Pro"/>
                <a:ea typeface="+mn-ea"/>
                <a:cs typeface="Arial" charset="0"/>
              </a:rPr>
              <a:t>MCX GOLD: the Hedging Platform of choice</a:t>
            </a:r>
            <a:endParaRPr sz="2200" b="1" dirty="0">
              <a:solidFill>
                <a:srgbClr val="152D65"/>
              </a:solidFill>
              <a:latin typeface="Myriad Pro"/>
              <a:ea typeface="+mn-ea"/>
              <a:cs typeface="Arial" charset="0"/>
            </a:endParaRPr>
          </a:p>
        </p:txBody>
      </p:sp>
      <p:sp>
        <p:nvSpPr>
          <p:cNvPr id="15" name="TextBox 14"/>
          <p:cNvSpPr txBox="1"/>
          <p:nvPr/>
        </p:nvSpPr>
        <p:spPr>
          <a:xfrm>
            <a:off x="942895" y="3113350"/>
            <a:ext cx="1240137" cy="440121"/>
          </a:xfrm>
          <a:prstGeom prst="rect">
            <a:avLst/>
          </a:prstGeom>
          <a:noFill/>
        </p:spPr>
        <p:txBody>
          <a:bodyPr wrap="square" rtlCol="0">
            <a:spAutoFit/>
          </a:bodyPr>
          <a:lstStyle/>
          <a:p>
            <a:pPr fontAlgn="base">
              <a:spcBef>
                <a:spcPct val="0"/>
              </a:spcBef>
              <a:spcAft>
                <a:spcPct val="0"/>
              </a:spcAft>
            </a:pPr>
            <a:r>
              <a:rPr lang="en-US" sz="2000" dirty="0" smtClean="0">
                <a:solidFill>
                  <a:srgbClr val="152D65"/>
                </a:solidFill>
                <a:cs typeface="Arial" charset="0"/>
              </a:rPr>
              <a:t>Importer</a:t>
            </a:r>
            <a:endParaRPr lang="en-IN" sz="2000" dirty="0">
              <a:solidFill>
                <a:srgbClr val="152D65"/>
              </a:solidFill>
              <a:cs typeface="Arial" charset="0"/>
            </a:endParaRPr>
          </a:p>
        </p:txBody>
      </p:sp>
      <p:sp>
        <p:nvSpPr>
          <p:cNvPr id="16" name="TextBox 15"/>
          <p:cNvSpPr txBox="1"/>
          <p:nvPr/>
        </p:nvSpPr>
        <p:spPr>
          <a:xfrm>
            <a:off x="2414643" y="2964883"/>
            <a:ext cx="1045954" cy="778675"/>
          </a:xfrm>
          <a:prstGeom prst="rect">
            <a:avLst/>
          </a:prstGeom>
          <a:noFill/>
        </p:spPr>
        <p:txBody>
          <a:bodyPr wrap="square" rtlCol="0">
            <a:spAutoFit/>
          </a:bodyPr>
          <a:lstStyle/>
          <a:p>
            <a:pPr fontAlgn="base">
              <a:spcBef>
                <a:spcPct val="0"/>
              </a:spcBef>
              <a:spcAft>
                <a:spcPct val="0"/>
              </a:spcAft>
            </a:pPr>
            <a:r>
              <a:rPr lang="en-US" sz="2000" dirty="0" smtClean="0">
                <a:solidFill>
                  <a:srgbClr val="152D65"/>
                </a:solidFill>
                <a:cs typeface="Arial" charset="0"/>
              </a:rPr>
              <a:t>Bullion Trader</a:t>
            </a:r>
            <a:endParaRPr lang="en-IN" sz="2000" dirty="0">
              <a:solidFill>
                <a:srgbClr val="152D65"/>
              </a:solidFill>
              <a:cs typeface="Arial" charset="0"/>
            </a:endParaRPr>
          </a:p>
        </p:txBody>
      </p:sp>
      <p:sp>
        <p:nvSpPr>
          <p:cNvPr id="17" name="TextBox 16"/>
          <p:cNvSpPr txBox="1"/>
          <p:nvPr/>
        </p:nvSpPr>
        <p:spPr>
          <a:xfrm>
            <a:off x="4881495" y="2953926"/>
            <a:ext cx="1257540" cy="778675"/>
          </a:xfrm>
          <a:prstGeom prst="rect">
            <a:avLst/>
          </a:prstGeom>
          <a:noFill/>
        </p:spPr>
        <p:txBody>
          <a:bodyPr wrap="square" rtlCol="0">
            <a:spAutoFit/>
          </a:bodyPr>
          <a:lstStyle/>
          <a:p>
            <a:pPr algn="ctr" fontAlgn="base">
              <a:spcBef>
                <a:spcPct val="0"/>
              </a:spcBef>
              <a:spcAft>
                <a:spcPct val="0"/>
              </a:spcAft>
            </a:pPr>
            <a:r>
              <a:rPr lang="en-US" sz="2000" dirty="0">
                <a:solidFill>
                  <a:srgbClr val="152D65"/>
                </a:solidFill>
                <a:cs typeface="Arial" charset="0"/>
              </a:rPr>
              <a:t> </a:t>
            </a:r>
            <a:r>
              <a:rPr lang="en-US" sz="2000" dirty="0" smtClean="0">
                <a:solidFill>
                  <a:srgbClr val="152D65"/>
                </a:solidFill>
                <a:cs typeface="Arial" charset="0"/>
              </a:rPr>
              <a:t>Retail Jeweler</a:t>
            </a:r>
            <a:endParaRPr lang="en-IN" sz="2000" dirty="0">
              <a:solidFill>
                <a:srgbClr val="152D65"/>
              </a:solidFill>
              <a:cs typeface="Arial" charset="0"/>
            </a:endParaRPr>
          </a:p>
        </p:txBody>
      </p:sp>
      <p:sp>
        <p:nvSpPr>
          <p:cNvPr id="18" name="TextBox 17"/>
          <p:cNvSpPr txBox="1"/>
          <p:nvPr/>
        </p:nvSpPr>
        <p:spPr>
          <a:xfrm>
            <a:off x="6212337" y="3123203"/>
            <a:ext cx="1405322" cy="440121"/>
          </a:xfrm>
          <a:prstGeom prst="rect">
            <a:avLst/>
          </a:prstGeom>
          <a:noFill/>
        </p:spPr>
        <p:txBody>
          <a:bodyPr wrap="square" rtlCol="0">
            <a:spAutoFit/>
          </a:bodyPr>
          <a:lstStyle/>
          <a:p>
            <a:pPr algn="ctr" fontAlgn="base">
              <a:spcBef>
                <a:spcPct val="0"/>
              </a:spcBef>
              <a:spcAft>
                <a:spcPct val="0"/>
              </a:spcAft>
            </a:pPr>
            <a:r>
              <a:rPr lang="en-US" sz="2000" dirty="0">
                <a:solidFill>
                  <a:srgbClr val="152D65"/>
                </a:solidFill>
                <a:cs typeface="Arial" charset="0"/>
              </a:rPr>
              <a:t>  </a:t>
            </a:r>
            <a:r>
              <a:rPr lang="en-US" sz="2000" dirty="0" smtClean="0">
                <a:solidFill>
                  <a:srgbClr val="152D65"/>
                </a:solidFill>
                <a:cs typeface="Arial" charset="0"/>
              </a:rPr>
              <a:t>Exporter</a:t>
            </a:r>
            <a:endParaRPr lang="en-IN" sz="2000" dirty="0">
              <a:solidFill>
                <a:srgbClr val="152D65"/>
              </a:solidFill>
              <a:cs typeface="Arial" charset="0"/>
            </a:endParaRPr>
          </a:p>
        </p:txBody>
      </p:sp>
      <p:sp>
        <p:nvSpPr>
          <p:cNvPr id="19" name="TextBox 18"/>
          <p:cNvSpPr txBox="1"/>
          <p:nvPr/>
        </p:nvSpPr>
        <p:spPr>
          <a:xfrm>
            <a:off x="3559953" y="2953926"/>
            <a:ext cx="1140515" cy="778675"/>
          </a:xfrm>
          <a:prstGeom prst="rect">
            <a:avLst/>
          </a:prstGeom>
          <a:noFill/>
        </p:spPr>
        <p:txBody>
          <a:bodyPr wrap="square" rtlCol="0">
            <a:spAutoFit/>
          </a:bodyPr>
          <a:lstStyle/>
          <a:p>
            <a:pPr fontAlgn="base">
              <a:spcBef>
                <a:spcPct val="0"/>
              </a:spcBef>
              <a:spcAft>
                <a:spcPct val="0"/>
              </a:spcAft>
            </a:pPr>
            <a:r>
              <a:rPr lang="en-US" sz="2000" dirty="0" smtClean="0">
                <a:solidFill>
                  <a:srgbClr val="152D65"/>
                </a:solidFill>
                <a:cs typeface="Arial" charset="0"/>
              </a:rPr>
              <a:t>Branded Jeweler	</a:t>
            </a:r>
            <a:endParaRPr lang="en-IN" sz="2000" dirty="0">
              <a:solidFill>
                <a:srgbClr val="152D65"/>
              </a:solidFill>
              <a:cs typeface="Arial" charset="0"/>
            </a:endParaRPr>
          </a:p>
        </p:txBody>
      </p:sp>
      <p:sp>
        <p:nvSpPr>
          <p:cNvPr id="20" name="Right Arrow 19"/>
          <p:cNvSpPr/>
          <p:nvPr/>
        </p:nvSpPr>
        <p:spPr>
          <a:xfrm>
            <a:off x="942896" y="2347248"/>
            <a:ext cx="6590966" cy="605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6526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763"/>
            <a:ext cx="9144000"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33" y="-246237"/>
            <a:ext cx="9144000" cy="1143000"/>
          </a:xfrm>
        </p:spPr>
        <p:txBody>
          <a:bodyPr>
            <a:noAutofit/>
          </a:bodyPr>
          <a:lstStyle/>
          <a:p>
            <a:pPr marL="342900" indent="-342900" algn="l" eaLnBrk="0" fontAlgn="base" hangingPunct="0">
              <a:lnSpc>
                <a:spcPct val="80000"/>
              </a:lnSpc>
              <a:spcAft>
                <a:spcPct val="0"/>
              </a:spcAft>
              <a:defRPr/>
            </a:pPr>
            <a:r>
              <a:rPr lang="en-US" sz="2800" b="1" cap="all" dirty="0">
                <a:solidFill>
                  <a:srgbClr val="152D65"/>
                </a:solidFill>
                <a:latin typeface="Calibri" pitchFamily="34" charset="0"/>
                <a:ea typeface="+mn-ea"/>
                <a:cs typeface="Arial" charset="0"/>
              </a:rPr>
              <a:t>Derivatives Volume – Global Scenario (2015)</a:t>
            </a:r>
          </a:p>
        </p:txBody>
      </p:sp>
      <p:graphicFrame>
        <p:nvGraphicFramePr>
          <p:cNvPr id="4" name="Table 3"/>
          <p:cNvGraphicFramePr>
            <a:graphicFrameLocks noGrp="1"/>
          </p:cNvGraphicFramePr>
          <p:nvPr>
            <p:extLst>
              <p:ext uri="{D42A27DB-BD31-4B8C-83A1-F6EECF244321}">
                <p14:modId xmlns:p14="http://schemas.microsoft.com/office/powerpoint/2010/main" val="1235558465"/>
              </p:ext>
            </p:extLst>
          </p:nvPr>
        </p:nvGraphicFramePr>
        <p:xfrm>
          <a:off x="914400" y="1143000"/>
          <a:ext cx="7315200" cy="5232540"/>
        </p:xfrm>
        <a:graphic>
          <a:graphicData uri="http://schemas.openxmlformats.org/drawingml/2006/table">
            <a:tbl>
              <a:tblPr firstRow="1" bandRow="1">
                <a:tableStyleId>{5C22544A-7EE6-4342-B048-85BDC9FD1C3A}</a:tableStyleId>
              </a:tblPr>
              <a:tblGrid>
                <a:gridCol w="1377500">
                  <a:extLst>
                    <a:ext uri="{9D8B030D-6E8A-4147-A177-3AD203B41FA5}">
                      <a16:colId xmlns:a16="http://schemas.microsoft.com/office/drawing/2014/main" val="20000"/>
                    </a:ext>
                  </a:extLst>
                </a:gridCol>
                <a:gridCol w="1484425">
                  <a:extLst>
                    <a:ext uri="{9D8B030D-6E8A-4147-A177-3AD203B41FA5}">
                      <a16:colId xmlns:a16="http://schemas.microsoft.com/office/drawing/2014/main" val="20001"/>
                    </a:ext>
                  </a:extLst>
                </a:gridCol>
                <a:gridCol w="1484425">
                  <a:extLst>
                    <a:ext uri="{9D8B030D-6E8A-4147-A177-3AD203B41FA5}">
                      <a16:colId xmlns:a16="http://schemas.microsoft.com/office/drawing/2014/main" val="20002"/>
                    </a:ext>
                  </a:extLst>
                </a:gridCol>
                <a:gridCol w="1484425">
                  <a:extLst>
                    <a:ext uri="{9D8B030D-6E8A-4147-A177-3AD203B41FA5}">
                      <a16:colId xmlns:a16="http://schemas.microsoft.com/office/drawing/2014/main" val="20003"/>
                    </a:ext>
                  </a:extLst>
                </a:gridCol>
                <a:gridCol w="1484425">
                  <a:extLst>
                    <a:ext uri="{9D8B030D-6E8A-4147-A177-3AD203B41FA5}">
                      <a16:colId xmlns:a16="http://schemas.microsoft.com/office/drawing/2014/main" val="20004"/>
                    </a:ext>
                  </a:extLst>
                </a:gridCol>
              </a:tblGrid>
              <a:tr h="624523">
                <a:tc>
                  <a:txBody>
                    <a:bodyPr/>
                    <a:lstStyle/>
                    <a:p>
                      <a:pPr algn="ctr"/>
                      <a:r>
                        <a:rPr lang="en-US" sz="1600" dirty="0" smtClean="0"/>
                        <a:t>Commodity</a:t>
                      </a:r>
                      <a:endParaRPr lang="en-US" sz="1600" dirty="0"/>
                    </a:p>
                  </a:txBody>
                  <a:tcPr/>
                </a:tc>
                <a:tc>
                  <a:txBody>
                    <a:bodyPr/>
                    <a:lstStyle/>
                    <a:p>
                      <a:pPr algn="ctr"/>
                      <a:r>
                        <a:rPr lang="en-US" sz="1600" dirty="0" smtClean="0"/>
                        <a:t>Options (in million lots) 2015</a:t>
                      </a:r>
                      <a:endParaRPr lang="en-US" sz="1600" dirty="0"/>
                    </a:p>
                  </a:txBody>
                  <a:tcPr/>
                </a:tc>
                <a:tc>
                  <a:txBody>
                    <a:bodyPr/>
                    <a:lstStyle/>
                    <a:p>
                      <a:pPr algn="ctr"/>
                      <a:r>
                        <a:rPr lang="en-US" sz="1600" dirty="0" smtClean="0"/>
                        <a:t>Futures (in million lots) 2015</a:t>
                      </a:r>
                      <a:endParaRPr lang="en-US" sz="1600" dirty="0"/>
                    </a:p>
                  </a:txBody>
                  <a:tcPr/>
                </a:tc>
                <a:tc>
                  <a:txBody>
                    <a:bodyPr/>
                    <a:lstStyle/>
                    <a:p>
                      <a:pPr algn="ctr"/>
                      <a:r>
                        <a:rPr lang="en-US" sz="1600" dirty="0" smtClean="0"/>
                        <a:t>Options as a  % of futures</a:t>
                      </a:r>
                      <a:endParaRPr lang="en-US" sz="1600" dirty="0"/>
                    </a:p>
                  </a:txBody>
                  <a:tcPr/>
                </a:tc>
                <a:tc>
                  <a:txBody>
                    <a:bodyPr/>
                    <a:lstStyle/>
                    <a:p>
                      <a:pPr algn="ctr"/>
                      <a:r>
                        <a:rPr lang="en-US" sz="1600" dirty="0" smtClean="0"/>
                        <a:t>Options contract lot size </a:t>
                      </a:r>
                      <a:endParaRPr lang="en-US" sz="1600" dirty="0"/>
                    </a:p>
                  </a:txBody>
                  <a:tcPr/>
                </a:tc>
                <a:extLst>
                  <a:ext uri="{0D108BD9-81ED-4DB2-BD59-A6C34878D82A}">
                    <a16:rowId xmlns:a16="http://schemas.microsoft.com/office/drawing/2014/main" val="10000"/>
                  </a:ext>
                </a:extLst>
              </a:tr>
              <a:tr h="316573">
                <a:tc gridSpan="5">
                  <a:txBody>
                    <a:bodyPr/>
                    <a:lstStyle/>
                    <a:p>
                      <a:pPr algn="ctr"/>
                      <a:r>
                        <a:rPr lang="en-US" sz="1600" b="1" dirty="0" smtClean="0"/>
                        <a:t>CME Group</a:t>
                      </a:r>
                      <a:endParaRPr lang="en-US" sz="16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55614">
                <a:tc>
                  <a:txBody>
                    <a:bodyPr/>
                    <a:lstStyle/>
                    <a:p>
                      <a:r>
                        <a:rPr lang="en-US" sz="1600" dirty="0" smtClean="0"/>
                        <a:t>Gold</a:t>
                      </a:r>
                      <a:endParaRPr lang="en-US" sz="1600" dirty="0"/>
                    </a:p>
                  </a:txBody>
                  <a:tcPr/>
                </a:tc>
                <a:tc>
                  <a:txBody>
                    <a:bodyPr/>
                    <a:lstStyle/>
                    <a:p>
                      <a:pPr algn="r" fontAlgn="b"/>
                      <a:r>
                        <a:rPr lang="en-US" sz="1600" kern="1200" dirty="0" smtClean="0">
                          <a:solidFill>
                            <a:schemeClr val="dk1"/>
                          </a:solidFill>
                          <a:latin typeface="+mn-lt"/>
                          <a:ea typeface="+mn-ea"/>
                          <a:cs typeface="+mn-cs"/>
                        </a:rPr>
                        <a:t>7.53</a:t>
                      </a:r>
                      <a:endParaRPr lang="en-US" sz="1600" kern="1200" dirty="0">
                        <a:solidFill>
                          <a:schemeClr val="dk1"/>
                        </a:solidFill>
                        <a:latin typeface="+mn-lt"/>
                        <a:ea typeface="+mn-ea"/>
                        <a:cs typeface="+mn-cs"/>
                      </a:endParaRPr>
                    </a:p>
                  </a:txBody>
                  <a:tcPr marL="9525" marR="9525" marT="9525" marB="0" anchor="ctr"/>
                </a:tc>
                <a:tc>
                  <a:txBody>
                    <a:bodyPr/>
                    <a:lstStyle/>
                    <a:p>
                      <a:pPr algn="r" fontAlgn="b"/>
                      <a:r>
                        <a:rPr lang="en-US" sz="1600" kern="1200" dirty="0" smtClean="0">
                          <a:solidFill>
                            <a:schemeClr val="dk1"/>
                          </a:solidFill>
                          <a:latin typeface="+mn-lt"/>
                          <a:ea typeface="+mn-ea"/>
                          <a:cs typeface="+mn-cs"/>
                        </a:rPr>
                        <a:t>41.85</a:t>
                      </a:r>
                      <a:endParaRPr lang="en-US" sz="1600" kern="1200" dirty="0">
                        <a:solidFill>
                          <a:schemeClr val="dk1"/>
                        </a:solidFill>
                        <a:latin typeface="+mn-lt"/>
                        <a:ea typeface="+mn-ea"/>
                        <a:cs typeface="+mn-cs"/>
                      </a:endParaRPr>
                    </a:p>
                  </a:txBody>
                  <a:tcPr marL="9525" marR="9525" marT="9525" marB="0" anchor="ctr"/>
                </a:tc>
                <a:tc>
                  <a:txBody>
                    <a:bodyPr/>
                    <a:lstStyle/>
                    <a:p>
                      <a:pPr algn="r" fontAlgn="b"/>
                      <a:r>
                        <a:rPr lang="en-US" sz="1600" kern="1200" dirty="0" smtClean="0">
                          <a:solidFill>
                            <a:schemeClr val="dk1"/>
                          </a:solidFill>
                          <a:latin typeface="+mn-lt"/>
                          <a:ea typeface="+mn-ea"/>
                          <a:cs typeface="+mn-cs"/>
                        </a:rPr>
                        <a:t>18.0%</a:t>
                      </a:r>
                      <a:endParaRPr lang="en-US" sz="1600" kern="1200" dirty="0">
                        <a:solidFill>
                          <a:schemeClr val="dk1"/>
                        </a:solidFill>
                        <a:latin typeface="+mn-lt"/>
                        <a:ea typeface="+mn-ea"/>
                        <a:cs typeface="+mn-cs"/>
                      </a:endParaRP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3.11 </a:t>
                      </a:r>
                      <a:r>
                        <a:rPr lang="en-US" sz="1600" kern="1200" dirty="0" err="1" smtClean="0">
                          <a:solidFill>
                            <a:schemeClr val="dk1"/>
                          </a:solidFill>
                          <a:latin typeface="+mn-lt"/>
                          <a:ea typeface="+mn-ea"/>
                          <a:cs typeface="+mn-cs"/>
                        </a:rPr>
                        <a:t>kgs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355614">
                <a:tc>
                  <a:txBody>
                    <a:bodyPr/>
                    <a:lstStyle/>
                    <a:p>
                      <a:r>
                        <a:rPr lang="en-US" sz="1600" dirty="0" smtClean="0"/>
                        <a:t>Silver</a:t>
                      </a:r>
                      <a:endParaRPr lang="en-US" sz="1600" dirty="0"/>
                    </a:p>
                  </a:txBody>
                  <a:tcPr/>
                </a:tc>
                <a:tc>
                  <a:txBody>
                    <a:bodyPr/>
                    <a:lstStyle/>
                    <a:p>
                      <a:pPr algn="r" fontAlgn="b"/>
                      <a:r>
                        <a:rPr lang="en-US" sz="1600" kern="1200" dirty="0" smtClean="0">
                          <a:solidFill>
                            <a:schemeClr val="dk1"/>
                          </a:solidFill>
                          <a:latin typeface="+mn-lt"/>
                          <a:ea typeface="+mn-ea"/>
                          <a:cs typeface="+mn-cs"/>
                        </a:rPr>
                        <a:t>1.22</a:t>
                      </a:r>
                      <a:endParaRPr lang="en-US" sz="1600" kern="1200" dirty="0">
                        <a:solidFill>
                          <a:schemeClr val="dk1"/>
                        </a:solidFill>
                        <a:latin typeface="+mn-lt"/>
                        <a:ea typeface="+mn-ea"/>
                        <a:cs typeface="+mn-cs"/>
                      </a:endParaRPr>
                    </a:p>
                  </a:txBody>
                  <a:tcPr marL="9525" marR="9525" marT="9525" marB="0" anchor="ctr"/>
                </a:tc>
                <a:tc>
                  <a:txBody>
                    <a:bodyPr/>
                    <a:lstStyle/>
                    <a:p>
                      <a:pPr algn="r" fontAlgn="b"/>
                      <a:r>
                        <a:rPr lang="en-US" sz="1600" kern="1200" dirty="0" smtClean="0">
                          <a:solidFill>
                            <a:schemeClr val="dk1"/>
                          </a:solidFill>
                          <a:latin typeface="+mn-lt"/>
                          <a:ea typeface="+mn-ea"/>
                          <a:cs typeface="+mn-cs"/>
                        </a:rPr>
                        <a:t>13.45</a:t>
                      </a:r>
                      <a:endParaRPr lang="en-US" sz="1600" kern="1200" dirty="0">
                        <a:solidFill>
                          <a:schemeClr val="dk1"/>
                        </a:solidFill>
                        <a:latin typeface="+mn-lt"/>
                        <a:ea typeface="+mn-ea"/>
                        <a:cs typeface="+mn-cs"/>
                      </a:endParaRPr>
                    </a:p>
                  </a:txBody>
                  <a:tcPr marL="9525" marR="9525" marT="9525" marB="0" anchor="ctr"/>
                </a:tc>
                <a:tc>
                  <a:txBody>
                    <a:bodyPr/>
                    <a:lstStyle/>
                    <a:p>
                      <a:pPr algn="r" fontAlgn="b"/>
                      <a:r>
                        <a:rPr lang="en-US" sz="1600" kern="1200" dirty="0">
                          <a:solidFill>
                            <a:schemeClr val="dk1"/>
                          </a:solidFill>
                          <a:latin typeface="+mn-lt"/>
                          <a:ea typeface="+mn-ea"/>
                          <a:cs typeface="+mn-cs"/>
                        </a:rPr>
                        <a:t>9.1%</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155.51 </a:t>
                      </a:r>
                      <a:r>
                        <a:rPr lang="en-US" sz="1600" kern="1200" dirty="0" err="1" smtClean="0">
                          <a:solidFill>
                            <a:schemeClr val="dk1"/>
                          </a:solidFill>
                          <a:latin typeface="+mn-lt"/>
                          <a:ea typeface="+mn-ea"/>
                          <a:cs typeface="+mn-cs"/>
                        </a:rPr>
                        <a:t>kgs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r h="355614">
                <a:tc>
                  <a:txBody>
                    <a:bodyPr/>
                    <a:lstStyle/>
                    <a:p>
                      <a:r>
                        <a:rPr lang="en-US" sz="1600" dirty="0" smtClean="0"/>
                        <a:t>Copper</a:t>
                      </a:r>
                      <a:endParaRPr lang="en-US" sz="1600" dirty="0"/>
                    </a:p>
                  </a:txBody>
                  <a:tcPr/>
                </a:tc>
                <a:tc>
                  <a:txBody>
                    <a:bodyPr/>
                    <a:lstStyle/>
                    <a:p>
                      <a:pPr algn="r" fontAlgn="b"/>
                      <a:r>
                        <a:rPr lang="en-US" sz="1600" kern="1200" dirty="0">
                          <a:solidFill>
                            <a:schemeClr val="dk1"/>
                          </a:solidFill>
                          <a:latin typeface="+mn-lt"/>
                          <a:ea typeface="+mn-ea"/>
                          <a:cs typeface="+mn-cs"/>
                        </a:rPr>
                        <a:t>0.03</a:t>
                      </a:r>
                    </a:p>
                  </a:txBody>
                  <a:tcPr marL="9525" marR="9525" marT="9525" marB="0" anchor="b"/>
                </a:tc>
                <a:tc>
                  <a:txBody>
                    <a:bodyPr/>
                    <a:lstStyle/>
                    <a:p>
                      <a:pPr algn="r" fontAlgn="b"/>
                      <a:r>
                        <a:rPr lang="en-US" sz="1600" kern="1200" dirty="0">
                          <a:solidFill>
                            <a:schemeClr val="dk1"/>
                          </a:solidFill>
                          <a:latin typeface="+mn-lt"/>
                          <a:ea typeface="+mn-ea"/>
                          <a:cs typeface="+mn-cs"/>
                        </a:rPr>
                        <a:t>16.99</a:t>
                      </a:r>
                    </a:p>
                  </a:txBody>
                  <a:tcPr marL="9525" marR="9525" marT="9525" marB="0" anchor="b"/>
                </a:tc>
                <a:tc>
                  <a:txBody>
                    <a:bodyPr/>
                    <a:lstStyle/>
                    <a:p>
                      <a:pPr algn="r" fontAlgn="b"/>
                      <a:r>
                        <a:rPr lang="en-US" sz="1600" kern="1200" dirty="0">
                          <a:solidFill>
                            <a:schemeClr val="dk1"/>
                          </a:solidFill>
                          <a:latin typeface="+mn-lt"/>
                          <a:ea typeface="+mn-ea"/>
                          <a:cs typeface="+mn-cs"/>
                        </a:rPr>
                        <a:t>0.2%</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11.33 tonnes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355614">
                <a:tc>
                  <a:txBody>
                    <a:bodyPr/>
                    <a:lstStyle/>
                    <a:p>
                      <a:r>
                        <a:rPr lang="en-US" sz="1600" dirty="0" smtClean="0"/>
                        <a:t>Crude oil</a:t>
                      </a:r>
                      <a:endParaRPr lang="en-US" sz="1600" dirty="0"/>
                    </a:p>
                  </a:txBody>
                  <a:tcPr/>
                </a:tc>
                <a:tc>
                  <a:txBody>
                    <a:bodyPr/>
                    <a:lstStyle/>
                    <a:p>
                      <a:pPr algn="r" fontAlgn="b"/>
                      <a:r>
                        <a:rPr lang="en-US" sz="1600" kern="1200">
                          <a:solidFill>
                            <a:schemeClr val="dk1"/>
                          </a:solidFill>
                          <a:latin typeface="+mn-lt"/>
                          <a:ea typeface="+mn-ea"/>
                          <a:cs typeface="+mn-cs"/>
                        </a:rPr>
                        <a:t>39.63</a:t>
                      </a:r>
                    </a:p>
                  </a:txBody>
                  <a:tcPr marL="9525" marR="9525" marT="9525" marB="0" anchor="b"/>
                </a:tc>
                <a:tc>
                  <a:txBody>
                    <a:bodyPr/>
                    <a:lstStyle/>
                    <a:p>
                      <a:pPr algn="r" fontAlgn="b"/>
                      <a:r>
                        <a:rPr lang="en-US" sz="1600" kern="1200" dirty="0">
                          <a:solidFill>
                            <a:schemeClr val="dk1"/>
                          </a:solidFill>
                          <a:latin typeface="+mn-lt"/>
                          <a:ea typeface="+mn-ea"/>
                          <a:cs typeface="+mn-cs"/>
                        </a:rPr>
                        <a:t>202.20</a:t>
                      </a:r>
                    </a:p>
                  </a:txBody>
                  <a:tcPr marL="9525" marR="9525" marT="9525" marB="0" anchor="b"/>
                </a:tc>
                <a:tc>
                  <a:txBody>
                    <a:bodyPr/>
                    <a:lstStyle/>
                    <a:p>
                      <a:pPr algn="r" fontAlgn="b"/>
                      <a:r>
                        <a:rPr lang="en-US" sz="1600" kern="1200" dirty="0">
                          <a:solidFill>
                            <a:schemeClr val="dk1"/>
                          </a:solidFill>
                          <a:latin typeface="+mn-lt"/>
                          <a:ea typeface="+mn-ea"/>
                          <a:cs typeface="+mn-cs"/>
                        </a:rPr>
                        <a:t>19.6%</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1000 barrels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r h="355614">
                <a:tc>
                  <a:txBody>
                    <a:bodyPr/>
                    <a:lstStyle/>
                    <a:p>
                      <a:r>
                        <a:rPr lang="en-US" sz="1600" dirty="0" smtClean="0"/>
                        <a:t>Natural</a:t>
                      </a:r>
                      <a:r>
                        <a:rPr lang="en-US" sz="1600" baseline="0" dirty="0" smtClean="0"/>
                        <a:t> Gas*</a:t>
                      </a:r>
                      <a:endParaRPr lang="en-US" sz="1600" dirty="0"/>
                    </a:p>
                  </a:txBody>
                  <a:tcPr/>
                </a:tc>
                <a:tc>
                  <a:txBody>
                    <a:bodyPr/>
                    <a:lstStyle/>
                    <a:p>
                      <a:pPr algn="r" fontAlgn="b"/>
                      <a:r>
                        <a:rPr lang="en-US" sz="1600" kern="1200" dirty="0">
                          <a:solidFill>
                            <a:schemeClr val="dk1"/>
                          </a:solidFill>
                          <a:latin typeface="+mn-lt"/>
                          <a:ea typeface="+mn-ea"/>
                          <a:cs typeface="+mn-cs"/>
                        </a:rPr>
                        <a:t>19.59</a:t>
                      </a:r>
                    </a:p>
                  </a:txBody>
                  <a:tcPr marL="9525" marR="9525" marT="9525" marB="0" anchor="b"/>
                </a:tc>
                <a:tc>
                  <a:txBody>
                    <a:bodyPr/>
                    <a:lstStyle/>
                    <a:p>
                      <a:pPr algn="r" fontAlgn="b"/>
                      <a:r>
                        <a:rPr lang="en-US" sz="1600" kern="1200" dirty="0">
                          <a:solidFill>
                            <a:schemeClr val="dk1"/>
                          </a:solidFill>
                          <a:latin typeface="+mn-lt"/>
                          <a:ea typeface="+mn-ea"/>
                          <a:cs typeface="+mn-cs"/>
                        </a:rPr>
                        <a:t>81.77</a:t>
                      </a:r>
                    </a:p>
                  </a:txBody>
                  <a:tcPr marL="9525" marR="9525" marT="9525" marB="0" anchor="b"/>
                </a:tc>
                <a:tc>
                  <a:txBody>
                    <a:bodyPr/>
                    <a:lstStyle/>
                    <a:p>
                      <a:pPr algn="r" fontAlgn="b"/>
                      <a:r>
                        <a:rPr lang="en-US" sz="1600" kern="1200" dirty="0">
                          <a:solidFill>
                            <a:schemeClr val="dk1"/>
                          </a:solidFill>
                          <a:latin typeface="+mn-lt"/>
                          <a:ea typeface="+mn-ea"/>
                          <a:cs typeface="+mn-cs"/>
                        </a:rPr>
                        <a:t>24.0%</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10,000 </a:t>
                      </a:r>
                      <a:r>
                        <a:rPr lang="en-US" sz="1600" kern="1200" dirty="0" err="1" smtClean="0">
                          <a:solidFill>
                            <a:schemeClr val="dk1"/>
                          </a:solidFill>
                          <a:latin typeface="+mn-lt"/>
                          <a:ea typeface="+mn-ea"/>
                          <a:cs typeface="+mn-cs"/>
                        </a:rPr>
                        <a:t>mmBtu</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6"/>
                  </a:ext>
                </a:extLst>
              </a:tr>
              <a:tr h="355614">
                <a:tc>
                  <a:txBody>
                    <a:bodyPr/>
                    <a:lstStyle/>
                    <a:p>
                      <a:r>
                        <a:rPr lang="en-US" sz="1600" dirty="0" smtClean="0"/>
                        <a:t>Soybean Oil</a:t>
                      </a:r>
                      <a:endParaRPr lang="en-US" sz="1600" dirty="0"/>
                    </a:p>
                  </a:txBody>
                  <a:tcPr/>
                </a:tc>
                <a:tc>
                  <a:txBody>
                    <a:bodyPr/>
                    <a:lstStyle/>
                    <a:p>
                      <a:pPr algn="r" fontAlgn="b"/>
                      <a:r>
                        <a:rPr lang="en-US" sz="1600" kern="1200" dirty="0">
                          <a:solidFill>
                            <a:schemeClr val="dk1"/>
                          </a:solidFill>
                          <a:latin typeface="+mn-lt"/>
                          <a:ea typeface="+mn-ea"/>
                          <a:cs typeface="+mn-cs"/>
                        </a:rPr>
                        <a:t>2.16</a:t>
                      </a:r>
                    </a:p>
                  </a:txBody>
                  <a:tcPr marL="9525" marR="9525" marT="9525" marB="0" anchor="b"/>
                </a:tc>
                <a:tc>
                  <a:txBody>
                    <a:bodyPr/>
                    <a:lstStyle/>
                    <a:p>
                      <a:pPr algn="r" fontAlgn="b"/>
                      <a:r>
                        <a:rPr lang="en-US" sz="1600" kern="1200" dirty="0">
                          <a:solidFill>
                            <a:schemeClr val="dk1"/>
                          </a:solidFill>
                          <a:latin typeface="+mn-lt"/>
                          <a:ea typeface="+mn-ea"/>
                          <a:cs typeface="+mn-cs"/>
                        </a:rPr>
                        <a:t>28.90</a:t>
                      </a:r>
                    </a:p>
                  </a:txBody>
                  <a:tcPr marL="9525" marR="9525" marT="9525" marB="0" anchor="b"/>
                </a:tc>
                <a:tc>
                  <a:txBody>
                    <a:bodyPr/>
                    <a:lstStyle/>
                    <a:p>
                      <a:pPr algn="r" fontAlgn="b"/>
                      <a:r>
                        <a:rPr lang="en-US" sz="1600" kern="1200" dirty="0" smtClean="0">
                          <a:solidFill>
                            <a:schemeClr val="dk1"/>
                          </a:solidFill>
                          <a:latin typeface="+mn-lt"/>
                          <a:ea typeface="+mn-ea"/>
                          <a:cs typeface="+mn-cs"/>
                        </a:rPr>
                        <a:t>7.5%</a:t>
                      </a:r>
                      <a:endParaRPr lang="en-US" sz="1600" kern="1200" dirty="0">
                        <a:solidFill>
                          <a:schemeClr val="dk1"/>
                        </a:solidFill>
                        <a:latin typeface="+mn-lt"/>
                        <a:ea typeface="+mn-ea"/>
                        <a:cs typeface="+mn-cs"/>
                      </a:endParaRP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27.22 tonnes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7"/>
                  </a:ext>
                </a:extLst>
              </a:tr>
              <a:tr h="355614">
                <a:tc>
                  <a:txBody>
                    <a:bodyPr/>
                    <a:lstStyle/>
                    <a:p>
                      <a:r>
                        <a:rPr lang="en-US" sz="1600" dirty="0" smtClean="0"/>
                        <a:t>Corn</a:t>
                      </a:r>
                      <a:endParaRPr lang="en-US" sz="1600" dirty="0"/>
                    </a:p>
                  </a:txBody>
                  <a:tcPr/>
                </a:tc>
                <a:tc>
                  <a:txBody>
                    <a:bodyPr/>
                    <a:lstStyle/>
                    <a:p>
                      <a:pPr algn="r" fontAlgn="b"/>
                      <a:r>
                        <a:rPr lang="en-US" sz="1600" kern="1200" dirty="0">
                          <a:solidFill>
                            <a:schemeClr val="dk1"/>
                          </a:solidFill>
                          <a:latin typeface="+mn-lt"/>
                          <a:ea typeface="+mn-ea"/>
                          <a:cs typeface="+mn-cs"/>
                        </a:rPr>
                        <a:t>24.15</a:t>
                      </a:r>
                    </a:p>
                  </a:txBody>
                  <a:tcPr marL="9525" marR="9525" marT="9525" marB="0" anchor="b"/>
                </a:tc>
                <a:tc>
                  <a:txBody>
                    <a:bodyPr/>
                    <a:lstStyle/>
                    <a:p>
                      <a:pPr algn="r" fontAlgn="b"/>
                      <a:r>
                        <a:rPr lang="en-US" sz="1600" kern="1200" dirty="0">
                          <a:solidFill>
                            <a:schemeClr val="dk1"/>
                          </a:solidFill>
                          <a:latin typeface="+mn-lt"/>
                          <a:ea typeface="+mn-ea"/>
                          <a:cs typeface="+mn-cs"/>
                        </a:rPr>
                        <a:t>83.09</a:t>
                      </a:r>
                    </a:p>
                  </a:txBody>
                  <a:tcPr marL="9525" marR="9525" marT="9525" marB="0" anchor="b"/>
                </a:tc>
                <a:tc>
                  <a:txBody>
                    <a:bodyPr/>
                    <a:lstStyle/>
                    <a:p>
                      <a:pPr algn="r" fontAlgn="b"/>
                      <a:r>
                        <a:rPr lang="en-US" sz="1600" kern="1200" dirty="0" smtClean="0">
                          <a:solidFill>
                            <a:schemeClr val="dk1"/>
                          </a:solidFill>
                          <a:latin typeface="+mn-lt"/>
                          <a:ea typeface="+mn-ea"/>
                          <a:cs typeface="+mn-cs"/>
                        </a:rPr>
                        <a:t>29.1%</a:t>
                      </a:r>
                      <a:endParaRPr lang="en-US" sz="1600" kern="1200" dirty="0">
                        <a:solidFill>
                          <a:schemeClr val="dk1"/>
                        </a:solidFill>
                        <a:latin typeface="+mn-lt"/>
                        <a:ea typeface="+mn-ea"/>
                        <a:cs typeface="+mn-cs"/>
                      </a:endParaRP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127.06 tonnes</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8"/>
                  </a:ext>
                </a:extLst>
              </a:tr>
              <a:tr h="355614">
                <a:tc gridSpan="5">
                  <a:txBody>
                    <a:bodyPr/>
                    <a:lstStyle/>
                    <a:p>
                      <a:pPr algn="ctr"/>
                      <a:r>
                        <a:rPr lang="en-US" sz="1600" b="1" dirty="0" smtClean="0"/>
                        <a:t>ICE (U.S.)</a:t>
                      </a:r>
                      <a:endParaRPr lang="en-US" sz="16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9"/>
                  </a:ext>
                </a:extLst>
              </a:tr>
              <a:tr h="355614">
                <a:tc>
                  <a:txBody>
                    <a:bodyPr/>
                    <a:lstStyle/>
                    <a:p>
                      <a:r>
                        <a:rPr lang="en-US" sz="1600" dirty="0" smtClean="0"/>
                        <a:t>Cotton No. 2</a:t>
                      </a:r>
                      <a:endParaRPr lang="en-US" sz="1600" dirty="0"/>
                    </a:p>
                  </a:txBody>
                  <a:tcPr/>
                </a:tc>
                <a:tc>
                  <a:txBody>
                    <a:bodyPr/>
                    <a:lstStyle/>
                    <a:p>
                      <a:pPr algn="r" fontAlgn="b"/>
                      <a:r>
                        <a:rPr lang="en-US" sz="1600" kern="1200" dirty="0" smtClean="0">
                          <a:solidFill>
                            <a:schemeClr val="dk1"/>
                          </a:solidFill>
                          <a:latin typeface="+mn-lt"/>
                          <a:ea typeface="+mn-ea"/>
                          <a:cs typeface="+mn-cs"/>
                        </a:rPr>
                        <a:t>1.74</a:t>
                      </a:r>
                      <a:endParaRPr lang="en-US" sz="1600" kern="1200" dirty="0">
                        <a:solidFill>
                          <a:schemeClr val="dk1"/>
                        </a:solidFill>
                        <a:latin typeface="+mn-lt"/>
                        <a:ea typeface="+mn-ea"/>
                        <a:cs typeface="+mn-cs"/>
                      </a:endParaRPr>
                    </a:p>
                  </a:txBody>
                  <a:tcPr marL="9525" marR="9525" marT="9525" marB="0" anchor="ctr"/>
                </a:tc>
                <a:tc>
                  <a:txBody>
                    <a:bodyPr/>
                    <a:lstStyle/>
                    <a:p>
                      <a:pPr algn="r" fontAlgn="b"/>
                      <a:r>
                        <a:rPr lang="en-US" sz="1600" kern="1200" dirty="0" smtClean="0">
                          <a:solidFill>
                            <a:schemeClr val="dk1"/>
                          </a:solidFill>
                          <a:latin typeface="+mn-lt"/>
                          <a:ea typeface="+mn-ea"/>
                          <a:cs typeface="+mn-cs"/>
                        </a:rPr>
                        <a:t>6.73</a:t>
                      </a:r>
                      <a:endParaRPr lang="en-US" sz="16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smtClean="0">
                          <a:solidFill>
                            <a:schemeClr val="dk1"/>
                          </a:solidFill>
                          <a:latin typeface="+mn-lt"/>
                          <a:ea typeface="+mn-ea"/>
                          <a:cs typeface="+mn-cs"/>
                        </a:rPr>
                        <a:t>25.9%</a:t>
                      </a:r>
                      <a:endParaRPr lang="en-US" sz="1600" kern="1200" dirty="0">
                        <a:solidFill>
                          <a:schemeClr val="dk1"/>
                        </a:solidFill>
                        <a:latin typeface="+mn-lt"/>
                        <a:ea typeface="+mn-ea"/>
                        <a:cs typeface="+mn-cs"/>
                      </a:endParaRPr>
                    </a:p>
                  </a:txBody>
                  <a:tcPr marL="9525" marR="9525" marT="9525" marB="0" anchor="ctr"/>
                </a:tc>
                <a:tc>
                  <a:txBody>
                    <a:bodyPr/>
                    <a:lstStyle/>
                    <a:p>
                      <a:pPr algn="r"/>
                      <a:r>
                        <a:rPr lang="en-US" sz="1600" dirty="0" smtClean="0"/>
                        <a:t>22.68</a:t>
                      </a:r>
                      <a:r>
                        <a:rPr lang="en-US" sz="1600" baseline="0" dirty="0" smtClean="0"/>
                        <a:t> tonnes</a:t>
                      </a:r>
                      <a:endParaRPr lang="en-US" sz="1600" dirty="0"/>
                    </a:p>
                  </a:txBody>
                  <a:tcPr anchor="ctr"/>
                </a:tc>
                <a:extLst>
                  <a:ext uri="{0D108BD9-81ED-4DB2-BD59-A6C34878D82A}">
                    <a16:rowId xmlns:a16="http://schemas.microsoft.com/office/drawing/2014/main" val="10010"/>
                  </a:ext>
                </a:extLst>
              </a:tr>
              <a:tr h="355614">
                <a:tc>
                  <a:txBody>
                    <a:bodyPr/>
                    <a:lstStyle/>
                    <a:p>
                      <a:r>
                        <a:rPr lang="en-US" sz="1600" dirty="0" smtClean="0"/>
                        <a:t>Sugar No.</a:t>
                      </a:r>
                      <a:r>
                        <a:rPr lang="en-US" sz="1600" baseline="0" dirty="0" smtClean="0"/>
                        <a:t> 11</a:t>
                      </a:r>
                      <a:endParaRPr lang="en-US" sz="1600" dirty="0"/>
                    </a:p>
                  </a:txBody>
                  <a:tcPr/>
                </a:tc>
                <a:tc>
                  <a:txBody>
                    <a:bodyPr/>
                    <a:lstStyle/>
                    <a:p>
                      <a:pPr algn="r" fontAlgn="b"/>
                      <a:r>
                        <a:rPr lang="en-US" sz="1600" kern="1200" dirty="0" smtClean="0">
                          <a:solidFill>
                            <a:schemeClr val="dk1"/>
                          </a:solidFill>
                          <a:latin typeface="+mn-lt"/>
                          <a:ea typeface="+mn-ea"/>
                          <a:cs typeface="+mn-cs"/>
                        </a:rPr>
                        <a:t>6.16</a:t>
                      </a:r>
                      <a:endParaRPr lang="en-US" sz="1600" kern="1200" dirty="0">
                        <a:solidFill>
                          <a:schemeClr val="dk1"/>
                        </a:solidFill>
                        <a:latin typeface="+mn-lt"/>
                        <a:ea typeface="+mn-ea"/>
                        <a:cs typeface="+mn-cs"/>
                      </a:endParaRPr>
                    </a:p>
                  </a:txBody>
                  <a:tcPr marL="9525" marR="9525" marT="9525" marB="0" anchor="ctr"/>
                </a:tc>
                <a:tc>
                  <a:txBody>
                    <a:bodyPr/>
                    <a:lstStyle/>
                    <a:p>
                      <a:pPr algn="r" fontAlgn="b"/>
                      <a:r>
                        <a:rPr lang="en-US" sz="1600" kern="1200" dirty="0" smtClean="0">
                          <a:solidFill>
                            <a:schemeClr val="dk1"/>
                          </a:solidFill>
                          <a:latin typeface="+mn-lt"/>
                          <a:ea typeface="+mn-ea"/>
                          <a:cs typeface="+mn-cs"/>
                        </a:rPr>
                        <a:t>34.40</a:t>
                      </a:r>
                      <a:endParaRPr lang="en-US" sz="1600" kern="1200" dirty="0">
                        <a:solidFill>
                          <a:schemeClr val="dk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smtClean="0">
                          <a:solidFill>
                            <a:schemeClr val="dk1"/>
                          </a:solidFill>
                          <a:latin typeface="+mn-lt"/>
                          <a:ea typeface="+mn-ea"/>
                          <a:cs typeface="+mn-cs"/>
                        </a:rPr>
                        <a:t>17.9%</a:t>
                      </a:r>
                    </a:p>
                  </a:txBody>
                  <a:tcPr marL="9525" marR="9525" marT="9525" marB="0" anchor="ctr"/>
                </a:tc>
                <a:tc>
                  <a:txBody>
                    <a:bodyPr/>
                    <a:lstStyle/>
                    <a:p>
                      <a:pPr algn="r"/>
                      <a:r>
                        <a:rPr lang="en-US" sz="1600" dirty="0" smtClean="0"/>
                        <a:t>50.80 tonnes</a:t>
                      </a:r>
                      <a:endParaRPr lang="en-US" sz="1600" dirty="0"/>
                    </a:p>
                  </a:txBody>
                  <a:tcPr anchor="ctr"/>
                </a:tc>
                <a:extLst>
                  <a:ext uri="{0D108BD9-81ED-4DB2-BD59-A6C34878D82A}">
                    <a16:rowId xmlns:a16="http://schemas.microsoft.com/office/drawing/2014/main" val="10011"/>
                  </a:ext>
                </a:extLst>
              </a:tr>
              <a:tr h="489250">
                <a:tc gridSpan="5">
                  <a:txBody>
                    <a:bodyPr/>
                    <a:lstStyle/>
                    <a:p>
                      <a:r>
                        <a:rPr lang="en-US" sz="1400" dirty="0" smtClean="0"/>
                        <a:t>* European option; others are American option;</a:t>
                      </a:r>
                      <a:r>
                        <a:rPr lang="en-US" sz="1400" baseline="0" dirty="0" smtClean="0"/>
                        <a:t> The underlying for Options contracts are respective Futures contract and hence share same lot sizes; Source: Futures Industry Association</a:t>
                      </a:r>
                      <a:endParaRPr lang="en-US" sz="14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82804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48"/>
            <a:ext cx="9144000"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48325"/>
            <a:ext cx="9144000" cy="1143000"/>
          </a:xfrm>
        </p:spPr>
        <p:txBody>
          <a:bodyPr>
            <a:noAutofit/>
          </a:bodyPr>
          <a:lstStyle/>
          <a:p>
            <a:pPr algn="l"/>
            <a:r>
              <a:rPr lang="en-US" sz="2800" b="1" cap="all" dirty="0">
                <a:solidFill>
                  <a:srgbClr val="152D65"/>
                </a:solidFill>
                <a:latin typeface="Calibri" pitchFamily="34" charset="0"/>
                <a:ea typeface="+mn-ea"/>
                <a:cs typeface="Arial" charset="0"/>
              </a:rPr>
              <a:t>Derivatives volume – Global Scenario (2015)</a:t>
            </a:r>
          </a:p>
        </p:txBody>
      </p:sp>
      <p:graphicFrame>
        <p:nvGraphicFramePr>
          <p:cNvPr id="4" name="Table 3"/>
          <p:cNvGraphicFramePr>
            <a:graphicFrameLocks noGrp="1"/>
          </p:cNvGraphicFramePr>
          <p:nvPr>
            <p:extLst>
              <p:ext uri="{D42A27DB-BD31-4B8C-83A1-F6EECF244321}">
                <p14:modId xmlns:p14="http://schemas.microsoft.com/office/powerpoint/2010/main" val="1178766122"/>
              </p:ext>
            </p:extLst>
          </p:nvPr>
        </p:nvGraphicFramePr>
        <p:xfrm>
          <a:off x="990600" y="1066800"/>
          <a:ext cx="7162565" cy="5017380"/>
        </p:xfrm>
        <a:graphic>
          <a:graphicData uri="http://schemas.openxmlformats.org/drawingml/2006/table">
            <a:tbl>
              <a:tblPr firstRow="1" bandRow="1">
                <a:tableStyleId>{5C22544A-7EE6-4342-B048-85BDC9FD1C3A}</a:tableStyleId>
              </a:tblPr>
              <a:tblGrid>
                <a:gridCol w="1554433">
                  <a:extLst>
                    <a:ext uri="{9D8B030D-6E8A-4147-A177-3AD203B41FA5}">
                      <a16:colId xmlns:a16="http://schemas.microsoft.com/office/drawing/2014/main" val="20000"/>
                    </a:ext>
                  </a:extLst>
                </a:gridCol>
                <a:gridCol w="1402033">
                  <a:extLst>
                    <a:ext uri="{9D8B030D-6E8A-4147-A177-3AD203B41FA5}">
                      <a16:colId xmlns:a16="http://schemas.microsoft.com/office/drawing/2014/main" val="20001"/>
                    </a:ext>
                  </a:extLst>
                </a:gridCol>
                <a:gridCol w="1402033">
                  <a:extLst>
                    <a:ext uri="{9D8B030D-6E8A-4147-A177-3AD203B41FA5}">
                      <a16:colId xmlns:a16="http://schemas.microsoft.com/office/drawing/2014/main" val="20002"/>
                    </a:ext>
                  </a:extLst>
                </a:gridCol>
                <a:gridCol w="1402033">
                  <a:extLst>
                    <a:ext uri="{9D8B030D-6E8A-4147-A177-3AD203B41FA5}">
                      <a16:colId xmlns:a16="http://schemas.microsoft.com/office/drawing/2014/main" val="20003"/>
                    </a:ext>
                  </a:extLst>
                </a:gridCol>
                <a:gridCol w="1402033">
                  <a:extLst>
                    <a:ext uri="{9D8B030D-6E8A-4147-A177-3AD203B41FA5}">
                      <a16:colId xmlns:a16="http://schemas.microsoft.com/office/drawing/2014/main" val="20004"/>
                    </a:ext>
                  </a:extLst>
                </a:gridCol>
              </a:tblGrid>
              <a:tr h="651929">
                <a:tc>
                  <a:txBody>
                    <a:bodyPr/>
                    <a:lstStyle/>
                    <a:p>
                      <a:pPr algn="ctr"/>
                      <a:r>
                        <a:rPr lang="en-US" sz="1600" dirty="0" smtClean="0">
                          <a:solidFill>
                            <a:schemeClr val="bg1"/>
                          </a:solidFill>
                        </a:rPr>
                        <a:t>Commodity</a:t>
                      </a:r>
                      <a:endParaRPr lang="en-US" sz="1600" dirty="0">
                        <a:solidFill>
                          <a:schemeClr val="bg1"/>
                        </a:solidFill>
                      </a:endParaRPr>
                    </a:p>
                  </a:txBody>
                  <a:tcPr/>
                </a:tc>
                <a:tc>
                  <a:txBody>
                    <a:bodyPr/>
                    <a:lstStyle/>
                    <a:p>
                      <a:pPr algn="ctr"/>
                      <a:r>
                        <a:rPr lang="en-US" sz="1600" dirty="0" smtClean="0"/>
                        <a:t>Options (in million lots) 2015</a:t>
                      </a:r>
                      <a:endParaRPr lang="en-US" sz="1600" dirty="0"/>
                    </a:p>
                  </a:txBody>
                  <a:tcPr/>
                </a:tc>
                <a:tc>
                  <a:txBody>
                    <a:bodyPr/>
                    <a:lstStyle/>
                    <a:p>
                      <a:pPr algn="ctr"/>
                      <a:r>
                        <a:rPr lang="en-US" sz="1600" dirty="0" smtClean="0"/>
                        <a:t>Futures (in million lots) 2015</a:t>
                      </a:r>
                      <a:endParaRPr lang="en-US" sz="1600" dirty="0"/>
                    </a:p>
                  </a:txBody>
                  <a:tcPr/>
                </a:tc>
                <a:tc>
                  <a:txBody>
                    <a:bodyPr/>
                    <a:lstStyle/>
                    <a:p>
                      <a:pPr algn="ctr"/>
                      <a:r>
                        <a:rPr lang="en-US" sz="1600" dirty="0" smtClean="0">
                          <a:solidFill>
                            <a:schemeClr val="bg1"/>
                          </a:solidFill>
                        </a:rPr>
                        <a:t>Options as a  % of futures</a:t>
                      </a:r>
                      <a:endParaRPr lang="en-US" sz="1600" dirty="0">
                        <a:solidFill>
                          <a:schemeClr val="bg1"/>
                        </a:solidFill>
                      </a:endParaRPr>
                    </a:p>
                  </a:txBody>
                  <a:tcPr/>
                </a:tc>
                <a:tc>
                  <a:txBody>
                    <a:bodyPr/>
                    <a:lstStyle/>
                    <a:p>
                      <a:pPr algn="ctr"/>
                      <a:r>
                        <a:rPr lang="en-US" sz="1600" dirty="0" smtClean="0">
                          <a:solidFill>
                            <a:schemeClr val="bg1"/>
                          </a:solidFill>
                        </a:rPr>
                        <a:t>Options contract lot size </a:t>
                      </a:r>
                      <a:endParaRPr lang="en-US" sz="1600" dirty="0">
                        <a:solidFill>
                          <a:schemeClr val="bg1"/>
                        </a:solidFill>
                      </a:endParaRPr>
                    </a:p>
                  </a:txBody>
                  <a:tcPr/>
                </a:tc>
                <a:extLst>
                  <a:ext uri="{0D108BD9-81ED-4DB2-BD59-A6C34878D82A}">
                    <a16:rowId xmlns:a16="http://schemas.microsoft.com/office/drawing/2014/main" val="10000"/>
                  </a:ext>
                </a:extLst>
              </a:tr>
              <a:tr h="330465">
                <a:tc gridSpan="5">
                  <a:txBody>
                    <a:bodyPr/>
                    <a:lstStyle/>
                    <a:p>
                      <a:pPr algn="ctr"/>
                      <a:r>
                        <a:rPr lang="en-US" sz="1600" b="1" dirty="0" smtClean="0">
                          <a:solidFill>
                            <a:schemeClr val="tx1"/>
                          </a:solidFill>
                        </a:rPr>
                        <a:t>LME</a:t>
                      </a:r>
                      <a:endParaRPr lang="en-US" sz="1600" b="1"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1220">
                <a:tc>
                  <a:txBody>
                    <a:bodyPr/>
                    <a:lstStyle/>
                    <a:p>
                      <a:r>
                        <a:rPr lang="en-US" sz="1600" dirty="0" smtClean="0">
                          <a:solidFill>
                            <a:schemeClr val="tx1"/>
                          </a:solidFill>
                        </a:rPr>
                        <a:t>Copper</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2.49</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38.56</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smtClean="0">
                          <a:solidFill>
                            <a:schemeClr val="tx1"/>
                          </a:solidFill>
                          <a:latin typeface="+mn-lt"/>
                          <a:ea typeface="+mn-ea"/>
                          <a:cs typeface="+mn-cs"/>
                        </a:rPr>
                        <a:t>6.4%</a:t>
                      </a:r>
                      <a:endParaRPr lang="en-US" sz="1600" kern="1200" dirty="0">
                        <a:solidFill>
                          <a:schemeClr val="tx1"/>
                        </a:solidFill>
                        <a:latin typeface="+mn-lt"/>
                        <a:ea typeface="+mn-ea"/>
                        <a:cs typeface="+mn-cs"/>
                      </a:endParaRPr>
                    </a:p>
                  </a:txBody>
                  <a:tcPr marL="9525" marR="9525" marT="9525" marB="0" anchor="ctr"/>
                </a:tc>
                <a:tc>
                  <a:txBody>
                    <a:bodyPr/>
                    <a:lstStyle/>
                    <a:p>
                      <a:pPr algn="r"/>
                      <a:r>
                        <a:rPr lang="en-US" sz="1600" dirty="0" smtClean="0">
                          <a:solidFill>
                            <a:schemeClr val="tx1"/>
                          </a:solidFill>
                        </a:rPr>
                        <a:t>25 tonnes</a:t>
                      </a:r>
                      <a:endParaRPr lang="en-US" sz="1600" dirty="0">
                        <a:solidFill>
                          <a:schemeClr val="tx1"/>
                        </a:solidFill>
                      </a:endParaRPr>
                    </a:p>
                  </a:txBody>
                  <a:tcPr anchor="ctr"/>
                </a:tc>
                <a:extLst>
                  <a:ext uri="{0D108BD9-81ED-4DB2-BD59-A6C34878D82A}">
                    <a16:rowId xmlns:a16="http://schemas.microsoft.com/office/drawing/2014/main" val="10002"/>
                  </a:ext>
                </a:extLst>
              </a:tr>
              <a:tr h="371220">
                <a:tc>
                  <a:txBody>
                    <a:bodyPr/>
                    <a:lstStyle/>
                    <a:p>
                      <a:r>
                        <a:rPr lang="en-US" sz="1600" dirty="0" smtClean="0">
                          <a:solidFill>
                            <a:schemeClr val="tx1"/>
                          </a:solidFill>
                        </a:rPr>
                        <a:t>Aluminium </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2.61</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59.89</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a:solidFill>
                            <a:schemeClr val="tx1"/>
                          </a:solidFill>
                          <a:latin typeface="+mn-lt"/>
                          <a:ea typeface="+mn-ea"/>
                          <a:cs typeface="+mn-cs"/>
                        </a:rPr>
                        <a:t>4.4%</a:t>
                      </a:r>
                    </a:p>
                  </a:txBody>
                  <a:tcPr marL="9525" marR="9525" marT="9525" marB="0" anchor="ctr"/>
                </a:tc>
                <a:tc>
                  <a:txBody>
                    <a:bodyPr/>
                    <a:lstStyle/>
                    <a:p>
                      <a:pPr algn="r"/>
                      <a:r>
                        <a:rPr lang="en-US" sz="1600" dirty="0" smtClean="0">
                          <a:solidFill>
                            <a:schemeClr val="tx1"/>
                          </a:solidFill>
                        </a:rPr>
                        <a:t>25 tonnes</a:t>
                      </a:r>
                      <a:endParaRPr lang="en-US" sz="1600" dirty="0">
                        <a:solidFill>
                          <a:schemeClr val="tx1"/>
                        </a:solidFill>
                      </a:endParaRPr>
                    </a:p>
                  </a:txBody>
                  <a:tcPr anchor="ctr"/>
                </a:tc>
                <a:extLst>
                  <a:ext uri="{0D108BD9-81ED-4DB2-BD59-A6C34878D82A}">
                    <a16:rowId xmlns:a16="http://schemas.microsoft.com/office/drawing/2014/main" val="10003"/>
                  </a:ext>
                </a:extLst>
              </a:tr>
              <a:tr h="371220">
                <a:tc>
                  <a:txBody>
                    <a:bodyPr/>
                    <a:lstStyle/>
                    <a:p>
                      <a:r>
                        <a:rPr lang="en-US" sz="1600" dirty="0" smtClean="0">
                          <a:solidFill>
                            <a:schemeClr val="tx1"/>
                          </a:solidFill>
                        </a:rPr>
                        <a:t>Lead</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0.45</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12.52</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a:solidFill>
                            <a:schemeClr val="tx1"/>
                          </a:solidFill>
                          <a:latin typeface="+mn-lt"/>
                          <a:ea typeface="+mn-ea"/>
                          <a:cs typeface="+mn-cs"/>
                        </a:rPr>
                        <a:t>3.6%</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25 tonnes</a:t>
                      </a:r>
                    </a:p>
                  </a:txBody>
                  <a:tcPr anchor="ctr"/>
                </a:tc>
                <a:extLst>
                  <a:ext uri="{0D108BD9-81ED-4DB2-BD59-A6C34878D82A}">
                    <a16:rowId xmlns:a16="http://schemas.microsoft.com/office/drawing/2014/main" val="10004"/>
                  </a:ext>
                </a:extLst>
              </a:tr>
              <a:tr h="371220">
                <a:tc>
                  <a:txBody>
                    <a:bodyPr/>
                    <a:lstStyle/>
                    <a:p>
                      <a:r>
                        <a:rPr lang="en-US" sz="1600" dirty="0" smtClean="0">
                          <a:solidFill>
                            <a:schemeClr val="tx1"/>
                          </a:solidFill>
                        </a:rPr>
                        <a:t>Nickel</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0.73</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19.96</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a:solidFill>
                            <a:schemeClr val="tx1"/>
                          </a:solidFill>
                          <a:latin typeface="+mn-lt"/>
                          <a:ea typeface="+mn-ea"/>
                          <a:cs typeface="+mn-cs"/>
                        </a:rPr>
                        <a:t>3.6%</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6 tonnes</a:t>
                      </a:r>
                    </a:p>
                  </a:txBody>
                  <a:tcPr anchor="ctr"/>
                </a:tc>
                <a:extLst>
                  <a:ext uri="{0D108BD9-81ED-4DB2-BD59-A6C34878D82A}">
                    <a16:rowId xmlns:a16="http://schemas.microsoft.com/office/drawing/2014/main" val="10005"/>
                  </a:ext>
                </a:extLst>
              </a:tr>
              <a:tr h="371220">
                <a:tc>
                  <a:txBody>
                    <a:bodyPr/>
                    <a:lstStyle/>
                    <a:p>
                      <a:r>
                        <a:rPr lang="en-US" sz="1600" dirty="0" smtClean="0">
                          <a:solidFill>
                            <a:schemeClr val="tx1"/>
                          </a:solidFill>
                        </a:rPr>
                        <a:t>Zinc</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1.28</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28.75</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a:solidFill>
                            <a:schemeClr val="tx1"/>
                          </a:solidFill>
                          <a:latin typeface="+mn-lt"/>
                          <a:ea typeface="+mn-ea"/>
                          <a:cs typeface="+mn-cs"/>
                        </a:rPr>
                        <a:t>4.5%</a:t>
                      </a:r>
                    </a:p>
                  </a:txBody>
                  <a:tcPr marL="9525" marR="9525"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25 tonnes</a:t>
                      </a:r>
                    </a:p>
                  </a:txBody>
                  <a:tcPr anchor="ctr"/>
                </a:tc>
                <a:extLst>
                  <a:ext uri="{0D108BD9-81ED-4DB2-BD59-A6C34878D82A}">
                    <a16:rowId xmlns:a16="http://schemas.microsoft.com/office/drawing/2014/main" val="10006"/>
                  </a:ext>
                </a:extLst>
              </a:tr>
              <a:tr h="371220">
                <a:tc gridSpan="5">
                  <a:txBody>
                    <a:bodyPr/>
                    <a:lstStyle/>
                    <a:p>
                      <a:pPr algn="ctr"/>
                      <a:r>
                        <a:rPr lang="en-US" sz="1600" b="1" dirty="0" smtClean="0">
                          <a:solidFill>
                            <a:schemeClr val="tx1"/>
                          </a:solidFill>
                        </a:rPr>
                        <a:t>ICE Europe</a:t>
                      </a:r>
                      <a:endParaRPr lang="en-US" sz="1600" b="1"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371220">
                <a:tc>
                  <a:txBody>
                    <a:bodyPr/>
                    <a:lstStyle/>
                    <a:p>
                      <a:r>
                        <a:rPr lang="en-US" sz="1600" dirty="0" smtClean="0">
                          <a:solidFill>
                            <a:schemeClr val="tx1"/>
                          </a:solidFill>
                        </a:rPr>
                        <a:t>Brent Crude Oil</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13.60</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183.85</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smtClean="0">
                          <a:solidFill>
                            <a:schemeClr val="tx1"/>
                          </a:solidFill>
                          <a:latin typeface="+mn-lt"/>
                          <a:ea typeface="+mn-ea"/>
                          <a:cs typeface="+mn-cs"/>
                        </a:rPr>
                        <a:t>7.39%</a:t>
                      </a:r>
                      <a:endParaRPr lang="en-US" sz="1600" kern="1200" dirty="0">
                        <a:solidFill>
                          <a:schemeClr val="tx1"/>
                        </a:solidFill>
                        <a:latin typeface="+mn-lt"/>
                        <a:ea typeface="+mn-ea"/>
                        <a:cs typeface="+mn-cs"/>
                      </a:endParaRPr>
                    </a:p>
                  </a:txBody>
                  <a:tcPr marL="9525" marR="9525" marT="9525" marB="0" anchor="ctr"/>
                </a:tc>
                <a:tc>
                  <a:txBody>
                    <a:bodyPr/>
                    <a:lstStyle/>
                    <a:p>
                      <a:pPr algn="r"/>
                      <a:r>
                        <a:rPr lang="en-US" sz="1600" dirty="0" smtClean="0">
                          <a:solidFill>
                            <a:schemeClr val="tx1"/>
                          </a:solidFill>
                        </a:rPr>
                        <a:t>1000 barrels</a:t>
                      </a:r>
                      <a:endParaRPr lang="en-US" sz="1600" dirty="0">
                        <a:solidFill>
                          <a:schemeClr val="tx1"/>
                        </a:solidFill>
                      </a:endParaRPr>
                    </a:p>
                  </a:txBody>
                  <a:tcPr anchor="ctr"/>
                </a:tc>
                <a:extLst>
                  <a:ext uri="{0D108BD9-81ED-4DB2-BD59-A6C34878D82A}">
                    <a16:rowId xmlns:a16="http://schemas.microsoft.com/office/drawing/2014/main" val="10008"/>
                  </a:ext>
                </a:extLst>
              </a:tr>
              <a:tr h="371220">
                <a:tc gridSpan="5">
                  <a:txBody>
                    <a:bodyPr/>
                    <a:lstStyle/>
                    <a:p>
                      <a:pPr algn="ctr"/>
                      <a:r>
                        <a:rPr lang="en-US" sz="1600" b="1" dirty="0" smtClean="0">
                          <a:solidFill>
                            <a:schemeClr val="tx1"/>
                          </a:solidFill>
                        </a:rPr>
                        <a:t>TOCOM</a:t>
                      </a:r>
                      <a:endParaRPr lang="en-US" sz="1600" b="1"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9"/>
                  </a:ext>
                </a:extLst>
              </a:tr>
              <a:tr h="371220">
                <a:tc>
                  <a:txBody>
                    <a:bodyPr/>
                    <a:lstStyle/>
                    <a:p>
                      <a:r>
                        <a:rPr lang="en-US" sz="1600" dirty="0" smtClean="0">
                          <a:solidFill>
                            <a:schemeClr val="tx1"/>
                          </a:solidFill>
                        </a:rPr>
                        <a:t>Gold</a:t>
                      </a:r>
                      <a:endParaRPr lang="en-US" sz="1600" dirty="0">
                        <a:solidFill>
                          <a:schemeClr val="tx1"/>
                        </a:solidFill>
                      </a:endParaRPr>
                    </a:p>
                  </a:txBody>
                  <a:tcPr/>
                </a:tc>
                <a:tc>
                  <a:txBody>
                    <a:bodyPr/>
                    <a:lstStyle/>
                    <a:p>
                      <a:pPr algn="r" fontAlgn="b"/>
                      <a:r>
                        <a:rPr lang="en-US" sz="1600" kern="1200" dirty="0" smtClean="0">
                          <a:solidFill>
                            <a:schemeClr val="tx1"/>
                          </a:solidFill>
                          <a:latin typeface="+mn-lt"/>
                          <a:ea typeface="+mn-ea"/>
                          <a:cs typeface="+mn-cs"/>
                        </a:rPr>
                        <a:t>0</a:t>
                      </a:r>
                      <a:endParaRPr lang="en-US" sz="1600" kern="1200" dirty="0">
                        <a:solidFill>
                          <a:schemeClr val="tx1"/>
                        </a:solidFill>
                        <a:latin typeface="+mn-lt"/>
                        <a:ea typeface="+mn-ea"/>
                        <a:cs typeface="+mn-cs"/>
                      </a:endParaRPr>
                    </a:p>
                  </a:txBody>
                  <a:tcPr marL="9525" marR="9525" marT="9525" marB="0" anchor="ctr"/>
                </a:tc>
                <a:tc>
                  <a:txBody>
                    <a:bodyPr/>
                    <a:lstStyle/>
                    <a:p>
                      <a:pPr algn="r" fontAlgn="b"/>
                      <a:r>
                        <a:rPr lang="en-US" sz="1600" kern="1200" dirty="0" smtClean="0">
                          <a:solidFill>
                            <a:schemeClr val="tx1"/>
                          </a:solidFill>
                          <a:latin typeface="+mn-lt"/>
                          <a:ea typeface="+mn-ea"/>
                          <a:cs typeface="+mn-cs"/>
                        </a:rPr>
                        <a:t>7.93</a:t>
                      </a:r>
                      <a:endParaRPr lang="en-US" sz="1600" kern="1200" dirty="0">
                        <a:solidFill>
                          <a:schemeClr val="tx1"/>
                        </a:solidFill>
                        <a:latin typeface="+mn-lt"/>
                        <a:ea typeface="+mn-ea"/>
                        <a:cs typeface="+mn-cs"/>
                      </a:endParaRPr>
                    </a:p>
                  </a:txBody>
                  <a:tcPr marL="9525" marR="9525" marT="9525" marB="0" anchor="ctr"/>
                </a:tc>
                <a:tc>
                  <a:txBody>
                    <a:bodyPr/>
                    <a:lstStyle/>
                    <a:p>
                      <a:pPr marL="0" algn="r" defTabSz="914400" rtl="0" eaLnBrk="1" fontAlgn="b" latinLnBrk="0" hangingPunct="1"/>
                      <a:r>
                        <a:rPr lang="en-US" sz="1600" kern="1200" dirty="0" smtClean="0">
                          <a:solidFill>
                            <a:schemeClr val="tx1"/>
                          </a:solidFill>
                          <a:latin typeface="+mn-lt"/>
                          <a:ea typeface="+mn-ea"/>
                          <a:cs typeface="+mn-cs"/>
                        </a:rPr>
                        <a:t>0%</a:t>
                      </a:r>
                      <a:endParaRPr lang="en-US" sz="1600" kern="1200" dirty="0">
                        <a:solidFill>
                          <a:schemeClr val="tx1"/>
                        </a:solidFill>
                        <a:latin typeface="+mn-lt"/>
                        <a:ea typeface="+mn-ea"/>
                        <a:cs typeface="+mn-cs"/>
                      </a:endParaRPr>
                    </a:p>
                  </a:txBody>
                  <a:tcPr marL="9525" marR="9525" marT="9525" marB="0" anchor="ctr"/>
                </a:tc>
                <a:tc>
                  <a:txBody>
                    <a:bodyPr/>
                    <a:lstStyle/>
                    <a:p>
                      <a:pPr algn="r"/>
                      <a:r>
                        <a:rPr lang="en-US" sz="1600" dirty="0" smtClean="0">
                          <a:solidFill>
                            <a:schemeClr val="tx1"/>
                          </a:solidFill>
                        </a:rPr>
                        <a:t>1 Kg</a:t>
                      </a:r>
                      <a:endParaRPr lang="en-US" sz="1600" dirty="0">
                        <a:solidFill>
                          <a:schemeClr val="tx1"/>
                        </a:solidFill>
                      </a:endParaRPr>
                    </a:p>
                  </a:txBody>
                  <a:tcPr anchor="ctr"/>
                </a:tc>
                <a:extLst>
                  <a:ext uri="{0D108BD9-81ED-4DB2-BD59-A6C34878D82A}">
                    <a16:rowId xmlns:a16="http://schemas.microsoft.com/office/drawing/2014/main" val="10010"/>
                  </a:ext>
                </a:extLst>
              </a:tr>
              <a:tr h="510719">
                <a:tc gridSpan="5">
                  <a:txBody>
                    <a:bodyPr/>
                    <a:lstStyle/>
                    <a:p>
                      <a:r>
                        <a:rPr lang="en-US" sz="1400" dirty="0" smtClean="0">
                          <a:solidFill>
                            <a:schemeClr val="tx1"/>
                          </a:solidFill>
                        </a:rPr>
                        <a:t>Options are American type;</a:t>
                      </a:r>
                      <a:r>
                        <a:rPr lang="en-US" sz="1400" baseline="0" dirty="0" smtClean="0">
                          <a:solidFill>
                            <a:schemeClr val="tx1"/>
                          </a:solidFill>
                        </a:rPr>
                        <a:t> The underlying for Options contracts are respective Futures contract and hence share same lot sizes; Source: Futures Industry Association</a:t>
                      </a:r>
                      <a:endParaRPr lang="en-US" sz="1400" dirty="0">
                        <a:solidFill>
                          <a:schemeClr val="tx1"/>
                        </a:solidFill>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2622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79" y="57800"/>
            <a:ext cx="8607290" cy="618063"/>
          </a:xfrm>
          <a:prstGeom prst="rect">
            <a:avLst/>
          </a:prstGeom>
        </p:spPr>
        <p:txBody>
          <a:bodyPr>
            <a:noAutofit/>
          </a:bodyPr>
          <a:lstStyle/>
          <a:p>
            <a:r>
              <a:rPr lang="en-IN" dirty="0">
                <a:solidFill>
                  <a:srgbClr val="152D65"/>
                </a:solidFill>
                <a:latin typeface="Myriad Pro"/>
                <a:cs typeface="Arial" charset="0"/>
              </a:rPr>
              <a:t>Bullion </a:t>
            </a:r>
            <a:r>
              <a:rPr lang="en-IN" dirty="0" smtClean="0">
                <a:solidFill>
                  <a:srgbClr val="152D65"/>
                </a:solidFill>
                <a:latin typeface="Myriad Pro"/>
                <a:cs typeface="Arial" charset="0"/>
              </a:rPr>
              <a:t>Deliveries: shows Acceptance of Price </a:t>
            </a:r>
            <a:br>
              <a:rPr lang="en-IN" dirty="0" smtClean="0">
                <a:solidFill>
                  <a:srgbClr val="152D65"/>
                </a:solidFill>
                <a:latin typeface="Myriad Pro"/>
                <a:cs typeface="Arial" charset="0"/>
              </a:rPr>
            </a:br>
            <a:r>
              <a:rPr lang="en-IN" dirty="0" smtClean="0">
                <a:solidFill>
                  <a:srgbClr val="152D65"/>
                </a:solidFill>
                <a:latin typeface="Myriad Pro"/>
                <a:cs typeface="Arial" charset="0"/>
              </a:rPr>
              <a:t>BY PHYSICAL INDUSTRY</a:t>
            </a:r>
            <a:r>
              <a:rPr lang="en-US" dirty="0">
                <a:solidFill>
                  <a:srgbClr val="152D65"/>
                </a:solidFill>
                <a:latin typeface="Myriad Pro"/>
                <a:cs typeface="Arial" charset="0"/>
              </a:rPr>
              <a:t/>
            </a:r>
            <a:br>
              <a:rPr lang="en-US" dirty="0">
                <a:solidFill>
                  <a:srgbClr val="152D65"/>
                </a:solidFill>
                <a:latin typeface="Myriad Pro"/>
                <a:cs typeface="Arial" charset="0"/>
              </a:rPr>
            </a:br>
            <a:endParaRPr lang="en-IN" dirty="0">
              <a:latin typeface="Myriad Pro"/>
            </a:endParaRPr>
          </a:p>
        </p:txBody>
      </p:sp>
      <p:graphicFrame>
        <p:nvGraphicFramePr>
          <p:cNvPr id="5" name="Content Placeholder 11"/>
          <p:cNvGraphicFramePr>
            <a:graphicFrameLocks/>
          </p:cNvGraphicFramePr>
          <p:nvPr>
            <p:extLst>
              <p:ext uri="{D42A27DB-BD31-4B8C-83A1-F6EECF244321}">
                <p14:modId xmlns:p14="http://schemas.microsoft.com/office/powerpoint/2010/main" val="4029150923"/>
              </p:ext>
            </p:extLst>
          </p:nvPr>
        </p:nvGraphicFramePr>
        <p:xfrm>
          <a:off x="304800" y="1596684"/>
          <a:ext cx="8531092" cy="2590801"/>
        </p:xfrm>
        <a:graphic>
          <a:graphicData uri="http://schemas.openxmlformats.org/drawingml/2006/table">
            <a:tbl>
              <a:tblPr/>
              <a:tblGrid>
                <a:gridCol w="550393">
                  <a:extLst>
                    <a:ext uri="{9D8B030D-6E8A-4147-A177-3AD203B41FA5}">
                      <a16:colId xmlns:a16="http://schemas.microsoft.com/office/drawing/2014/main" val="20000"/>
                    </a:ext>
                  </a:extLst>
                </a:gridCol>
                <a:gridCol w="481594">
                  <a:extLst>
                    <a:ext uri="{9D8B030D-6E8A-4147-A177-3AD203B41FA5}">
                      <a16:colId xmlns:a16="http://schemas.microsoft.com/office/drawing/2014/main" val="20001"/>
                    </a:ext>
                  </a:extLst>
                </a:gridCol>
                <a:gridCol w="481594">
                  <a:extLst>
                    <a:ext uri="{9D8B030D-6E8A-4147-A177-3AD203B41FA5}">
                      <a16:colId xmlns:a16="http://schemas.microsoft.com/office/drawing/2014/main" val="20002"/>
                    </a:ext>
                  </a:extLst>
                </a:gridCol>
                <a:gridCol w="550393">
                  <a:extLst>
                    <a:ext uri="{9D8B030D-6E8A-4147-A177-3AD203B41FA5}">
                      <a16:colId xmlns:a16="http://schemas.microsoft.com/office/drawing/2014/main" val="20003"/>
                    </a:ext>
                  </a:extLst>
                </a:gridCol>
                <a:gridCol w="481594">
                  <a:extLst>
                    <a:ext uri="{9D8B030D-6E8A-4147-A177-3AD203B41FA5}">
                      <a16:colId xmlns:a16="http://schemas.microsoft.com/office/drawing/2014/main" val="20004"/>
                    </a:ext>
                  </a:extLst>
                </a:gridCol>
                <a:gridCol w="619192">
                  <a:extLst>
                    <a:ext uri="{9D8B030D-6E8A-4147-A177-3AD203B41FA5}">
                      <a16:colId xmlns:a16="http://schemas.microsoft.com/office/drawing/2014/main" val="20005"/>
                    </a:ext>
                  </a:extLst>
                </a:gridCol>
                <a:gridCol w="481594">
                  <a:extLst>
                    <a:ext uri="{9D8B030D-6E8A-4147-A177-3AD203B41FA5}">
                      <a16:colId xmlns:a16="http://schemas.microsoft.com/office/drawing/2014/main" val="20006"/>
                    </a:ext>
                  </a:extLst>
                </a:gridCol>
                <a:gridCol w="481594">
                  <a:extLst>
                    <a:ext uri="{9D8B030D-6E8A-4147-A177-3AD203B41FA5}">
                      <a16:colId xmlns:a16="http://schemas.microsoft.com/office/drawing/2014/main" val="20007"/>
                    </a:ext>
                  </a:extLst>
                </a:gridCol>
                <a:gridCol w="550393">
                  <a:extLst>
                    <a:ext uri="{9D8B030D-6E8A-4147-A177-3AD203B41FA5}">
                      <a16:colId xmlns:a16="http://schemas.microsoft.com/office/drawing/2014/main" val="20008"/>
                    </a:ext>
                  </a:extLst>
                </a:gridCol>
                <a:gridCol w="550393">
                  <a:extLst>
                    <a:ext uri="{9D8B030D-6E8A-4147-A177-3AD203B41FA5}">
                      <a16:colId xmlns:a16="http://schemas.microsoft.com/office/drawing/2014/main" val="20009"/>
                    </a:ext>
                  </a:extLst>
                </a:gridCol>
                <a:gridCol w="550393">
                  <a:extLst>
                    <a:ext uri="{9D8B030D-6E8A-4147-A177-3AD203B41FA5}">
                      <a16:colId xmlns:a16="http://schemas.microsoft.com/office/drawing/2014/main" val="20010"/>
                    </a:ext>
                  </a:extLst>
                </a:gridCol>
                <a:gridCol w="481594">
                  <a:extLst>
                    <a:ext uri="{9D8B030D-6E8A-4147-A177-3AD203B41FA5}">
                      <a16:colId xmlns:a16="http://schemas.microsoft.com/office/drawing/2014/main" val="20011"/>
                    </a:ext>
                  </a:extLst>
                </a:gridCol>
                <a:gridCol w="550393">
                  <a:extLst>
                    <a:ext uri="{9D8B030D-6E8A-4147-A177-3AD203B41FA5}">
                      <a16:colId xmlns:a16="http://schemas.microsoft.com/office/drawing/2014/main" val="20012"/>
                    </a:ext>
                  </a:extLst>
                </a:gridCol>
                <a:gridCol w="550393">
                  <a:extLst>
                    <a:ext uri="{9D8B030D-6E8A-4147-A177-3AD203B41FA5}">
                      <a16:colId xmlns:a16="http://schemas.microsoft.com/office/drawing/2014/main" val="20013"/>
                    </a:ext>
                  </a:extLst>
                </a:gridCol>
                <a:gridCol w="550393">
                  <a:extLst>
                    <a:ext uri="{9D8B030D-6E8A-4147-A177-3AD203B41FA5}">
                      <a16:colId xmlns:a16="http://schemas.microsoft.com/office/drawing/2014/main" val="20014"/>
                    </a:ext>
                  </a:extLst>
                </a:gridCol>
                <a:gridCol w="619192">
                  <a:extLst>
                    <a:ext uri="{9D8B030D-6E8A-4147-A177-3AD203B41FA5}">
                      <a16:colId xmlns:a16="http://schemas.microsoft.com/office/drawing/2014/main" val="20015"/>
                    </a:ext>
                  </a:extLst>
                </a:gridCol>
              </a:tblGrid>
              <a:tr h="526249">
                <a:tc gridSpan="16">
                  <a:txBody>
                    <a:bodyPr/>
                    <a:lstStyle/>
                    <a:p>
                      <a:pPr algn="ctr" fontAlgn="b"/>
                      <a:r>
                        <a:rPr lang="en-IN" sz="1200" b="1" i="0" u="none" strike="noStrike" dirty="0">
                          <a:effectLst/>
                          <a:latin typeface="Arial" panose="020B0604020202020204" pitchFamily="34" charset="0"/>
                        </a:rPr>
                        <a:t>MCX Bullion </a:t>
                      </a:r>
                      <a:r>
                        <a:rPr lang="en-IN" sz="1200" b="1" i="0" u="none" strike="noStrike" dirty="0" smtClean="0">
                          <a:effectLst/>
                          <a:latin typeface="Arial" panose="020B0604020202020204" pitchFamily="34" charset="0"/>
                        </a:rPr>
                        <a:t>- </a:t>
                      </a:r>
                      <a:r>
                        <a:rPr lang="en-IN" sz="1200" b="1" i="0" u="none" strike="noStrike" dirty="0">
                          <a:effectLst/>
                          <a:latin typeface="Arial" panose="020B0604020202020204" pitchFamily="34" charset="0"/>
                        </a:rPr>
                        <a:t>Delivery Volume (MT)</a:t>
                      </a:r>
                    </a:p>
                  </a:txBody>
                  <a:tcPr marL="8100" marR="8100" marT="81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tc>
                <a:tc hMerge="1">
                  <a:txBody>
                    <a:bodyPr/>
                    <a:lstStyle/>
                    <a:p>
                      <a:endParaRPr lang="en-IN"/>
                    </a:p>
                  </a:txBody>
                  <a:tcPr/>
                </a:tc>
                <a:extLst>
                  <a:ext uri="{0D108BD9-81ED-4DB2-BD59-A6C34878D82A}">
                    <a16:rowId xmlns:a16="http://schemas.microsoft.com/office/drawing/2014/main" val="10000"/>
                  </a:ext>
                </a:extLst>
              </a:tr>
              <a:tr h="526249">
                <a:tc>
                  <a:txBody>
                    <a:bodyPr/>
                    <a:lstStyle/>
                    <a:p>
                      <a:pPr algn="ctr" fontAlgn="b"/>
                      <a:r>
                        <a:rPr lang="en-IN" sz="1200" b="0" i="0" u="none" strike="noStrike" dirty="0">
                          <a:effectLst/>
                          <a:latin typeface="Arial" panose="020B0604020202020204" pitchFamily="34" charset="0"/>
                        </a:rPr>
                        <a:t>Month</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2004</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2005</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2006</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2007</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2008</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2009</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2010</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2011</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2012</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2013</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2014</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2015</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smtClean="0">
                          <a:effectLst/>
                          <a:latin typeface="Arial" panose="020B0604020202020204" pitchFamily="34" charset="0"/>
                        </a:rPr>
                        <a:t>2016</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smtClean="0">
                          <a:effectLst/>
                          <a:latin typeface="Arial" panose="020B0604020202020204" pitchFamily="34" charset="0"/>
                        </a:rPr>
                        <a:t>2017</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200" b="0" i="0" u="none" strike="noStrike" dirty="0">
                          <a:effectLst/>
                          <a:latin typeface="Arial" panose="020B0604020202020204" pitchFamily="34" charset="0"/>
                        </a:rPr>
                        <a:t>Total</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6249">
                <a:tc>
                  <a:txBody>
                    <a:bodyPr/>
                    <a:lstStyle/>
                    <a:p>
                      <a:pPr algn="ctr" rtl="0" fontAlgn="b"/>
                      <a:r>
                        <a:rPr lang="en-IN" sz="1200" b="0" i="0" u="none" strike="noStrike" dirty="0">
                          <a:solidFill>
                            <a:srgbClr val="000000"/>
                          </a:solidFill>
                          <a:effectLst/>
                          <a:latin typeface="Arial"/>
                        </a:rPr>
                        <a:t>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12.82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14.82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11.19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a:solidFill>
                            <a:srgbClr val="000000"/>
                          </a:solidFill>
                          <a:effectLst/>
                          <a:latin typeface="Arial"/>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0" i="0" u="none" strike="noStrike" dirty="0" smtClean="0">
                          <a:solidFill>
                            <a:srgbClr val="000000"/>
                          </a:solidFill>
                          <a:effectLst/>
                          <a:latin typeface="Arial"/>
                        </a:rPr>
                        <a:t>2.62</a:t>
                      </a:r>
                      <a:endParaRPr lang="en-IN" sz="12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IN" sz="1200" b="1" i="0" u="none" strike="noStrike" dirty="0" smtClean="0">
                          <a:solidFill>
                            <a:srgbClr val="000000"/>
                          </a:solidFill>
                          <a:effectLst/>
                          <a:latin typeface="Arial"/>
                        </a:rPr>
                        <a:t>100.44</a:t>
                      </a:r>
                      <a:endParaRPr lang="en-IN"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12054">
                <a:tc>
                  <a:txBody>
                    <a:bodyPr/>
                    <a:lstStyle/>
                    <a:p>
                      <a:pPr algn="ctr" fontAlgn="b"/>
                      <a:r>
                        <a:rPr lang="en-IN" sz="1200" b="0" i="0" u="none" strike="noStrike" dirty="0">
                          <a:effectLst/>
                          <a:latin typeface="Arial" panose="020B0604020202020204" pitchFamily="34" charset="0"/>
                        </a:rPr>
                        <a:t>Silver</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a:effectLst/>
                          <a:latin typeface="Arial" panose="020B0604020202020204" pitchFamily="34" charset="0"/>
                        </a:rPr>
                        <a:t>15.30</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a:effectLst/>
                          <a:latin typeface="Arial" panose="020B0604020202020204" pitchFamily="34" charset="0"/>
                        </a:rPr>
                        <a:t>131.46</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a:effectLst/>
                          <a:latin typeface="Arial" panose="020B0604020202020204" pitchFamily="34" charset="0"/>
                        </a:rPr>
                        <a:t>148.11</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a:effectLst/>
                          <a:latin typeface="Arial" panose="020B0604020202020204" pitchFamily="34" charset="0"/>
                        </a:rPr>
                        <a:t>208.35</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a:effectLst/>
                          <a:latin typeface="Arial" panose="020B0604020202020204" pitchFamily="34" charset="0"/>
                        </a:rPr>
                        <a:t>300.81</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a:effectLst/>
                          <a:latin typeface="Arial" panose="020B0604020202020204" pitchFamily="34" charset="0"/>
                        </a:rPr>
                        <a:t>247.80</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a:effectLst/>
                          <a:latin typeface="Arial" panose="020B0604020202020204" pitchFamily="34" charset="0"/>
                        </a:rPr>
                        <a:t>86.16</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a:effectLst/>
                          <a:latin typeface="Arial" panose="020B0604020202020204" pitchFamily="34" charset="0"/>
                        </a:rPr>
                        <a:t>267.45</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smtClean="0">
                          <a:effectLst/>
                          <a:latin typeface="Arial" panose="020B0604020202020204" pitchFamily="34" charset="0"/>
                        </a:rPr>
                        <a:t>310.83</a:t>
                      </a:r>
                      <a:endParaRPr lang="en-IN" sz="1200" b="0"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smtClean="0">
                          <a:effectLst/>
                          <a:latin typeface="Arial" panose="020B0604020202020204" pitchFamily="34" charset="0"/>
                        </a:rPr>
                        <a:t>282.78</a:t>
                      </a:r>
                      <a:endParaRPr lang="en-IN" sz="1200" b="0"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smtClean="0">
                          <a:effectLst/>
                          <a:latin typeface="Arial" panose="020B0604020202020204" pitchFamily="34" charset="0"/>
                        </a:rPr>
                        <a:t>111.99</a:t>
                      </a:r>
                      <a:endParaRPr lang="en-IN" sz="1200" b="0"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smtClean="0">
                          <a:effectLst/>
                          <a:latin typeface="Arial" panose="020B0604020202020204" pitchFamily="34" charset="0"/>
                        </a:rPr>
                        <a:t>252.06</a:t>
                      </a:r>
                      <a:endParaRPr lang="en-IN" sz="1200" b="0"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effectLst/>
                          <a:latin typeface="Arial" panose="020B0604020202020204" pitchFamily="34" charset="0"/>
                        </a:rPr>
                        <a:t>359.61</a:t>
                      </a:r>
                      <a:endParaRPr lang="en-IN" sz="1200" b="0"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0" i="0" u="none" strike="noStrike" dirty="0" smtClean="0">
                          <a:effectLst/>
                          <a:latin typeface="Arial" panose="020B0604020202020204" pitchFamily="34" charset="0"/>
                        </a:rPr>
                        <a:t>57.54</a:t>
                      </a:r>
                      <a:endParaRPr lang="en-IN" sz="1200" b="0"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N" sz="1200" b="1" i="0" u="none" strike="noStrike" dirty="0" smtClean="0">
                          <a:effectLst/>
                          <a:latin typeface="Arial" panose="020B0604020202020204" pitchFamily="34" charset="0"/>
                        </a:rPr>
                        <a:t>2778</a:t>
                      </a:r>
                      <a:endParaRPr lang="en-IN" sz="1200" b="1" i="0" u="none" strike="noStrike" dirty="0">
                        <a:effectLst/>
                        <a:latin typeface="Arial" panose="020B0604020202020204" pitchFamily="34" charset="0"/>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4" name="object 3"/>
          <p:cNvSpPr/>
          <p:nvPr/>
        </p:nvSpPr>
        <p:spPr>
          <a:xfrm>
            <a:off x="206151" y="4402868"/>
            <a:ext cx="8704931" cy="540607"/>
          </a:xfrm>
          <a:custGeom>
            <a:avLst/>
            <a:gdLst/>
            <a:ahLst/>
            <a:cxnLst/>
            <a:rect l="l" t="t" r="r" b="b"/>
            <a:pathLst>
              <a:path w="9034780" h="457200">
                <a:moveTo>
                  <a:pt x="0" y="457199"/>
                </a:moveTo>
                <a:lnTo>
                  <a:pt x="9034272" y="457199"/>
                </a:lnTo>
                <a:lnTo>
                  <a:pt x="9034272" y="0"/>
                </a:lnTo>
                <a:lnTo>
                  <a:pt x="0" y="0"/>
                </a:lnTo>
                <a:lnTo>
                  <a:pt x="0" y="457199"/>
                </a:lnTo>
                <a:close/>
              </a:path>
            </a:pathLst>
          </a:custGeom>
          <a:solidFill>
            <a:srgbClr val="FFFFFF"/>
          </a:solidFill>
        </p:spPr>
        <p:txBody>
          <a:bodyPr wrap="square" lIns="0" tIns="0" rIns="0" bIns="0" rtlCol="0"/>
          <a:lstStyle/>
          <a:p>
            <a:pPr algn="ctr">
              <a:buClr>
                <a:srgbClr val="002060"/>
              </a:buClr>
              <a:tabLst>
                <a:tab pos="355600" algn="l"/>
              </a:tabLst>
            </a:pPr>
            <a:r>
              <a:rPr lang="en-US" sz="1600" b="1" i="1" spc="-15" dirty="0" smtClean="0">
                <a:solidFill>
                  <a:srgbClr val="002060"/>
                </a:solidFill>
                <a:latin typeface="Calibri"/>
                <a:cs typeface="Calibri"/>
              </a:rPr>
              <a:t>Deliveries of 100.44 MT of Gold &amp; and over 2778 MT of Silver have taken place on MCX since inception. </a:t>
            </a:r>
          </a:p>
          <a:p>
            <a:pPr algn="ctr">
              <a:buClr>
                <a:srgbClr val="002060"/>
              </a:buClr>
              <a:tabLst>
                <a:tab pos="355600" algn="l"/>
              </a:tabLst>
            </a:pPr>
            <a:r>
              <a:rPr lang="en-US" sz="1600" b="1" i="1" spc="-15" dirty="0" smtClean="0">
                <a:solidFill>
                  <a:srgbClr val="002060"/>
                </a:solidFill>
                <a:latin typeface="Calibri"/>
                <a:cs typeface="Calibri"/>
              </a:rPr>
              <a:t>Silver: 360 MT in CY 2016 (highest ever)</a:t>
            </a:r>
            <a:endParaRPr lang="en-US" sz="1600" b="1" i="1" spc="-15" dirty="0">
              <a:solidFill>
                <a:srgbClr val="002060"/>
              </a:solidFill>
              <a:latin typeface="Calibri"/>
              <a:cs typeface="Calibri"/>
            </a:endParaRPr>
          </a:p>
        </p:txBody>
      </p:sp>
      <p:sp>
        <p:nvSpPr>
          <p:cNvPr id="3" name="TextBox 2"/>
          <p:cNvSpPr txBox="1"/>
          <p:nvPr/>
        </p:nvSpPr>
        <p:spPr>
          <a:xfrm>
            <a:off x="342900" y="5267325"/>
            <a:ext cx="7524750" cy="1077218"/>
          </a:xfrm>
          <a:prstGeom prst="rect">
            <a:avLst/>
          </a:prstGeom>
          <a:noFill/>
        </p:spPr>
        <p:txBody>
          <a:bodyPr wrap="square" rtlCol="0">
            <a:spAutoFit/>
          </a:bodyPr>
          <a:lstStyle/>
          <a:p>
            <a:pPr algn="ctr"/>
            <a:r>
              <a:rPr lang="en-IN" sz="1600" b="1" i="1" spc="-15" dirty="0" smtClean="0">
                <a:solidFill>
                  <a:srgbClr val="002060"/>
                </a:solidFill>
                <a:latin typeface="Calibri"/>
                <a:cs typeface="Calibri"/>
              </a:rPr>
              <a:t>MCX launched Gold &amp; Silver Futures trading on 10</a:t>
            </a:r>
            <a:r>
              <a:rPr lang="en-IN" sz="1600" b="1" i="1" spc="-15" baseline="30000" dirty="0" smtClean="0">
                <a:solidFill>
                  <a:srgbClr val="002060"/>
                </a:solidFill>
                <a:latin typeface="Calibri"/>
                <a:cs typeface="Calibri"/>
              </a:rPr>
              <a:t>th </a:t>
            </a:r>
            <a:r>
              <a:rPr lang="en-IN" sz="1600" b="1" i="1" spc="-15" dirty="0" smtClean="0">
                <a:solidFill>
                  <a:srgbClr val="002060"/>
                </a:solidFill>
                <a:latin typeface="Calibri"/>
                <a:cs typeface="Calibri"/>
              </a:rPr>
              <a:t>Novemeber,2003 </a:t>
            </a:r>
          </a:p>
          <a:p>
            <a:pPr algn="ctr"/>
            <a:r>
              <a:rPr lang="en-IN" sz="1600" b="1" i="1" spc="-15" dirty="0" smtClean="0">
                <a:solidFill>
                  <a:srgbClr val="002060"/>
                </a:solidFill>
                <a:latin typeface="Calibri"/>
                <a:cs typeface="Calibri"/>
              </a:rPr>
              <a:t>Gold ADTV – 6656 Cr   (Since Inception)</a:t>
            </a:r>
          </a:p>
          <a:p>
            <a:pPr algn="ctr"/>
            <a:r>
              <a:rPr lang="en-IN" sz="1600" b="1" i="1" spc="-15" dirty="0" smtClean="0">
                <a:solidFill>
                  <a:srgbClr val="002060"/>
                </a:solidFill>
                <a:latin typeface="Calibri"/>
                <a:cs typeface="Calibri"/>
              </a:rPr>
              <a:t>Silver ADTV – 5941 Cr ( Since Inception) </a:t>
            </a:r>
            <a:endParaRPr lang="en-IN" sz="1600" b="1" i="1" spc="-15" dirty="0">
              <a:solidFill>
                <a:srgbClr val="002060"/>
              </a:solidFill>
              <a:latin typeface="Calibri"/>
              <a:cs typeface="Calibri"/>
            </a:endParaRPr>
          </a:p>
          <a:p>
            <a:pPr algn="ctr"/>
            <a:r>
              <a:rPr lang="en-IN" sz="1600" b="1" i="1" spc="-15" dirty="0" smtClean="0">
                <a:solidFill>
                  <a:srgbClr val="002060"/>
                </a:solidFill>
                <a:latin typeface="Calibri"/>
                <a:cs typeface="Calibri"/>
              </a:rPr>
              <a:t> </a:t>
            </a:r>
            <a:endParaRPr lang="en-IN" sz="1600" b="1" i="1" spc="-15" dirty="0">
              <a:solidFill>
                <a:srgbClr val="002060"/>
              </a:solidFill>
              <a:latin typeface="Calibri"/>
              <a:cs typeface="Calibri"/>
            </a:endParaRPr>
          </a:p>
        </p:txBody>
      </p:sp>
    </p:spTree>
    <p:extLst>
      <p:ext uri="{BB962C8B-B14F-4D97-AF65-F5344CB8AC3E}">
        <p14:creationId xmlns:p14="http://schemas.microsoft.com/office/powerpoint/2010/main" val="276420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9143999" cy="6934200"/>
          </a:xfrm>
          <a:prstGeom prst="rect">
            <a:avLst/>
          </a:prstGeom>
          <a:blipFill>
            <a:blip r:embed="rId2" cstate="print"/>
            <a:stretch>
              <a:fillRect/>
            </a:stretch>
          </a:blipFill>
        </p:spPr>
        <p:txBody>
          <a:bodyPr wrap="square" lIns="0" tIns="0" rIns="0" bIns="0" rtlCol="0"/>
          <a:lstStyle/>
          <a:p>
            <a:endParaRPr dirty="0"/>
          </a:p>
        </p:txBody>
      </p:sp>
      <p:sp>
        <p:nvSpPr>
          <p:cNvPr id="2" name="object 2"/>
          <p:cNvSpPr txBox="1">
            <a:spLocks noGrp="1"/>
          </p:cNvSpPr>
          <p:nvPr>
            <p:ph type="title"/>
          </p:nvPr>
        </p:nvSpPr>
        <p:spPr>
          <a:xfrm>
            <a:off x="304064" y="285790"/>
            <a:ext cx="6624084" cy="338554"/>
          </a:xfrm>
          <a:prstGeom prst="rect">
            <a:avLst/>
          </a:prstGeom>
        </p:spPr>
        <p:txBody>
          <a:bodyPr vert="horz" wrap="square" lIns="0" tIns="0" rIns="0" bIns="0" rtlCol="0" anchor="t">
            <a:spAutoFit/>
          </a:bodyPr>
          <a:lstStyle/>
          <a:p>
            <a:pPr marL="3175">
              <a:lnSpc>
                <a:spcPct val="100000"/>
              </a:lnSpc>
            </a:pPr>
            <a:r>
              <a:rPr lang="en-IN" sz="2200" b="1" cap="all" dirty="0" smtClean="0">
                <a:solidFill>
                  <a:srgbClr val="152D65"/>
                </a:solidFill>
                <a:latin typeface="Myriad Pro"/>
                <a:cs typeface="Arial" charset="0"/>
              </a:rPr>
              <a:t>Options as hedging </a:t>
            </a:r>
            <a:r>
              <a:rPr lang="en-IN" sz="2200" b="1" cap="all" dirty="0" err="1" smtClean="0">
                <a:solidFill>
                  <a:srgbClr val="152D65"/>
                </a:solidFill>
                <a:latin typeface="Myriad Pro"/>
                <a:cs typeface="Arial" charset="0"/>
              </a:rPr>
              <a:t>instrumentS</a:t>
            </a:r>
            <a:endParaRPr sz="2200" b="1" cap="all" dirty="0">
              <a:solidFill>
                <a:srgbClr val="152D65"/>
              </a:solidFill>
              <a:latin typeface="Myriad Pro"/>
              <a:cs typeface="Arial" charset="0"/>
            </a:endParaRPr>
          </a:p>
        </p:txBody>
      </p:sp>
      <p:sp>
        <p:nvSpPr>
          <p:cNvPr id="3" name="object 3"/>
          <p:cNvSpPr txBox="1"/>
          <p:nvPr/>
        </p:nvSpPr>
        <p:spPr>
          <a:xfrm>
            <a:off x="228599" y="1076460"/>
            <a:ext cx="7945755" cy="2393476"/>
          </a:xfrm>
          <a:prstGeom prst="rect">
            <a:avLst/>
          </a:prstGeom>
        </p:spPr>
        <p:txBody>
          <a:bodyPr vert="horz" wrap="square" lIns="0" tIns="0" rIns="0" bIns="0" rtlCol="0">
            <a:spAutoFit/>
          </a:bodyPr>
          <a:lstStyle/>
          <a:p>
            <a:pPr marL="342900" lvl="0" indent="-342900">
              <a:lnSpc>
                <a:spcPct val="115000"/>
              </a:lnSpc>
              <a:spcAft>
                <a:spcPts val="0"/>
              </a:spcAft>
              <a:buFont typeface="Wingdings"/>
              <a:buChar char=""/>
            </a:pPr>
            <a:r>
              <a:rPr lang="en-IN" sz="1600" dirty="0" smtClean="0">
                <a:latin typeface="Calibri"/>
                <a:ea typeface="Calibri"/>
                <a:cs typeface="Times New Roman"/>
              </a:rPr>
              <a:t>Options offer </a:t>
            </a:r>
            <a:r>
              <a:rPr lang="en-IN" sz="1600" dirty="0">
                <a:latin typeface="Calibri"/>
                <a:ea typeface="Calibri"/>
                <a:cs typeface="Times New Roman"/>
              </a:rPr>
              <a:t>the buyer an </a:t>
            </a:r>
            <a:r>
              <a:rPr lang="en-IN" sz="1600" b="1" i="1" dirty="0" smtClean="0">
                <a:latin typeface="Calibri"/>
                <a:ea typeface="Calibri"/>
                <a:cs typeface="Times New Roman"/>
              </a:rPr>
              <a:t>Insurance</a:t>
            </a:r>
            <a:r>
              <a:rPr lang="en-IN" sz="1600" dirty="0" smtClean="0">
                <a:latin typeface="Calibri"/>
                <a:ea typeface="Calibri"/>
                <a:cs typeface="Times New Roman"/>
              </a:rPr>
              <a:t> </a:t>
            </a:r>
            <a:r>
              <a:rPr lang="en-IN" sz="1600" dirty="0">
                <a:latin typeface="Calibri"/>
                <a:ea typeface="Calibri"/>
                <a:cs typeface="Times New Roman"/>
              </a:rPr>
              <a:t>against adverse movement, but </a:t>
            </a:r>
            <a:r>
              <a:rPr lang="en-IN" sz="1600" dirty="0" smtClean="0">
                <a:latin typeface="Calibri"/>
                <a:ea typeface="Calibri"/>
                <a:cs typeface="Times New Roman"/>
              </a:rPr>
              <a:t>allow for </a:t>
            </a:r>
            <a:r>
              <a:rPr lang="en-IN" sz="1600" b="1" i="1" dirty="0">
                <a:latin typeface="Calibri"/>
                <a:ea typeface="Calibri"/>
                <a:cs typeface="Times New Roman"/>
              </a:rPr>
              <a:t>participation </a:t>
            </a:r>
            <a:r>
              <a:rPr lang="en-IN" sz="1600" dirty="0">
                <a:latin typeface="Calibri"/>
                <a:ea typeface="Calibri"/>
                <a:cs typeface="Times New Roman"/>
              </a:rPr>
              <a:t>on</a:t>
            </a:r>
            <a:r>
              <a:rPr lang="en-IN" sz="1600" b="1" i="1" dirty="0">
                <a:latin typeface="Calibri"/>
                <a:ea typeface="Calibri"/>
                <a:cs typeface="Times New Roman"/>
              </a:rPr>
              <a:t> favourable </a:t>
            </a:r>
            <a:r>
              <a:rPr lang="en-IN" sz="1600" b="1" i="1" dirty="0" smtClean="0">
                <a:latin typeface="Calibri"/>
                <a:ea typeface="Calibri"/>
                <a:cs typeface="Times New Roman"/>
              </a:rPr>
              <a:t>side</a:t>
            </a:r>
          </a:p>
          <a:p>
            <a:pPr marL="342900" indent="-342900">
              <a:lnSpc>
                <a:spcPct val="115000"/>
              </a:lnSpc>
              <a:spcAft>
                <a:spcPts val="0"/>
              </a:spcAft>
              <a:buFont typeface="Wingdings"/>
              <a:buChar char=""/>
            </a:pPr>
            <a:r>
              <a:rPr lang="en-US" sz="1600" dirty="0"/>
              <a:t>Maximum Loss to the extent of </a:t>
            </a:r>
            <a:r>
              <a:rPr lang="en-US" sz="1600" b="1" i="1" dirty="0"/>
              <a:t>Premium</a:t>
            </a:r>
            <a:r>
              <a:rPr lang="en-US" sz="1600" dirty="0"/>
              <a:t> paid for </a:t>
            </a:r>
            <a:r>
              <a:rPr lang="en-US" sz="1600" dirty="0" smtClean="0"/>
              <a:t>Buyer</a:t>
            </a:r>
            <a:endParaRPr lang="en-IN" sz="1600" b="1" i="1" dirty="0">
              <a:latin typeface="Calibri"/>
              <a:ea typeface="Calibri"/>
              <a:cs typeface="Times New Roman"/>
            </a:endParaRPr>
          </a:p>
          <a:p>
            <a:pPr marL="342900" lvl="0" indent="-342900">
              <a:lnSpc>
                <a:spcPct val="115000"/>
              </a:lnSpc>
              <a:spcAft>
                <a:spcPts val="0"/>
              </a:spcAft>
              <a:buFont typeface="Wingdings"/>
              <a:buChar char=""/>
            </a:pPr>
            <a:r>
              <a:rPr lang="en-IN" sz="1600" dirty="0">
                <a:latin typeface="Calibri"/>
                <a:ea typeface="Calibri"/>
                <a:cs typeface="Times New Roman"/>
              </a:rPr>
              <a:t>Exchange Traded options </a:t>
            </a:r>
            <a:r>
              <a:rPr lang="en-IN" sz="1600" dirty="0" smtClean="0">
                <a:latin typeface="Calibri"/>
                <a:ea typeface="Calibri"/>
                <a:cs typeface="Times New Roman"/>
              </a:rPr>
              <a:t>free </a:t>
            </a:r>
            <a:r>
              <a:rPr lang="en-IN" sz="1600" dirty="0">
                <a:latin typeface="Calibri"/>
                <a:ea typeface="Calibri"/>
                <a:cs typeface="Times New Roman"/>
              </a:rPr>
              <a:t>from </a:t>
            </a:r>
            <a:r>
              <a:rPr lang="en-IN" sz="1600" b="1" i="1" dirty="0">
                <a:latin typeface="Calibri"/>
                <a:ea typeface="Calibri"/>
                <a:cs typeface="Times New Roman"/>
              </a:rPr>
              <a:t>counter party risk</a:t>
            </a:r>
          </a:p>
          <a:p>
            <a:pPr marL="342900" lvl="0" indent="-342900">
              <a:lnSpc>
                <a:spcPct val="115000"/>
              </a:lnSpc>
              <a:spcAft>
                <a:spcPts val="0"/>
              </a:spcAft>
              <a:buFont typeface="Wingdings"/>
              <a:buChar char=""/>
            </a:pPr>
            <a:r>
              <a:rPr lang="en-IN" sz="1600" dirty="0" smtClean="0">
                <a:latin typeface="Calibri"/>
                <a:ea typeface="Calibri"/>
                <a:cs typeface="Times New Roman"/>
              </a:rPr>
              <a:t>Futures </a:t>
            </a:r>
            <a:r>
              <a:rPr lang="en-IN" sz="1600" dirty="0">
                <a:latin typeface="Calibri"/>
                <a:ea typeface="Calibri"/>
                <a:cs typeface="Times New Roman"/>
              </a:rPr>
              <a:t>&amp; Options </a:t>
            </a:r>
            <a:r>
              <a:rPr lang="en-IN" sz="1600" dirty="0" smtClean="0">
                <a:latin typeface="Calibri"/>
                <a:ea typeface="Calibri"/>
                <a:cs typeface="Times New Roman"/>
              </a:rPr>
              <a:t>combination (both </a:t>
            </a:r>
            <a:r>
              <a:rPr lang="en-IN" sz="1600" dirty="0">
                <a:latin typeface="Calibri"/>
                <a:ea typeface="Calibri"/>
                <a:cs typeface="Times New Roman"/>
              </a:rPr>
              <a:t>risk management tools</a:t>
            </a:r>
            <a:r>
              <a:rPr lang="en-IN" sz="1600" dirty="0" smtClean="0">
                <a:latin typeface="Calibri"/>
                <a:ea typeface="Calibri"/>
                <a:cs typeface="Times New Roman"/>
              </a:rPr>
              <a:t>): gives </a:t>
            </a:r>
            <a:r>
              <a:rPr lang="en-IN" sz="1600" b="1" i="1" dirty="0">
                <a:latin typeface="Calibri"/>
                <a:ea typeface="Calibri"/>
                <a:cs typeface="Times New Roman"/>
              </a:rPr>
              <a:t>leverage</a:t>
            </a:r>
            <a:r>
              <a:rPr lang="en-IN" sz="1600" dirty="0">
                <a:latin typeface="Calibri"/>
                <a:ea typeface="Calibri"/>
                <a:cs typeface="Times New Roman"/>
              </a:rPr>
              <a:t> of futures with </a:t>
            </a:r>
            <a:r>
              <a:rPr lang="en-IN" sz="1600" b="1" i="1" dirty="0" smtClean="0">
                <a:latin typeface="Calibri"/>
                <a:ea typeface="Calibri"/>
                <a:cs typeface="Times New Roman"/>
              </a:rPr>
              <a:t>safety</a:t>
            </a:r>
            <a:r>
              <a:rPr lang="en-IN" sz="1600" dirty="0" smtClean="0">
                <a:latin typeface="Calibri"/>
                <a:ea typeface="Calibri"/>
                <a:cs typeface="Times New Roman"/>
              </a:rPr>
              <a:t> </a:t>
            </a:r>
            <a:r>
              <a:rPr lang="en-IN" sz="1600" dirty="0">
                <a:latin typeface="Calibri"/>
                <a:ea typeface="Calibri"/>
                <a:cs typeface="Times New Roman"/>
              </a:rPr>
              <a:t>of </a:t>
            </a:r>
            <a:r>
              <a:rPr lang="en-IN" sz="1600" dirty="0" smtClean="0">
                <a:latin typeface="Calibri"/>
                <a:ea typeface="Calibri"/>
                <a:cs typeface="Times New Roman"/>
              </a:rPr>
              <a:t>options: Profit </a:t>
            </a:r>
            <a:r>
              <a:rPr lang="en-IN" sz="1600" dirty="0">
                <a:latin typeface="Calibri"/>
                <a:ea typeface="Calibri"/>
                <a:cs typeface="Times New Roman"/>
              </a:rPr>
              <a:t>from change in future prices </a:t>
            </a:r>
            <a:r>
              <a:rPr lang="en-IN" sz="1600" dirty="0" smtClean="0">
                <a:latin typeface="Calibri"/>
                <a:ea typeface="Calibri"/>
                <a:cs typeface="Times New Roman"/>
              </a:rPr>
              <a:t>but limit losses via Options</a:t>
            </a:r>
            <a:endParaRPr lang="en-IN" sz="1600" dirty="0">
              <a:latin typeface="Calibri"/>
              <a:ea typeface="Calibri"/>
              <a:cs typeface="Times New Roman"/>
            </a:endParaRPr>
          </a:p>
          <a:p>
            <a:pPr marL="342900" lvl="0" indent="-342900">
              <a:lnSpc>
                <a:spcPct val="115000"/>
              </a:lnSpc>
              <a:spcAft>
                <a:spcPts val="1000"/>
              </a:spcAft>
              <a:buFont typeface="Wingdings"/>
              <a:buChar char=""/>
            </a:pPr>
            <a:r>
              <a:rPr lang="en-IN" sz="1600" dirty="0" smtClean="0">
                <a:latin typeface="Calibri"/>
                <a:ea typeface="Calibri"/>
                <a:cs typeface="Times New Roman"/>
              </a:rPr>
              <a:t>Participants </a:t>
            </a:r>
            <a:r>
              <a:rPr lang="en-IN" sz="1600" dirty="0">
                <a:latin typeface="Calibri"/>
                <a:ea typeface="Calibri"/>
                <a:cs typeface="Times New Roman"/>
              </a:rPr>
              <a:t>can devise </a:t>
            </a:r>
            <a:r>
              <a:rPr lang="en-IN" sz="1600" dirty="0" smtClean="0">
                <a:latin typeface="Calibri"/>
                <a:ea typeface="Calibri"/>
                <a:cs typeface="Times New Roman"/>
              </a:rPr>
              <a:t>hundreds of effective hedging strategies</a:t>
            </a:r>
          </a:p>
          <a:p>
            <a:pPr marL="342900" lvl="0" indent="-342900">
              <a:lnSpc>
                <a:spcPct val="115000"/>
              </a:lnSpc>
              <a:spcAft>
                <a:spcPts val="1000"/>
              </a:spcAft>
              <a:buFont typeface="Wingdings"/>
              <a:buChar char=""/>
            </a:pPr>
            <a:r>
              <a:rPr lang="en-US" sz="1600" dirty="0" smtClean="0">
                <a:latin typeface="Calibri"/>
                <a:cs typeface="Times New Roman"/>
              </a:rPr>
              <a:t>Better </a:t>
            </a:r>
            <a:r>
              <a:rPr lang="en-US" sz="1600" b="1" i="1" dirty="0" smtClean="0">
                <a:latin typeface="Calibri"/>
                <a:cs typeface="Times New Roman"/>
              </a:rPr>
              <a:t>Cash-flow management</a:t>
            </a:r>
            <a:endParaRPr b="1" i="1" dirty="0">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082256638"/>
              </p:ext>
            </p:extLst>
          </p:nvPr>
        </p:nvGraphicFramePr>
        <p:xfrm>
          <a:off x="228598" y="3668599"/>
          <a:ext cx="7945755" cy="1996226"/>
        </p:xfrm>
        <a:graphic>
          <a:graphicData uri="http://schemas.openxmlformats.org/drawingml/2006/table">
            <a:tbl>
              <a:tblPr>
                <a:tableStyleId>{3C2FFA5D-87B4-456A-9821-1D502468CF0F}</a:tableStyleId>
              </a:tblPr>
              <a:tblGrid>
                <a:gridCol w="1279725">
                  <a:extLst>
                    <a:ext uri="{9D8B030D-6E8A-4147-A177-3AD203B41FA5}">
                      <a16:colId xmlns:a16="http://schemas.microsoft.com/office/drawing/2014/main" val="20000"/>
                    </a:ext>
                  </a:extLst>
                </a:gridCol>
                <a:gridCol w="3323465">
                  <a:extLst>
                    <a:ext uri="{9D8B030D-6E8A-4147-A177-3AD203B41FA5}">
                      <a16:colId xmlns:a16="http://schemas.microsoft.com/office/drawing/2014/main" val="20001"/>
                    </a:ext>
                  </a:extLst>
                </a:gridCol>
                <a:gridCol w="3342565">
                  <a:extLst>
                    <a:ext uri="{9D8B030D-6E8A-4147-A177-3AD203B41FA5}">
                      <a16:colId xmlns:a16="http://schemas.microsoft.com/office/drawing/2014/main" val="20002"/>
                    </a:ext>
                  </a:extLst>
                </a:gridCol>
              </a:tblGrid>
              <a:tr h="543042">
                <a:tc>
                  <a:txBody>
                    <a:bodyPr/>
                    <a:lstStyle/>
                    <a:p>
                      <a:pPr algn="l" fontAlgn="b"/>
                      <a:r>
                        <a:rPr lang="en-IN" sz="1600" u="none" strike="noStrike" dirty="0">
                          <a:effectLst/>
                        </a:rPr>
                        <a:t> </a:t>
                      </a:r>
                      <a:endParaRPr lang="en-IN" sz="1600" b="0" i="0" u="none" strike="noStrike" dirty="0">
                        <a:solidFill>
                          <a:srgbClr val="000000"/>
                        </a:solidFill>
                        <a:effectLst/>
                        <a:latin typeface="Calibri"/>
                      </a:endParaRPr>
                    </a:p>
                  </a:txBody>
                  <a:tcPr marL="9525" marR="9525" marT="9525" marB="0" anchor="b"/>
                </a:tc>
                <a:tc>
                  <a:txBody>
                    <a:bodyPr/>
                    <a:lstStyle/>
                    <a:p>
                      <a:pPr algn="ctr" fontAlgn="b"/>
                      <a:r>
                        <a:rPr lang="en-IN" sz="1800" b="1" u="none" strike="noStrike" dirty="0">
                          <a:effectLst/>
                        </a:rPr>
                        <a:t>Call Option</a:t>
                      </a:r>
                      <a:endParaRPr lang="en-IN" sz="1800" b="1" i="0" u="none" strike="noStrike" dirty="0">
                        <a:solidFill>
                          <a:srgbClr val="000000"/>
                        </a:solidFill>
                        <a:effectLst/>
                        <a:latin typeface="Calibri"/>
                      </a:endParaRPr>
                    </a:p>
                  </a:txBody>
                  <a:tcPr marL="9525" marR="9525" marT="9525" marB="0" anchor="b"/>
                </a:tc>
                <a:tc>
                  <a:txBody>
                    <a:bodyPr/>
                    <a:lstStyle/>
                    <a:p>
                      <a:pPr algn="ctr" fontAlgn="b"/>
                      <a:r>
                        <a:rPr lang="en-IN" sz="1800" b="1" u="none" strike="noStrike" dirty="0">
                          <a:effectLst/>
                        </a:rPr>
                        <a:t>Put Option</a:t>
                      </a:r>
                      <a:endParaRPr lang="en-IN" sz="1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26592">
                <a:tc>
                  <a:txBody>
                    <a:bodyPr/>
                    <a:lstStyle/>
                    <a:p>
                      <a:pPr algn="l" fontAlgn="b"/>
                      <a:r>
                        <a:rPr lang="en-IN" sz="1800" b="1" u="none" strike="noStrike" dirty="0">
                          <a:effectLst/>
                        </a:rPr>
                        <a:t>Option Buyer</a:t>
                      </a:r>
                      <a:endParaRPr lang="en-IN" sz="1800" b="1" i="0" u="none" strike="noStrike" dirty="0">
                        <a:solidFill>
                          <a:srgbClr val="000000"/>
                        </a:solidFill>
                        <a:effectLst/>
                        <a:latin typeface="Calibri"/>
                      </a:endParaRPr>
                    </a:p>
                  </a:txBody>
                  <a:tcPr marL="9525" marR="9525" marT="9525" marB="0" anchor="b"/>
                </a:tc>
                <a:tc>
                  <a:txBody>
                    <a:bodyPr/>
                    <a:lstStyle/>
                    <a:p>
                      <a:pPr algn="l" fontAlgn="b"/>
                      <a:r>
                        <a:rPr lang="en-IN" sz="1800" u="none" strike="noStrike" dirty="0">
                          <a:effectLst/>
                        </a:rPr>
                        <a:t>Pays premium; right to buy</a:t>
                      </a:r>
                      <a:endParaRPr lang="en-IN" sz="1800" b="0" i="0" u="none" strike="noStrike" dirty="0">
                        <a:solidFill>
                          <a:srgbClr val="000000"/>
                        </a:solidFill>
                        <a:effectLst/>
                        <a:latin typeface="Calibri"/>
                      </a:endParaRPr>
                    </a:p>
                  </a:txBody>
                  <a:tcPr marL="9525" marR="9525" marT="9525" marB="0" anchor="b"/>
                </a:tc>
                <a:tc>
                  <a:txBody>
                    <a:bodyPr/>
                    <a:lstStyle/>
                    <a:p>
                      <a:pPr algn="l" fontAlgn="b"/>
                      <a:r>
                        <a:rPr lang="en-IN" sz="1800" u="none" strike="noStrike" dirty="0">
                          <a:effectLst/>
                        </a:rPr>
                        <a:t>Pays premium; right to sell</a:t>
                      </a:r>
                      <a:endParaRPr lang="en-IN"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726592">
                <a:tc>
                  <a:txBody>
                    <a:bodyPr/>
                    <a:lstStyle/>
                    <a:p>
                      <a:pPr algn="l" fontAlgn="b"/>
                      <a:r>
                        <a:rPr lang="en-IN" sz="1800" b="1" u="none" strike="noStrike" dirty="0">
                          <a:effectLst/>
                        </a:rPr>
                        <a:t>Option Seller</a:t>
                      </a:r>
                      <a:endParaRPr lang="en-IN" sz="1800" b="1" i="0" u="none" strike="noStrike" dirty="0">
                        <a:solidFill>
                          <a:srgbClr val="000000"/>
                        </a:solidFill>
                        <a:effectLst/>
                        <a:latin typeface="Calibri"/>
                      </a:endParaRPr>
                    </a:p>
                  </a:txBody>
                  <a:tcPr marL="9525" marR="9525" marT="9525" marB="0" anchor="b"/>
                </a:tc>
                <a:tc>
                  <a:txBody>
                    <a:bodyPr/>
                    <a:lstStyle/>
                    <a:p>
                      <a:pPr algn="l" fontAlgn="b"/>
                      <a:r>
                        <a:rPr lang="en-IN" sz="1800" u="none" strike="noStrike" dirty="0">
                          <a:effectLst/>
                        </a:rPr>
                        <a:t>Collects premium; obligation to sell</a:t>
                      </a:r>
                      <a:endParaRPr lang="en-IN" sz="1800" b="0" i="0" u="none" strike="noStrike" dirty="0">
                        <a:solidFill>
                          <a:srgbClr val="000000"/>
                        </a:solidFill>
                        <a:effectLst/>
                        <a:latin typeface="Calibri"/>
                      </a:endParaRPr>
                    </a:p>
                  </a:txBody>
                  <a:tcPr marL="9525" marR="9525" marT="9525" marB="0" anchor="b"/>
                </a:tc>
                <a:tc>
                  <a:txBody>
                    <a:bodyPr/>
                    <a:lstStyle/>
                    <a:p>
                      <a:pPr algn="l" fontAlgn="b"/>
                      <a:r>
                        <a:rPr lang="en-IN" sz="1800" u="none" strike="noStrike" dirty="0">
                          <a:effectLst/>
                        </a:rPr>
                        <a:t>Collects premium; obligation to buy</a:t>
                      </a:r>
                      <a:endParaRPr lang="en-IN"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sp>
        <p:nvSpPr>
          <p:cNvPr id="5" name="TextBox 4"/>
          <p:cNvSpPr txBox="1"/>
          <p:nvPr/>
        </p:nvSpPr>
        <p:spPr>
          <a:xfrm>
            <a:off x="113792" y="5887984"/>
            <a:ext cx="8887332" cy="276999"/>
          </a:xfrm>
          <a:prstGeom prst="rect">
            <a:avLst/>
          </a:prstGeom>
          <a:noFill/>
        </p:spPr>
        <p:txBody>
          <a:bodyPr wrap="square" rtlCol="0">
            <a:spAutoFit/>
          </a:bodyPr>
          <a:lstStyle/>
          <a:p>
            <a:r>
              <a:rPr lang="en-IN" sz="1200" b="1" i="1" dirty="0" smtClean="0"/>
              <a:t>Options on Commodity Future were permitted by SEBI on June 13, 2017 via Circular SEBI/HO/CDMRD/DMP/CIR/P/2017/55</a:t>
            </a:r>
            <a:endParaRPr lang="en-IN" sz="1200" b="1" i="1" dirty="0"/>
          </a:p>
        </p:txBody>
      </p:sp>
    </p:spTree>
    <p:extLst>
      <p:ext uri="{BB962C8B-B14F-4D97-AF65-F5344CB8AC3E}">
        <p14:creationId xmlns:p14="http://schemas.microsoft.com/office/powerpoint/2010/main" val="150299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93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ject 3"/>
          <p:cNvSpPr txBox="1"/>
          <p:nvPr/>
        </p:nvSpPr>
        <p:spPr>
          <a:xfrm>
            <a:off x="1949686" y="2127628"/>
            <a:ext cx="8391525" cy="307777"/>
          </a:xfrm>
          <a:prstGeom prst="rect">
            <a:avLst/>
          </a:prstGeom>
        </p:spPr>
        <p:txBody>
          <a:bodyPr vert="horz" wrap="square" lIns="0" tIns="0" rIns="0" bIns="0" rtlCol="0">
            <a:spAutoFit/>
          </a:bodyPr>
          <a:lstStyle/>
          <a:p>
            <a:pPr marL="12700" marR="198755" algn="ctr">
              <a:lnSpc>
                <a:spcPct val="100000"/>
              </a:lnSpc>
              <a:spcBef>
                <a:spcPts val="770"/>
              </a:spcBef>
              <a:tabLst>
                <a:tab pos="354965" algn="l"/>
                <a:tab pos="355600" algn="l"/>
              </a:tabLst>
            </a:pPr>
            <a:r>
              <a:rPr lang="en-IN" b="1" dirty="0" smtClean="0">
                <a:solidFill>
                  <a:srgbClr val="FF0000"/>
                </a:solidFill>
              </a:rPr>
              <a:t>              </a:t>
            </a:r>
            <a:r>
              <a:rPr b="1" dirty="0" smtClean="0">
                <a:solidFill>
                  <a:srgbClr val="FF0000"/>
                </a:solidFill>
              </a:rPr>
              <a:t>Option </a:t>
            </a:r>
            <a:r>
              <a:rPr b="1" dirty="0">
                <a:solidFill>
                  <a:srgbClr val="FF0000"/>
                </a:solidFill>
                <a:latin typeface="+mn-lt"/>
              </a:rPr>
              <a:t>premium</a:t>
            </a:r>
            <a:r>
              <a:rPr b="1" dirty="0" smtClean="0">
                <a:solidFill>
                  <a:srgbClr val="FF0000"/>
                </a:solidFill>
              </a:rPr>
              <a:t>=</a:t>
            </a:r>
            <a:r>
              <a:rPr lang="en-IN" b="1" dirty="0" smtClean="0">
                <a:solidFill>
                  <a:srgbClr val="FF0000"/>
                </a:solidFill>
              </a:rPr>
              <a:t> </a:t>
            </a:r>
            <a:r>
              <a:rPr b="1" dirty="0" smtClean="0">
                <a:solidFill>
                  <a:srgbClr val="FF0000"/>
                </a:solidFill>
              </a:rPr>
              <a:t>Intrinsic </a:t>
            </a:r>
            <a:r>
              <a:rPr b="1" dirty="0">
                <a:solidFill>
                  <a:srgbClr val="FF0000"/>
                </a:solidFill>
              </a:rPr>
              <a:t>value + </a:t>
            </a:r>
            <a:r>
              <a:rPr lang="en-IN" b="1" dirty="0" smtClean="0">
                <a:solidFill>
                  <a:srgbClr val="FF0000"/>
                </a:solidFill>
              </a:rPr>
              <a:t>Time</a:t>
            </a:r>
            <a:r>
              <a:rPr b="1" dirty="0" smtClean="0">
                <a:solidFill>
                  <a:srgbClr val="FF0000"/>
                </a:solidFill>
              </a:rPr>
              <a:t> value</a:t>
            </a:r>
            <a:endParaRPr b="1" dirty="0">
              <a:solidFill>
                <a:srgbClr val="FF0000"/>
              </a:solidFill>
            </a:endParaRPr>
          </a:p>
        </p:txBody>
      </p:sp>
      <p:sp>
        <p:nvSpPr>
          <p:cNvPr id="4" name="object 3"/>
          <p:cNvSpPr txBox="1"/>
          <p:nvPr/>
        </p:nvSpPr>
        <p:spPr>
          <a:xfrm>
            <a:off x="4307983" y="2740769"/>
            <a:ext cx="4667050" cy="153888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2700" marR="5080">
              <a:tabLst>
                <a:tab pos="182563" algn="l"/>
                <a:tab pos="355600" algn="l"/>
              </a:tabLst>
            </a:pPr>
            <a:r>
              <a:rPr lang="en-IN" spc="-5" dirty="0">
                <a:solidFill>
                  <a:srgbClr val="152D65"/>
                </a:solidFill>
                <a:latin typeface="Calibri"/>
                <a:cs typeface="Calibri"/>
              </a:rPr>
              <a:t>Depends on:</a:t>
            </a:r>
          </a:p>
          <a:p>
            <a:pPr marL="12700" marR="5080">
              <a:tabLst>
                <a:tab pos="182563" algn="l"/>
                <a:tab pos="355600" algn="l"/>
              </a:tabLst>
            </a:pPr>
            <a:r>
              <a:rPr lang="en-IN" spc="-5" dirty="0">
                <a:solidFill>
                  <a:srgbClr val="152D65"/>
                </a:solidFill>
                <a:latin typeface="Calibri"/>
                <a:cs typeface="Calibri"/>
              </a:rPr>
              <a:t>• Time remaining to Expiration</a:t>
            </a:r>
          </a:p>
          <a:p>
            <a:pPr marL="12700" marR="5080">
              <a:tabLst>
                <a:tab pos="182563" algn="l"/>
                <a:tab pos="355600" algn="l"/>
              </a:tabLst>
            </a:pPr>
            <a:r>
              <a:rPr lang="en-IN" spc="-5" dirty="0">
                <a:solidFill>
                  <a:srgbClr val="152D65"/>
                </a:solidFill>
                <a:latin typeface="Calibri"/>
                <a:cs typeface="Calibri"/>
              </a:rPr>
              <a:t>• </a:t>
            </a:r>
            <a:r>
              <a:rPr lang="en-IN" spc="-5" dirty="0" err="1" smtClean="0">
                <a:solidFill>
                  <a:srgbClr val="152D65"/>
                </a:solidFill>
                <a:latin typeface="Calibri"/>
                <a:cs typeface="Calibri"/>
              </a:rPr>
              <a:t>Moneyness</a:t>
            </a:r>
            <a:r>
              <a:rPr lang="en-IN" spc="-5" dirty="0" smtClean="0">
                <a:solidFill>
                  <a:srgbClr val="152D65"/>
                </a:solidFill>
                <a:latin typeface="Calibri"/>
                <a:cs typeface="Calibri"/>
              </a:rPr>
              <a:t> </a:t>
            </a:r>
            <a:r>
              <a:rPr lang="en-IN" spc="-5" dirty="0">
                <a:solidFill>
                  <a:srgbClr val="152D65"/>
                </a:solidFill>
                <a:latin typeface="Calibri"/>
                <a:cs typeface="Calibri"/>
              </a:rPr>
              <a:t>of the option (how far is the    	futures prices from the Strike?)</a:t>
            </a:r>
          </a:p>
          <a:p>
            <a:pPr marL="12700" marR="5080">
              <a:tabLst>
                <a:tab pos="182563" algn="l"/>
                <a:tab pos="355600" algn="l"/>
              </a:tabLst>
            </a:pPr>
            <a:r>
              <a:rPr lang="en-IN" spc="-5" dirty="0">
                <a:solidFill>
                  <a:srgbClr val="152D65"/>
                </a:solidFill>
                <a:latin typeface="Calibri"/>
                <a:cs typeface="Calibri"/>
              </a:rPr>
              <a:t>• Volatility of the underlying futures prices</a:t>
            </a:r>
            <a:endParaRPr spc="-5" dirty="0">
              <a:solidFill>
                <a:srgbClr val="152D65"/>
              </a:solidFill>
              <a:latin typeface="Calibri"/>
              <a:cs typeface="Calibri"/>
            </a:endParaRPr>
          </a:p>
        </p:txBody>
      </p:sp>
      <p:sp>
        <p:nvSpPr>
          <p:cNvPr id="8" name="object 2"/>
          <p:cNvSpPr txBox="1">
            <a:spLocks noGrp="1"/>
          </p:cNvSpPr>
          <p:nvPr>
            <p:ph type="title"/>
          </p:nvPr>
        </p:nvSpPr>
        <p:spPr>
          <a:xfrm>
            <a:off x="213287" y="207825"/>
            <a:ext cx="6624084" cy="338554"/>
          </a:xfrm>
          <a:prstGeom prst="rect">
            <a:avLst/>
          </a:prstGeom>
        </p:spPr>
        <p:txBody>
          <a:bodyPr vert="horz" wrap="square" lIns="0" tIns="0" rIns="0" bIns="0" rtlCol="0" anchor="t">
            <a:spAutoFit/>
          </a:bodyPr>
          <a:lstStyle/>
          <a:p>
            <a:r>
              <a:rPr lang="en-IN" b="1" kern="1200" dirty="0" smtClean="0">
                <a:solidFill>
                  <a:srgbClr val="152D65"/>
                </a:solidFill>
                <a:latin typeface="Myriad Pro"/>
                <a:ea typeface="+mn-ea"/>
                <a:cs typeface="Arial" charset="0"/>
              </a:rPr>
              <a:t>OPTION PRICING: COMPOSITION OF PREMIUM</a:t>
            </a:r>
            <a:endParaRPr b="1" kern="1200" dirty="0">
              <a:solidFill>
                <a:srgbClr val="152D65"/>
              </a:solidFill>
              <a:latin typeface="Myriad Pro"/>
              <a:ea typeface="+mn-ea"/>
              <a:cs typeface="Arial" charset="0"/>
            </a:endParaRPr>
          </a:p>
        </p:txBody>
      </p:sp>
      <p:cxnSp>
        <p:nvCxnSpPr>
          <p:cNvPr id="7" name="Straight Connector 6"/>
          <p:cNvCxnSpPr>
            <a:stCxn id="3" idx="0"/>
          </p:cNvCxnSpPr>
          <p:nvPr/>
        </p:nvCxnSpPr>
        <p:spPr>
          <a:xfrm flipV="1">
            <a:off x="6145449" y="1759560"/>
            <a:ext cx="0" cy="36806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009418" y="2466182"/>
            <a:ext cx="0" cy="27459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57472" y="1051672"/>
            <a:ext cx="427853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2700" marR="5080">
              <a:tabLst>
                <a:tab pos="182563" algn="l"/>
                <a:tab pos="355600" algn="l"/>
              </a:tabLst>
            </a:pPr>
            <a:r>
              <a:rPr lang="en-IN" spc="-5" dirty="0">
                <a:solidFill>
                  <a:srgbClr val="152D65"/>
                </a:solidFill>
                <a:latin typeface="Calibri"/>
                <a:cs typeface="Calibri"/>
              </a:rPr>
              <a:t>Current Future Prices – Strike Price</a:t>
            </a:r>
          </a:p>
          <a:p>
            <a:pPr marL="12700" marR="5080">
              <a:tabLst>
                <a:tab pos="182563" algn="l"/>
                <a:tab pos="355600" algn="l"/>
              </a:tabLst>
            </a:pPr>
            <a:r>
              <a:rPr lang="en-IN" spc="-5" dirty="0" smtClean="0">
                <a:solidFill>
                  <a:srgbClr val="152D65"/>
                </a:solidFill>
                <a:latin typeface="Calibri"/>
                <a:cs typeface="Calibri"/>
              </a:rPr>
              <a:t>(</a:t>
            </a:r>
            <a:r>
              <a:rPr lang="en-IN" spc="-5" dirty="0">
                <a:solidFill>
                  <a:srgbClr val="152D65"/>
                </a:solidFill>
                <a:latin typeface="Calibri"/>
                <a:cs typeface="Calibri"/>
              </a:rPr>
              <a:t>for “in the money” options)</a:t>
            </a:r>
          </a:p>
        </p:txBody>
      </p:sp>
      <p:sp>
        <p:nvSpPr>
          <p:cNvPr id="13" name="Rectangle 12"/>
          <p:cNvSpPr/>
          <p:nvPr/>
        </p:nvSpPr>
        <p:spPr>
          <a:xfrm>
            <a:off x="270456" y="4911185"/>
            <a:ext cx="8075054" cy="1631216"/>
          </a:xfrm>
          <a:prstGeom prst="rect">
            <a:avLst/>
          </a:prstGeom>
        </p:spPr>
        <p:txBody>
          <a:bodyPr wrap="square">
            <a:spAutoFit/>
          </a:bodyPr>
          <a:lstStyle/>
          <a:p>
            <a:r>
              <a:rPr lang="en-IN" b="1" dirty="0"/>
              <a:t>Option value is higher for </a:t>
            </a:r>
            <a:r>
              <a:rPr lang="en-IN" dirty="0"/>
              <a:t>&gt;&gt;&gt; longer time to expiry, futures price closer to Strike, and </a:t>
            </a:r>
            <a:r>
              <a:rPr lang="en-IN" b="1" dirty="0"/>
              <a:t>Higher Volatility </a:t>
            </a:r>
            <a:r>
              <a:rPr lang="en-IN" dirty="0"/>
              <a:t>(Vol)</a:t>
            </a:r>
          </a:p>
          <a:p>
            <a:endParaRPr lang="en-IN" b="1" dirty="0" smtClean="0"/>
          </a:p>
          <a:p>
            <a:r>
              <a:rPr lang="en-IN" b="1" dirty="0" err="1" smtClean="0"/>
              <a:t>Moneyness</a:t>
            </a:r>
            <a:r>
              <a:rPr lang="en-IN" b="1" dirty="0" smtClean="0"/>
              <a:t> </a:t>
            </a:r>
            <a:r>
              <a:rPr lang="en-IN" dirty="0"/>
              <a:t>terms &gt;&gt;&gt; At-the-money (ATM), In-the-money (ITM), Out-of-the-Money (OTM)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36" y="1051672"/>
            <a:ext cx="3774621" cy="3256555"/>
          </a:xfrm>
          <a:prstGeom prst="rect">
            <a:avLst/>
          </a:prstGeom>
        </p:spPr>
      </p:pic>
    </p:spTree>
    <p:extLst>
      <p:ext uri="{BB962C8B-B14F-4D97-AF65-F5344CB8AC3E}">
        <p14:creationId xmlns:p14="http://schemas.microsoft.com/office/powerpoint/2010/main" val="46720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724"/>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a:spLocks noGrp="1"/>
          </p:cNvSpPr>
          <p:nvPr>
            <p:ph type="title"/>
          </p:nvPr>
        </p:nvSpPr>
        <p:spPr>
          <a:xfrm>
            <a:off x="95250" y="136705"/>
            <a:ext cx="7696200" cy="338554"/>
          </a:xfrm>
          <a:prstGeom prst="rect">
            <a:avLst/>
          </a:prstGeom>
        </p:spPr>
        <p:txBody>
          <a:bodyPr vert="horz" wrap="square" lIns="0" tIns="0" rIns="0" bIns="0" rtlCol="0" anchor="t">
            <a:spAutoFit/>
          </a:bodyPr>
          <a:lstStyle/>
          <a:p>
            <a:r>
              <a:rPr lang="en-IN" b="1" kern="1200" dirty="0" smtClean="0">
                <a:solidFill>
                  <a:srgbClr val="152D65"/>
                </a:solidFill>
                <a:latin typeface="Myriad Pro"/>
                <a:ea typeface="+mn-ea"/>
                <a:cs typeface="Arial" charset="0"/>
              </a:rPr>
              <a:t>Gold </a:t>
            </a:r>
            <a:r>
              <a:rPr lang="en-IN" b="1" i="1" kern="1200" dirty="0" smtClean="0">
                <a:solidFill>
                  <a:srgbClr val="152D65"/>
                </a:solidFill>
                <a:latin typeface="Myriad Pro"/>
                <a:ea typeface="+mn-ea"/>
                <a:cs typeface="Arial" charset="0"/>
              </a:rPr>
              <a:t>price</a:t>
            </a:r>
            <a:r>
              <a:rPr lang="en-IN" b="1" kern="1200" dirty="0" smtClean="0">
                <a:solidFill>
                  <a:srgbClr val="152D65"/>
                </a:solidFill>
                <a:latin typeface="Myriad Pro"/>
                <a:ea typeface="+mn-ea"/>
                <a:cs typeface="Arial" charset="0"/>
              </a:rPr>
              <a:t> &amp; </a:t>
            </a:r>
            <a:r>
              <a:rPr lang="en-IN" b="1" i="1" kern="1200" dirty="0" smtClean="0">
                <a:solidFill>
                  <a:srgbClr val="152D65"/>
                </a:solidFill>
                <a:latin typeface="Myriad Pro"/>
                <a:ea typeface="+mn-ea"/>
                <a:cs typeface="Arial" charset="0"/>
              </a:rPr>
              <a:t>IVOL</a:t>
            </a:r>
            <a:r>
              <a:rPr lang="en-IN" b="1" kern="1200" dirty="0" smtClean="0">
                <a:solidFill>
                  <a:srgbClr val="152D65"/>
                </a:solidFill>
                <a:latin typeface="Myriad Pro"/>
                <a:ea typeface="+mn-ea"/>
                <a:cs typeface="Arial" charset="0"/>
              </a:rPr>
              <a:t>: Implication on </a:t>
            </a:r>
            <a:r>
              <a:rPr lang="en-IN" b="1" i="1" kern="1200" dirty="0" smtClean="0">
                <a:solidFill>
                  <a:srgbClr val="152D65"/>
                </a:solidFill>
                <a:latin typeface="Myriad Pro"/>
                <a:ea typeface="+mn-ea"/>
                <a:cs typeface="Arial" charset="0"/>
              </a:rPr>
              <a:t>Hedge type</a:t>
            </a:r>
            <a:endParaRPr b="1" i="1" kern="1200" dirty="0">
              <a:solidFill>
                <a:srgbClr val="152D65"/>
              </a:solidFill>
              <a:latin typeface="Myriad Pro"/>
              <a:ea typeface="+mn-ea"/>
              <a:cs typeface="Arial" charset="0"/>
            </a:endParaRPr>
          </a:p>
        </p:txBody>
      </p:sp>
      <p:sp>
        <p:nvSpPr>
          <p:cNvPr id="5" name="Rectangle 4"/>
          <p:cNvSpPr/>
          <p:nvPr/>
        </p:nvSpPr>
        <p:spPr>
          <a:xfrm>
            <a:off x="457192" y="736277"/>
            <a:ext cx="8401058" cy="2308324"/>
          </a:xfrm>
          <a:prstGeom prst="rect">
            <a:avLst/>
          </a:prstGeom>
        </p:spPr>
        <p:txBody>
          <a:bodyPr wrap="square">
            <a:spAutoFit/>
          </a:bodyPr>
          <a:lstStyle/>
          <a:p>
            <a:r>
              <a:rPr lang="en-IN" sz="1800" b="1" dirty="0"/>
              <a:t>Volatility is a function of price movement</a:t>
            </a:r>
            <a:r>
              <a:rPr lang="en-IN" sz="1800" b="1" dirty="0" smtClean="0"/>
              <a:t>…</a:t>
            </a:r>
            <a:r>
              <a:rPr lang="en-IN" sz="1800" b="1" dirty="0"/>
              <a:t> </a:t>
            </a:r>
            <a:endParaRPr lang="en-IN" sz="1800" dirty="0"/>
          </a:p>
          <a:p>
            <a:pPr marL="342900" indent="-342900">
              <a:buFont typeface="Wingdings" panose="05000000000000000000" pitchFamily="2" charset="2"/>
              <a:buChar char="Ø"/>
            </a:pPr>
            <a:r>
              <a:rPr lang="en-IN" sz="1800" dirty="0"/>
              <a:t>Volatility is the standard deviation of daily returns…expressed in annualised terms.</a:t>
            </a:r>
          </a:p>
          <a:p>
            <a:pPr marL="342900" lvl="0" indent="-342900">
              <a:buFont typeface="Wingdings" panose="05000000000000000000" pitchFamily="2" charset="2"/>
              <a:buChar char="Ø"/>
            </a:pPr>
            <a:r>
              <a:rPr lang="en-IN" sz="1800" dirty="0" smtClean="0"/>
              <a:t>Measure </a:t>
            </a:r>
            <a:r>
              <a:rPr lang="en-IN" sz="1800" dirty="0"/>
              <a:t>of uncertainty of asset returns / degree of price fluctuation</a:t>
            </a:r>
          </a:p>
          <a:p>
            <a:pPr marL="342900" lvl="0" indent="-342900">
              <a:buFont typeface="Wingdings" panose="05000000000000000000" pitchFamily="2" charset="2"/>
              <a:buChar char="Ø"/>
            </a:pPr>
            <a:r>
              <a:rPr lang="en-IN" sz="1800" dirty="0"/>
              <a:t>When prices are rising or falling substantially, volatility is said to be high</a:t>
            </a:r>
          </a:p>
          <a:p>
            <a:pPr marL="342900" lvl="0" indent="-342900">
              <a:buFont typeface="Wingdings" panose="05000000000000000000" pitchFamily="2" charset="2"/>
              <a:buChar char="Ø"/>
            </a:pPr>
            <a:r>
              <a:rPr lang="en-IN" sz="1800" dirty="0"/>
              <a:t>When a futures contract shows little price movement, volatility is said to </a:t>
            </a:r>
            <a:r>
              <a:rPr lang="en-IN" sz="1800" dirty="0" smtClean="0"/>
              <a:t>be low</a:t>
            </a:r>
            <a:endParaRPr lang="en-IN" sz="1800" dirty="0"/>
          </a:p>
          <a:p>
            <a:pPr marL="342900" lvl="0" indent="-342900">
              <a:buFont typeface="Wingdings" panose="05000000000000000000" pitchFamily="2" charset="2"/>
              <a:buChar char="Ø"/>
            </a:pPr>
            <a:r>
              <a:rPr lang="en-IN" sz="1800" i="1" dirty="0"/>
              <a:t>High volatility generally causes options premiums to increase – </a:t>
            </a:r>
            <a:r>
              <a:rPr lang="en-IN" sz="1800" i="1" dirty="0" smtClean="0"/>
              <a:t>sometimes very </a:t>
            </a:r>
            <a:r>
              <a:rPr lang="en-IN" sz="1800" i="1" dirty="0"/>
              <a:t>dramatically. Lower volatility environments generally cause </a:t>
            </a:r>
            <a:r>
              <a:rPr lang="en-IN" sz="1800" i="1" dirty="0" smtClean="0"/>
              <a:t>options premiums </a:t>
            </a:r>
            <a:r>
              <a:rPr lang="en-IN" sz="1800" i="1" dirty="0"/>
              <a:t>to </a:t>
            </a:r>
            <a:r>
              <a:rPr lang="en-IN" sz="1800" i="1" dirty="0" smtClean="0"/>
              <a:t>decline</a:t>
            </a:r>
            <a:endParaRPr lang="en-IN" sz="1800" i="1" dirty="0"/>
          </a:p>
        </p:txBody>
      </p:sp>
      <p:sp>
        <p:nvSpPr>
          <p:cNvPr id="11" name="TextBox 10"/>
          <p:cNvSpPr txBox="1"/>
          <p:nvPr/>
        </p:nvSpPr>
        <p:spPr>
          <a:xfrm>
            <a:off x="6669741" y="6438585"/>
            <a:ext cx="2474259" cy="307777"/>
          </a:xfrm>
          <a:prstGeom prst="rect">
            <a:avLst/>
          </a:prstGeom>
          <a:noFill/>
        </p:spPr>
        <p:txBody>
          <a:bodyPr wrap="square" rtlCol="0">
            <a:spAutoFit/>
          </a:bodyPr>
          <a:lstStyle/>
          <a:p>
            <a:r>
              <a:rPr lang="en-IN" sz="1400" dirty="0" smtClean="0">
                <a:solidFill>
                  <a:srgbClr val="C00000"/>
                </a:solidFill>
              </a:rPr>
              <a:t>Chart Source – Bloomberg</a:t>
            </a:r>
            <a:endParaRPr lang="en-IN" sz="1400" dirty="0">
              <a:solidFill>
                <a:srgbClr val="C00000"/>
              </a:solidFill>
            </a:endParaRPr>
          </a:p>
        </p:txBody>
      </p:sp>
      <p:pic>
        <p:nvPicPr>
          <p:cNvPr id="8" name="Picture 7"/>
          <p:cNvPicPr/>
          <p:nvPr/>
        </p:nvPicPr>
        <p:blipFill>
          <a:blip r:embed="rId3"/>
          <a:stretch>
            <a:fillRect/>
          </a:stretch>
        </p:blipFill>
        <p:spPr>
          <a:xfrm>
            <a:off x="182243" y="3159675"/>
            <a:ext cx="8818319" cy="3120838"/>
          </a:xfrm>
          <a:prstGeom prst="rect">
            <a:avLst/>
          </a:prstGeom>
        </p:spPr>
      </p:pic>
      <p:sp>
        <p:nvSpPr>
          <p:cNvPr id="4" name="Freeform 3"/>
          <p:cNvSpPr/>
          <p:nvPr/>
        </p:nvSpPr>
        <p:spPr>
          <a:xfrm>
            <a:off x="2250842" y="3381375"/>
            <a:ext cx="1278479" cy="857250"/>
          </a:xfrm>
          <a:custGeom>
            <a:avLst/>
            <a:gdLst>
              <a:gd name="connsiteX0" fmla="*/ 6583 w 1278479"/>
              <a:gd name="connsiteY0" fmla="*/ 314325 h 857250"/>
              <a:gd name="connsiteX1" fmla="*/ 225658 w 1278479"/>
              <a:gd name="connsiteY1" fmla="*/ 171450 h 857250"/>
              <a:gd name="connsiteX2" fmla="*/ 339958 w 1278479"/>
              <a:gd name="connsiteY2" fmla="*/ 95250 h 857250"/>
              <a:gd name="connsiteX3" fmla="*/ 378058 w 1278479"/>
              <a:gd name="connsiteY3" fmla="*/ 85725 h 857250"/>
              <a:gd name="connsiteX4" fmla="*/ 425683 w 1278479"/>
              <a:gd name="connsiteY4" fmla="*/ 57150 h 857250"/>
              <a:gd name="connsiteX5" fmla="*/ 539983 w 1278479"/>
              <a:gd name="connsiteY5" fmla="*/ 28575 h 857250"/>
              <a:gd name="connsiteX6" fmla="*/ 625708 w 1278479"/>
              <a:gd name="connsiteY6" fmla="*/ 9525 h 857250"/>
              <a:gd name="connsiteX7" fmla="*/ 759058 w 1278479"/>
              <a:gd name="connsiteY7" fmla="*/ 0 h 857250"/>
              <a:gd name="connsiteX8" fmla="*/ 1082908 w 1278479"/>
              <a:gd name="connsiteY8" fmla="*/ 9525 h 857250"/>
              <a:gd name="connsiteX9" fmla="*/ 1121008 w 1278479"/>
              <a:gd name="connsiteY9" fmla="*/ 28575 h 857250"/>
              <a:gd name="connsiteX10" fmla="*/ 1178158 w 1278479"/>
              <a:gd name="connsiteY10" fmla="*/ 76200 h 857250"/>
              <a:gd name="connsiteX11" fmla="*/ 1206733 w 1278479"/>
              <a:gd name="connsiteY11" fmla="*/ 133350 h 857250"/>
              <a:gd name="connsiteX12" fmla="*/ 1225783 w 1278479"/>
              <a:gd name="connsiteY12" fmla="*/ 161925 h 857250"/>
              <a:gd name="connsiteX13" fmla="*/ 1244833 w 1278479"/>
              <a:gd name="connsiteY13" fmla="*/ 219075 h 857250"/>
              <a:gd name="connsiteX14" fmla="*/ 1254358 w 1278479"/>
              <a:gd name="connsiteY14" fmla="*/ 323850 h 857250"/>
              <a:gd name="connsiteX15" fmla="*/ 1254358 w 1278479"/>
              <a:gd name="connsiteY15" fmla="*/ 466725 h 857250"/>
              <a:gd name="connsiteX16" fmla="*/ 1225783 w 1278479"/>
              <a:gd name="connsiteY16" fmla="*/ 504825 h 857250"/>
              <a:gd name="connsiteX17" fmla="*/ 1159108 w 1278479"/>
              <a:gd name="connsiteY17" fmla="*/ 571500 h 857250"/>
              <a:gd name="connsiteX18" fmla="*/ 1140058 w 1278479"/>
              <a:gd name="connsiteY18" fmla="*/ 600075 h 857250"/>
              <a:gd name="connsiteX19" fmla="*/ 1073383 w 1278479"/>
              <a:gd name="connsiteY19" fmla="*/ 647700 h 857250"/>
              <a:gd name="connsiteX20" fmla="*/ 1035283 w 1278479"/>
              <a:gd name="connsiteY20" fmla="*/ 676275 h 857250"/>
              <a:gd name="connsiteX21" fmla="*/ 968608 w 1278479"/>
              <a:gd name="connsiteY21" fmla="*/ 714375 h 857250"/>
              <a:gd name="connsiteX22" fmla="*/ 940033 w 1278479"/>
              <a:gd name="connsiteY22" fmla="*/ 742950 h 857250"/>
              <a:gd name="connsiteX23" fmla="*/ 816208 w 1278479"/>
              <a:gd name="connsiteY23" fmla="*/ 790575 h 857250"/>
              <a:gd name="connsiteX24" fmla="*/ 749533 w 1278479"/>
              <a:gd name="connsiteY24" fmla="*/ 809625 h 857250"/>
              <a:gd name="connsiteX25" fmla="*/ 663808 w 1278479"/>
              <a:gd name="connsiteY25" fmla="*/ 828675 h 857250"/>
              <a:gd name="connsiteX26" fmla="*/ 482833 w 1278479"/>
              <a:gd name="connsiteY26" fmla="*/ 847725 h 857250"/>
              <a:gd name="connsiteX27" fmla="*/ 397108 w 1278479"/>
              <a:gd name="connsiteY27" fmla="*/ 857250 h 857250"/>
              <a:gd name="connsiteX28" fmla="*/ 197083 w 1278479"/>
              <a:gd name="connsiteY28" fmla="*/ 847725 h 857250"/>
              <a:gd name="connsiteX29" fmla="*/ 168508 w 1278479"/>
              <a:gd name="connsiteY29" fmla="*/ 838200 h 857250"/>
              <a:gd name="connsiteX30" fmla="*/ 139933 w 1278479"/>
              <a:gd name="connsiteY30" fmla="*/ 809625 h 857250"/>
              <a:gd name="connsiteX31" fmla="*/ 101833 w 1278479"/>
              <a:gd name="connsiteY31" fmla="*/ 704850 h 857250"/>
              <a:gd name="connsiteX32" fmla="*/ 73258 w 1278479"/>
              <a:gd name="connsiteY32" fmla="*/ 638175 h 857250"/>
              <a:gd name="connsiteX33" fmla="*/ 63733 w 1278479"/>
              <a:gd name="connsiteY33" fmla="*/ 561975 h 857250"/>
              <a:gd name="connsiteX34" fmla="*/ 54208 w 1278479"/>
              <a:gd name="connsiteY34" fmla="*/ 523875 h 857250"/>
              <a:gd name="connsiteX35" fmla="*/ 6583 w 1278479"/>
              <a:gd name="connsiteY35" fmla="*/ 31432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8479" h="857250">
                <a:moveTo>
                  <a:pt x="6583" y="314325"/>
                </a:moveTo>
                <a:cubicBezTo>
                  <a:pt x="35158" y="255588"/>
                  <a:pt x="84694" y="272138"/>
                  <a:pt x="225658" y="171450"/>
                </a:cubicBezTo>
                <a:cubicBezTo>
                  <a:pt x="285446" y="128744"/>
                  <a:pt x="265485" y="129102"/>
                  <a:pt x="339958" y="95250"/>
                </a:cubicBezTo>
                <a:cubicBezTo>
                  <a:pt x="351875" y="89833"/>
                  <a:pt x="365358" y="88900"/>
                  <a:pt x="378058" y="85725"/>
                </a:cubicBezTo>
                <a:cubicBezTo>
                  <a:pt x="393933" y="76200"/>
                  <a:pt x="408225" y="63312"/>
                  <a:pt x="425683" y="57150"/>
                </a:cubicBezTo>
                <a:cubicBezTo>
                  <a:pt x="462717" y="44079"/>
                  <a:pt x="501883" y="38100"/>
                  <a:pt x="539983" y="28575"/>
                </a:cubicBezTo>
                <a:cubicBezTo>
                  <a:pt x="561788" y="23124"/>
                  <a:pt x="604821" y="11724"/>
                  <a:pt x="625708" y="9525"/>
                </a:cubicBezTo>
                <a:cubicBezTo>
                  <a:pt x="670026" y="4860"/>
                  <a:pt x="714608" y="3175"/>
                  <a:pt x="759058" y="0"/>
                </a:cubicBezTo>
                <a:cubicBezTo>
                  <a:pt x="867008" y="3175"/>
                  <a:pt x="975246" y="1025"/>
                  <a:pt x="1082908" y="9525"/>
                </a:cubicBezTo>
                <a:cubicBezTo>
                  <a:pt x="1097063" y="10642"/>
                  <a:pt x="1110100" y="19485"/>
                  <a:pt x="1121008" y="28575"/>
                </a:cubicBezTo>
                <a:cubicBezTo>
                  <a:pt x="1201787" y="95891"/>
                  <a:pt x="1063023" y="18633"/>
                  <a:pt x="1178158" y="76200"/>
                </a:cubicBezTo>
                <a:cubicBezTo>
                  <a:pt x="1232753" y="158092"/>
                  <a:pt x="1167298" y="54480"/>
                  <a:pt x="1206733" y="133350"/>
                </a:cubicBezTo>
                <a:cubicBezTo>
                  <a:pt x="1211853" y="143589"/>
                  <a:pt x="1221134" y="151464"/>
                  <a:pt x="1225783" y="161925"/>
                </a:cubicBezTo>
                <a:cubicBezTo>
                  <a:pt x="1233938" y="180275"/>
                  <a:pt x="1244833" y="219075"/>
                  <a:pt x="1244833" y="219075"/>
                </a:cubicBezTo>
                <a:cubicBezTo>
                  <a:pt x="1248008" y="254000"/>
                  <a:pt x="1249398" y="289133"/>
                  <a:pt x="1254358" y="323850"/>
                </a:cubicBezTo>
                <a:cubicBezTo>
                  <a:pt x="1266135" y="406286"/>
                  <a:pt x="1302181" y="275435"/>
                  <a:pt x="1254358" y="466725"/>
                </a:cubicBezTo>
                <a:cubicBezTo>
                  <a:pt x="1250508" y="482126"/>
                  <a:pt x="1236462" y="493078"/>
                  <a:pt x="1225783" y="504825"/>
                </a:cubicBezTo>
                <a:cubicBezTo>
                  <a:pt x="1204640" y="528082"/>
                  <a:pt x="1176543" y="545348"/>
                  <a:pt x="1159108" y="571500"/>
                </a:cubicBezTo>
                <a:cubicBezTo>
                  <a:pt x="1152758" y="581025"/>
                  <a:pt x="1148153" y="591980"/>
                  <a:pt x="1140058" y="600075"/>
                </a:cubicBezTo>
                <a:cubicBezTo>
                  <a:pt x="1124493" y="615640"/>
                  <a:pt x="1092312" y="634179"/>
                  <a:pt x="1073383" y="647700"/>
                </a:cubicBezTo>
                <a:cubicBezTo>
                  <a:pt x="1060465" y="656927"/>
                  <a:pt x="1048745" y="667861"/>
                  <a:pt x="1035283" y="676275"/>
                </a:cubicBezTo>
                <a:cubicBezTo>
                  <a:pt x="998018" y="699566"/>
                  <a:pt x="1000069" y="688157"/>
                  <a:pt x="968608" y="714375"/>
                </a:cubicBezTo>
                <a:cubicBezTo>
                  <a:pt x="958260" y="722999"/>
                  <a:pt x="951584" y="736020"/>
                  <a:pt x="940033" y="742950"/>
                </a:cubicBezTo>
                <a:cubicBezTo>
                  <a:pt x="913288" y="758997"/>
                  <a:pt x="847810" y="780851"/>
                  <a:pt x="816208" y="790575"/>
                </a:cubicBezTo>
                <a:cubicBezTo>
                  <a:pt x="794116" y="797373"/>
                  <a:pt x="771833" y="803543"/>
                  <a:pt x="749533" y="809625"/>
                </a:cubicBezTo>
                <a:cubicBezTo>
                  <a:pt x="724994" y="816317"/>
                  <a:pt x="688075" y="824942"/>
                  <a:pt x="663808" y="828675"/>
                </a:cubicBezTo>
                <a:cubicBezTo>
                  <a:pt x="596220" y="839073"/>
                  <a:pt x="553629" y="840645"/>
                  <a:pt x="482833" y="847725"/>
                </a:cubicBezTo>
                <a:cubicBezTo>
                  <a:pt x="454225" y="850586"/>
                  <a:pt x="425683" y="854075"/>
                  <a:pt x="397108" y="857250"/>
                </a:cubicBezTo>
                <a:cubicBezTo>
                  <a:pt x="330433" y="854075"/>
                  <a:pt x="263603" y="853268"/>
                  <a:pt x="197083" y="847725"/>
                </a:cubicBezTo>
                <a:cubicBezTo>
                  <a:pt x="187077" y="846891"/>
                  <a:pt x="176862" y="843769"/>
                  <a:pt x="168508" y="838200"/>
                </a:cubicBezTo>
                <a:cubicBezTo>
                  <a:pt x="157300" y="830728"/>
                  <a:pt x="149458" y="819150"/>
                  <a:pt x="139933" y="809625"/>
                </a:cubicBezTo>
                <a:cubicBezTo>
                  <a:pt x="125853" y="767386"/>
                  <a:pt x="119505" y="744612"/>
                  <a:pt x="101833" y="704850"/>
                </a:cubicBezTo>
                <a:cubicBezTo>
                  <a:pt x="70446" y="634230"/>
                  <a:pt x="92822" y="696866"/>
                  <a:pt x="73258" y="638175"/>
                </a:cubicBezTo>
                <a:cubicBezTo>
                  <a:pt x="70083" y="612775"/>
                  <a:pt x="67941" y="587224"/>
                  <a:pt x="63733" y="561975"/>
                </a:cubicBezTo>
                <a:cubicBezTo>
                  <a:pt x="61581" y="549062"/>
                  <a:pt x="54731" y="536955"/>
                  <a:pt x="54208" y="523875"/>
                </a:cubicBezTo>
                <a:cubicBezTo>
                  <a:pt x="51543" y="457253"/>
                  <a:pt x="-21992" y="373062"/>
                  <a:pt x="6583" y="314325"/>
                </a:cubicBezTo>
                <a:close/>
              </a:path>
            </a:pathLst>
          </a:custGeom>
          <a:solidFill>
            <a:schemeClr val="bg1">
              <a:alpha val="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Freeform 8"/>
          <p:cNvSpPr/>
          <p:nvPr/>
        </p:nvSpPr>
        <p:spPr>
          <a:xfrm>
            <a:off x="898292" y="3695700"/>
            <a:ext cx="1278479" cy="857250"/>
          </a:xfrm>
          <a:custGeom>
            <a:avLst/>
            <a:gdLst>
              <a:gd name="connsiteX0" fmla="*/ 6583 w 1278479"/>
              <a:gd name="connsiteY0" fmla="*/ 314325 h 857250"/>
              <a:gd name="connsiteX1" fmla="*/ 225658 w 1278479"/>
              <a:gd name="connsiteY1" fmla="*/ 171450 h 857250"/>
              <a:gd name="connsiteX2" fmla="*/ 339958 w 1278479"/>
              <a:gd name="connsiteY2" fmla="*/ 95250 h 857250"/>
              <a:gd name="connsiteX3" fmla="*/ 378058 w 1278479"/>
              <a:gd name="connsiteY3" fmla="*/ 85725 h 857250"/>
              <a:gd name="connsiteX4" fmla="*/ 425683 w 1278479"/>
              <a:gd name="connsiteY4" fmla="*/ 57150 h 857250"/>
              <a:gd name="connsiteX5" fmla="*/ 539983 w 1278479"/>
              <a:gd name="connsiteY5" fmla="*/ 28575 h 857250"/>
              <a:gd name="connsiteX6" fmla="*/ 625708 w 1278479"/>
              <a:gd name="connsiteY6" fmla="*/ 9525 h 857250"/>
              <a:gd name="connsiteX7" fmla="*/ 759058 w 1278479"/>
              <a:gd name="connsiteY7" fmla="*/ 0 h 857250"/>
              <a:gd name="connsiteX8" fmla="*/ 1082908 w 1278479"/>
              <a:gd name="connsiteY8" fmla="*/ 9525 h 857250"/>
              <a:gd name="connsiteX9" fmla="*/ 1121008 w 1278479"/>
              <a:gd name="connsiteY9" fmla="*/ 28575 h 857250"/>
              <a:gd name="connsiteX10" fmla="*/ 1178158 w 1278479"/>
              <a:gd name="connsiteY10" fmla="*/ 76200 h 857250"/>
              <a:gd name="connsiteX11" fmla="*/ 1206733 w 1278479"/>
              <a:gd name="connsiteY11" fmla="*/ 133350 h 857250"/>
              <a:gd name="connsiteX12" fmla="*/ 1225783 w 1278479"/>
              <a:gd name="connsiteY12" fmla="*/ 161925 h 857250"/>
              <a:gd name="connsiteX13" fmla="*/ 1244833 w 1278479"/>
              <a:gd name="connsiteY13" fmla="*/ 219075 h 857250"/>
              <a:gd name="connsiteX14" fmla="*/ 1254358 w 1278479"/>
              <a:gd name="connsiteY14" fmla="*/ 323850 h 857250"/>
              <a:gd name="connsiteX15" fmla="*/ 1254358 w 1278479"/>
              <a:gd name="connsiteY15" fmla="*/ 466725 h 857250"/>
              <a:gd name="connsiteX16" fmla="*/ 1225783 w 1278479"/>
              <a:gd name="connsiteY16" fmla="*/ 504825 h 857250"/>
              <a:gd name="connsiteX17" fmla="*/ 1159108 w 1278479"/>
              <a:gd name="connsiteY17" fmla="*/ 571500 h 857250"/>
              <a:gd name="connsiteX18" fmla="*/ 1140058 w 1278479"/>
              <a:gd name="connsiteY18" fmla="*/ 600075 h 857250"/>
              <a:gd name="connsiteX19" fmla="*/ 1073383 w 1278479"/>
              <a:gd name="connsiteY19" fmla="*/ 647700 h 857250"/>
              <a:gd name="connsiteX20" fmla="*/ 1035283 w 1278479"/>
              <a:gd name="connsiteY20" fmla="*/ 676275 h 857250"/>
              <a:gd name="connsiteX21" fmla="*/ 968608 w 1278479"/>
              <a:gd name="connsiteY21" fmla="*/ 714375 h 857250"/>
              <a:gd name="connsiteX22" fmla="*/ 940033 w 1278479"/>
              <a:gd name="connsiteY22" fmla="*/ 742950 h 857250"/>
              <a:gd name="connsiteX23" fmla="*/ 816208 w 1278479"/>
              <a:gd name="connsiteY23" fmla="*/ 790575 h 857250"/>
              <a:gd name="connsiteX24" fmla="*/ 749533 w 1278479"/>
              <a:gd name="connsiteY24" fmla="*/ 809625 h 857250"/>
              <a:gd name="connsiteX25" fmla="*/ 663808 w 1278479"/>
              <a:gd name="connsiteY25" fmla="*/ 828675 h 857250"/>
              <a:gd name="connsiteX26" fmla="*/ 482833 w 1278479"/>
              <a:gd name="connsiteY26" fmla="*/ 847725 h 857250"/>
              <a:gd name="connsiteX27" fmla="*/ 397108 w 1278479"/>
              <a:gd name="connsiteY27" fmla="*/ 857250 h 857250"/>
              <a:gd name="connsiteX28" fmla="*/ 197083 w 1278479"/>
              <a:gd name="connsiteY28" fmla="*/ 847725 h 857250"/>
              <a:gd name="connsiteX29" fmla="*/ 168508 w 1278479"/>
              <a:gd name="connsiteY29" fmla="*/ 838200 h 857250"/>
              <a:gd name="connsiteX30" fmla="*/ 139933 w 1278479"/>
              <a:gd name="connsiteY30" fmla="*/ 809625 h 857250"/>
              <a:gd name="connsiteX31" fmla="*/ 101833 w 1278479"/>
              <a:gd name="connsiteY31" fmla="*/ 704850 h 857250"/>
              <a:gd name="connsiteX32" fmla="*/ 73258 w 1278479"/>
              <a:gd name="connsiteY32" fmla="*/ 638175 h 857250"/>
              <a:gd name="connsiteX33" fmla="*/ 63733 w 1278479"/>
              <a:gd name="connsiteY33" fmla="*/ 561975 h 857250"/>
              <a:gd name="connsiteX34" fmla="*/ 54208 w 1278479"/>
              <a:gd name="connsiteY34" fmla="*/ 523875 h 857250"/>
              <a:gd name="connsiteX35" fmla="*/ 6583 w 1278479"/>
              <a:gd name="connsiteY35" fmla="*/ 31432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8479" h="857250">
                <a:moveTo>
                  <a:pt x="6583" y="314325"/>
                </a:moveTo>
                <a:cubicBezTo>
                  <a:pt x="35158" y="255588"/>
                  <a:pt x="84694" y="272138"/>
                  <a:pt x="225658" y="171450"/>
                </a:cubicBezTo>
                <a:cubicBezTo>
                  <a:pt x="285446" y="128744"/>
                  <a:pt x="265485" y="129102"/>
                  <a:pt x="339958" y="95250"/>
                </a:cubicBezTo>
                <a:cubicBezTo>
                  <a:pt x="351875" y="89833"/>
                  <a:pt x="365358" y="88900"/>
                  <a:pt x="378058" y="85725"/>
                </a:cubicBezTo>
                <a:cubicBezTo>
                  <a:pt x="393933" y="76200"/>
                  <a:pt x="408225" y="63312"/>
                  <a:pt x="425683" y="57150"/>
                </a:cubicBezTo>
                <a:cubicBezTo>
                  <a:pt x="462717" y="44079"/>
                  <a:pt x="501883" y="38100"/>
                  <a:pt x="539983" y="28575"/>
                </a:cubicBezTo>
                <a:cubicBezTo>
                  <a:pt x="561788" y="23124"/>
                  <a:pt x="604821" y="11724"/>
                  <a:pt x="625708" y="9525"/>
                </a:cubicBezTo>
                <a:cubicBezTo>
                  <a:pt x="670026" y="4860"/>
                  <a:pt x="714608" y="3175"/>
                  <a:pt x="759058" y="0"/>
                </a:cubicBezTo>
                <a:cubicBezTo>
                  <a:pt x="867008" y="3175"/>
                  <a:pt x="975246" y="1025"/>
                  <a:pt x="1082908" y="9525"/>
                </a:cubicBezTo>
                <a:cubicBezTo>
                  <a:pt x="1097063" y="10642"/>
                  <a:pt x="1110100" y="19485"/>
                  <a:pt x="1121008" y="28575"/>
                </a:cubicBezTo>
                <a:cubicBezTo>
                  <a:pt x="1201787" y="95891"/>
                  <a:pt x="1063023" y="18633"/>
                  <a:pt x="1178158" y="76200"/>
                </a:cubicBezTo>
                <a:cubicBezTo>
                  <a:pt x="1232753" y="158092"/>
                  <a:pt x="1167298" y="54480"/>
                  <a:pt x="1206733" y="133350"/>
                </a:cubicBezTo>
                <a:cubicBezTo>
                  <a:pt x="1211853" y="143589"/>
                  <a:pt x="1221134" y="151464"/>
                  <a:pt x="1225783" y="161925"/>
                </a:cubicBezTo>
                <a:cubicBezTo>
                  <a:pt x="1233938" y="180275"/>
                  <a:pt x="1244833" y="219075"/>
                  <a:pt x="1244833" y="219075"/>
                </a:cubicBezTo>
                <a:cubicBezTo>
                  <a:pt x="1248008" y="254000"/>
                  <a:pt x="1249398" y="289133"/>
                  <a:pt x="1254358" y="323850"/>
                </a:cubicBezTo>
                <a:cubicBezTo>
                  <a:pt x="1266135" y="406286"/>
                  <a:pt x="1302181" y="275435"/>
                  <a:pt x="1254358" y="466725"/>
                </a:cubicBezTo>
                <a:cubicBezTo>
                  <a:pt x="1250508" y="482126"/>
                  <a:pt x="1236462" y="493078"/>
                  <a:pt x="1225783" y="504825"/>
                </a:cubicBezTo>
                <a:cubicBezTo>
                  <a:pt x="1204640" y="528082"/>
                  <a:pt x="1176543" y="545348"/>
                  <a:pt x="1159108" y="571500"/>
                </a:cubicBezTo>
                <a:cubicBezTo>
                  <a:pt x="1152758" y="581025"/>
                  <a:pt x="1148153" y="591980"/>
                  <a:pt x="1140058" y="600075"/>
                </a:cubicBezTo>
                <a:cubicBezTo>
                  <a:pt x="1124493" y="615640"/>
                  <a:pt x="1092312" y="634179"/>
                  <a:pt x="1073383" y="647700"/>
                </a:cubicBezTo>
                <a:cubicBezTo>
                  <a:pt x="1060465" y="656927"/>
                  <a:pt x="1048745" y="667861"/>
                  <a:pt x="1035283" y="676275"/>
                </a:cubicBezTo>
                <a:cubicBezTo>
                  <a:pt x="998018" y="699566"/>
                  <a:pt x="1000069" y="688157"/>
                  <a:pt x="968608" y="714375"/>
                </a:cubicBezTo>
                <a:cubicBezTo>
                  <a:pt x="958260" y="722999"/>
                  <a:pt x="951584" y="736020"/>
                  <a:pt x="940033" y="742950"/>
                </a:cubicBezTo>
                <a:cubicBezTo>
                  <a:pt x="913288" y="758997"/>
                  <a:pt x="847810" y="780851"/>
                  <a:pt x="816208" y="790575"/>
                </a:cubicBezTo>
                <a:cubicBezTo>
                  <a:pt x="794116" y="797373"/>
                  <a:pt x="771833" y="803543"/>
                  <a:pt x="749533" y="809625"/>
                </a:cubicBezTo>
                <a:cubicBezTo>
                  <a:pt x="724994" y="816317"/>
                  <a:pt x="688075" y="824942"/>
                  <a:pt x="663808" y="828675"/>
                </a:cubicBezTo>
                <a:cubicBezTo>
                  <a:pt x="596220" y="839073"/>
                  <a:pt x="553629" y="840645"/>
                  <a:pt x="482833" y="847725"/>
                </a:cubicBezTo>
                <a:cubicBezTo>
                  <a:pt x="454225" y="850586"/>
                  <a:pt x="425683" y="854075"/>
                  <a:pt x="397108" y="857250"/>
                </a:cubicBezTo>
                <a:cubicBezTo>
                  <a:pt x="330433" y="854075"/>
                  <a:pt x="263603" y="853268"/>
                  <a:pt x="197083" y="847725"/>
                </a:cubicBezTo>
                <a:cubicBezTo>
                  <a:pt x="187077" y="846891"/>
                  <a:pt x="176862" y="843769"/>
                  <a:pt x="168508" y="838200"/>
                </a:cubicBezTo>
                <a:cubicBezTo>
                  <a:pt x="157300" y="830728"/>
                  <a:pt x="149458" y="819150"/>
                  <a:pt x="139933" y="809625"/>
                </a:cubicBezTo>
                <a:cubicBezTo>
                  <a:pt x="125853" y="767386"/>
                  <a:pt x="119505" y="744612"/>
                  <a:pt x="101833" y="704850"/>
                </a:cubicBezTo>
                <a:cubicBezTo>
                  <a:pt x="70446" y="634230"/>
                  <a:pt x="92822" y="696866"/>
                  <a:pt x="73258" y="638175"/>
                </a:cubicBezTo>
                <a:cubicBezTo>
                  <a:pt x="70083" y="612775"/>
                  <a:pt x="67941" y="587224"/>
                  <a:pt x="63733" y="561975"/>
                </a:cubicBezTo>
                <a:cubicBezTo>
                  <a:pt x="61581" y="549062"/>
                  <a:pt x="54731" y="536955"/>
                  <a:pt x="54208" y="523875"/>
                </a:cubicBezTo>
                <a:cubicBezTo>
                  <a:pt x="51543" y="457253"/>
                  <a:pt x="-21992" y="373062"/>
                  <a:pt x="6583" y="314325"/>
                </a:cubicBezTo>
                <a:close/>
              </a:path>
            </a:pathLst>
          </a:custGeom>
          <a:solidFill>
            <a:schemeClr val="bg1">
              <a:alpha val="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74493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613" y="285790"/>
            <a:ext cx="6624084" cy="430887"/>
          </a:xfrm>
          <a:prstGeom prst="rect">
            <a:avLst/>
          </a:prstGeom>
        </p:spPr>
        <p:txBody>
          <a:bodyPr vert="horz" wrap="square" lIns="0" tIns="0" rIns="0" bIns="0" rtlCol="0">
            <a:spAutoFit/>
          </a:bodyPr>
          <a:lstStyle/>
          <a:p>
            <a:pPr algn="l">
              <a:tabLst>
                <a:tab pos="2919095" algn="l"/>
                <a:tab pos="3582035" algn="l"/>
                <a:tab pos="5273040" algn="l"/>
              </a:tabLst>
            </a:pPr>
            <a:r>
              <a:rPr lang="en-IN" sz="2800" b="1" kern="1200" dirty="0" smtClean="0">
                <a:solidFill>
                  <a:srgbClr val="152D65"/>
                </a:solidFill>
                <a:latin typeface="Myriad Pro"/>
                <a:ea typeface="+mn-ea"/>
                <a:cs typeface="Arial" charset="0"/>
              </a:rPr>
              <a:t>Option Greeks</a:t>
            </a:r>
            <a:endParaRPr sz="2800" b="1" kern="1200" dirty="0">
              <a:solidFill>
                <a:srgbClr val="152D65"/>
              </a:solidFill>
              <a:latin typeface="Myriad Pro"/>
              <a:ea typeface="+mn-ea"/>
              <a:cs typeface="Arial" charset="0"/>
            </a:endParaRPr>
          </a:p>
        </p:txBody>
      </p:sp>
      <p:sp>
        <p:nvSpPr>
          <p:cNvPr id="4" name="Rectangle 3"/>
          <p:cNvSpPr/>
          <p:nvPr/>
        </p:nvSpPr>
        <p:spPr>
          <a:xfrm>
            <a:off x="304801" y="1049104"/>
            <a:ext cx="8677834" cy="5016758"/>
          </a:xfrm>
          <a:prstGeom prst="rect">
            <a:avLst/>
          </a:prstGeom>
        </p:spPr>
        <p:txBody>
          <a:bodyPr wrap="square">
            <a:spAutoFit/>
          </a:bodyPr>
          <a:lstStyle/>
          <a:p>
            <a:r>
              <a:rPr lang="en-IN" b="1" dirty="0" smtClean="0"/>
              <a:t>DELTA:</a:t>
            </a:r>
          </a:p>
          <a:p>
            <a:r>
              <a:rPr lang="en-IN" dirty="0" smtClean="0"/>
              <a:t>Delta </a:t>
            </a:r>
            <a:r>
              <a:rPr lang="en-IN" dirty="0"/>
              <a:t>measures the rate of change of an option value with respect to a price change in the underlying </a:t>
            </a:r>
            <a:r>
              <a:rPr lang="en-IN" dirty="0" smtClean="0"/>
              <a:t>futures contract</a:t>
            </a:r>
            <a:r>
              <a:rPr lang="en-IN" dirty="0"/>
              <a:t>. Delta is a measure of price </a:t>
            </a:r>
            <a:r>
              <a:rPr lang="en-IN" dirty="0" smtClean="0"/>
              <a:t>sensitivity </a:t>
            </a:r>
            <a:r>
              <a:rPr lang="en-IN" dirty="0"/>
              <a:t>at any given moment.</a:t>
            </a:r>
          </a:p>
          <a:p>
            <a:pPr lvl="0"/>
            <a:endParaRPr lang="en-IN" dirty="0" smtClean="0"/>
          </a:p>
          <a:p>
            <a:pPr lvl="0"/>
            <a:r>
              <a:rPr lang="en-IN" b="1" dirty="0" smtClean="0"/>
              <a:t>GAMMA:</a:t>
            </a:r>
            <a:endParaRPr lang="en-IN" b="1" dirty="0"/>
          </a:p>
          <a:p>
            <a:pPr lvl="0"/>
            <a:r>
              <a:rPr lang="en-IN" dirty="0" smtClean="0"/>
              <a:t>Change </a:t>
            </a:r>
            <a:r>
              <a:rPr lang="en-IN" dirty="0"/>
              <a:t>in Delta on account of a unit change in the underlying</a:t>
            </a:r>
          </a:p>
          <a:p>
            <a:endParaRPr lang="en-IN" b="1" dirty="0" smtClean="0"/>
          </a:p>
          <a:p>
            <a:r>
              <a:rPr lang="en-IN" b="1" dirty="0" smtClean="0"/>
              <a:t>VEGA:</a:t>
            </a:r>
          </a:p>
          <a:p>
            <a:pPr lvl="0"/>
            <a:r>
              <a:rPr lang="en-IN" dirty="0"/>
              <a:t>Change in value on  account  of change in volatility</a:t>
            </a:r>
          </a:p>
          <a:p>
            <a:endParaRPr lang="en-IN" b="1" dirty="0" smtClean="0"/>
          </a:p>
          <a:p>
            <a:r>
              <a:rPr lang="en-IN" b="1" dirty="0" smtClean="0"/>
              <a:t>THETA:</a:t>
            </a:r>
            <a:endParaRPr lang="en-IN" b="1" dirty="0"/>
          </a:p>
          <a:p>
            <a:r>
              <a:rPr lang="en-IN" dirty="0"/>
              <a:t>Time value of an option erodes as each day passes, </a:t>
            </a:r>
            <a:r>
              <a:rPr lang="en-IN" i="1" dirty="0"/>
              <a:t>accelerating </a:t>
            </a:r>
            <a:r>
              <a:rPr lang="en-IN" dirty="0"/>
              <a:t>as expiration nears. This characteristic of options </a:t>
            </a:r>
            <a:r>
              <a:rPr lang="en-IN" dirty="0" smtClean="0"/>
              <a:t>is referred </a:t>
            </a:r>
            <a:r>
              <a:rPr lang="en-IN" dirty="0"/>
              <a:t>to as “</a:t>
            </a:r>
            <a:r>
              <a:rPr lang="en-IN" b="1" dirty="0"/>
              <a:t>time-decay</a:t>
            </a:r>
            <a:r>
              <a:rPr lang="en-IN" dirty="0"/>
              <a:t>”. If time passes and the underlying futures contract does not move far enough by expiry,</a:t>
            </a:r>
          </a:p>
          <a:p>
            <a:r>
              <a:rPr lang="en-IN" dirty="0"/>
              <a:t>the option’s time value will eventually decay to zero.</a:t>
            </a:r>
          </a:p>
        </p:txBody>
      </p:sp>
    </p:spTree>
    <p:extLst>
      <p:ext uri="{BB962C8B-B14F-4D97-AF65-F5344CB8AC3E}">
        <p14:creationId xmlns:p14="http://schemas.microsoft.com/office/powerpoint/2010/main" val="1800616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613" y="285790"/>
            <a:ext cx="6624084" cy="307777"/>
          </a:xfrm>
          <a:prstGeom prst="rect">
            <a:avLst/>
          </a:prstGeom>
        </p:spPr>
        <p:txBody>
          <a:bodyPr vert="horz" wrap="square" lIns="0" tIns="0" rIns="0" bIns="0" rtlCol="0">
            <a:spAutoFit/>
          </a:bodyPr>
          <a:lstStyle/>
          <a:p>
            <a:pPr algn="l">
              <a:tabLst>
                <a:tab pos="2919095" algn="l"/>
                <a:tab pos="3582035" algn="l"/>
                <a:tab pos="5273040" algn="l"/>
              </a:tabLst>
            </a:pPr>
            <a:r>
              <a:rPr lang="en-IN" sz="2000" b="1" kern="1200" dirty="0" smtClean="0">
                <a:solidFill>
                  <a:srgbClr val="152D65"/>
                </a:solidFill>
                <a:latin typeface="Myriad Pro"/>
                <a:ea typeface="+mn-ea"/>
                <a:cs typeface="Arial" charset="0"/>
              </a:rPr>
              <a:t>Option Greeks &amp; what they imply</a:t>
            </a:r>
            <a:endParaRPr sz="2000" b="1" kern="1200" dirty="0">
              <a:solidFill>
                <a:srgbClr val="152D65"/>
              </a:solidFill>
              <a:latin typeface="Myriad Pro"/>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07190463"/>
              </p:ext>
            </p:extLst>
          </p:nvPr>
        </p:nvGraphicFramePr>
        <p:xfrm>
          <a:off x="197225" y="941433"/>
          <a:ext cx="8695764" cy="2604244"/>
        </p:xfrm>
        <a:graphic>
          <a:graphicData uri="http://schemas.openxmlformats.org/drawingml/2006/table">
            <a:tbl>
              <a:tblPr/>
              <a:tblGrid>
                <a:gridCol w="1943687">
                  <a:extLst>
                    <a:ext uri="{9D8B030D-6E8A-4147-A177-3AD203B41FA5}">
                      <a16:colId xmlns:a16="http://schemas.microsoft.com/office/drawing/2014/main" val="20000"/>
                    </a:ext>
                  </a:extLst>
                </a:gridCol>
                <a:gridCol w="1673594">
                  <a:extLst>
                    <a:ext uri="{9D8B030D-6E8A-4147-A177-3AD203B41FA5}">
                      <a16:colId xmlns:a16="http://schemas.microsoft.com/office/drawing/2014/main" val="20001"/>
                    </a:ext>
                  </a:extLst>
                </a:gridCol>
                <a:gridCol w="5078483">
                  <a:extLst>
                    <a:ext uri="{9D8B030D-6E8A-4147-A177-3AD203B41FA5}">
                      <a16:colId xmlns:a16="http://schemas.microsoft.com/office/drawing/2014/main" val="20002"/>
                    </a:ext>
                  </a:extLst>
                </a:gridCol>
              </a:tblGrid>
              <a:tr h="457900">
                <a:tc>
                  <a:txBody>
                    <a:bodyPr/>
                    <a:lstStyle/>
                    <a:p>
                      <a:pPr algn="l" fontAlgn="b"/>
                      <a:r>
                        <a:rPr lang="en-IN" sz="1600" b="1" i="0" u="none" strike="noStrike" dirty="0">
                          <a:effectLst/>
                          <a:latin typeface="+mn-lt"/>
                        </a:rPr>
                        <a:t>Underlying Price</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28500</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IN" sz="1600" b="0" i="1" u="none" strike="noStrike" dirty="0">
                          <a:effectLst/>
                          <a:latin typeface="+mn-lt"/>
                        </a:rPr>
                        <a:t>The current base price of the </a:t>
                      </a:r>
                      <a:r>
                        <a:rPr lang="en-IN" sz="1600" b="0" i="1" u="none" strike="noStrike" dirty="0" smtClean="0">
                          <a:effectLst/>
                          <a:latin typeface="+mn-lt"/>
                        </a:rPr>
                        <a:t>instrument</a:t>
                      </a:r>
                      <a:endParaRPr lang="en-IN" sz="1600" b="0" i="1" u="none" strike="noStrike" dirty="0">
                        <a:effectLst/>
                        <a:latin typeface="+mn-lt"/>
                      </a:endParaRP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515">
                <a:tc>
                  <a:txBody>
                    <a:bodyPr/>
                    <a:lstStyle/>
                    <a:p>
                      <a:pPr algn="l" fontAlgn="b"/>
                      <a:r>
                        <a:rPr lang="en-IN" sz="1600" b="0" i="0" u="none" strike="noStrike" dirty="0">
                          <a:effectLst/>
                          <a:latin typeface="+mn-lt"/>
                        </a:rPr>
                        <a:t>Exercise Price</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28700</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IN" sz="1600" b="0" i="1" u="none" strike="noStrike" dirty="0">
                          <a:effectLst/>
                          <a:latin typeface="+mn-lt"/>
                        </a:rPr>
                        <a:t>The price at which the underlying instrument will be exchanged. Also called Strike Price</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953">
                <a:tc>
                  <a:txBody>
                    <a:bodyPr/>
                    <a:lstStyle/>
                    <a:p>
                      <a:pPr algn="l" fontAlgn="b"/>
                      <a:r>
                        <a:rPr lang="en-IN" sz="1600" b="0" i="0" u="none" strike="noStrike" dirty="0">
                          <a:effectLst/>
                          <a:latin typeface="+mn-lt"/>
                        </a:rPr>
                        <a:t>Today's Date</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03-08-2017</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IN" sz="1600" b="0" i="1" u="none" strike="noStrike" dirty="0">
                          <a:effectLst/>
                          <a:latin typeface="+mn-lt"/>
                        </a:rPr>
                        <a:t> </a:t>
                      </a:r>
                    </a:p>
                  </a:txBody>
                  <a:tcPr marL="6816" marR="6816" marT="681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9953">
                <a:tc>
                  <a:txBody>
                    <a:bodyPr/>
                    <a:lstStyle/>
                    <a:p>
                      <a:pPr algn="l" fontAlgn="b"/>
                      <a:r>
                        <a:rPr lang="en-IN" sz="1600" b="0" i="0" u="none" strike="noStrike" dirty="0">
                          <a:effectLst/>
                          <a:latin typeface="+mn-lt"/>
                        </a:rPr>
                        <a:t>Expiry Date</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27-09-2017</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IN" sz="1600" b="0" i="1" u="none" strike="noStrike" dirty="0">
                          <a:effectLst/>
                          <a:latin typeface="+mn-lt"/>
                        </a:rPr>
                        <a:t>The Date which the contract expires</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8020">
                <a:tc>
                  <a:txBody>
                    <a:bodyPr/>
                    <a:lstStyle/>
                    <a:p>
                      <a:pPr algn="l" fontAlgn="b"/>
                      <a:r>
                        <a:rPr lang="en-IN" sz="1600" b="0" i="0" u="none" strike="noStrike" dirty="0">
                          <a:effectLst/>
                          <a:latin typeface="+mn-lt"/>
                        </a:rPr>
                        <a:t>Historical Volatility</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7%</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IN" sz="1600" b="0" i="1" u="none" strike="noStrike" dirty="0">
                          <a:effectLst/>
                          <a:latin typeface="+mn-lt"/>
                        </a:rPr>
                        <a:t>The Historical Volatility of the asset's returns</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3925">
                <a:tc>
                  <a:txBody>
                    <a:bodyPr/>
                    <a:lstStyle/>
                    <a:p>
                      <a:pPr algn="l" fontAlgn="b"/>
                      <a:r>
                        <a:rPr lang="en-IN" sz="1600" b="0" i="0" u="none" strike="noStrike" dirty="0">
                          <a:effectLst/>
                          <a:latin typeface="+mn-lt"/>
                        </a:rPr>
                        <a:t>Risk Free Rate</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6.52%</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IN" sz="1600" b="0" i="1" u="none" strike="noStrike" dirty="0">
                          <a:effectLst/>
                          <a:latin typeface="+mn-lt"/>
                        </a:rPr>
                        <a:t>The current risk free interest rate i.e. your return on cash held in the bank</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8020">
                <a:tc>
                  <a:txBody>
                    <a:bodyPr/>
                    <a:lstStyle/>
                    <a:p>
                      <a:pPr algn="l" fontAlgn="b"/>
                      <a:r>
                        <a:rPr lang="en-IN" sz="1600" b="0" i="0" u="none" strike="noStrike" dirty="0" smtClean="0">
                          <a:effectLst/>
                          <a:latin typeface="+mn-lt"/>
                        </a:rPr>
                        <a:t>Dividend </a:t>
                      </a:r>
                      <a:r>
                        <a:rPr lang="en-IN" sz="1600" b="0" i="0" u="none" strike="noStrike" dirty="0">
                          <a:effectLst/>
                          <a:latin typeface="+mn-lt"/>
                        </a:rPr>
                        <a:t>Yield</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dirty="0">
                          <a:effectLst/>
                          <a:latin typeface="+mn-lt"/>
                        </a:rPr>
                        <a:t>0.00%</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IN" sz="1600" b="0" i="1" u="none" strike="noStrike" dirty="0">
                          <a:effectLst/>
                          <a:latin typeface="+mn-lt"/>
                        </a:rPr>
                        <a:t>The Annualized Dividend Growth Rate of the Stock</a:t>
                      </a:r>
                    </a:p>
                  </a:txBody>
                  <a:tcPr marL="6816" marR="6816" marT="6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55886875"/>
              </p:ext>
            </p:extLst>
          </p:nvPr>
        </p:nvGraphicFramePr>
        <p:xfrm>
          <a:off x="161364" y="3745435"/>
          <a:ext cx="8641978" cy="2495707"/>
        </p:xfrm>
        <a:graphic>
          <a:graphicData uri="http://schemas.openxmlformats.org/drawingml/2006/table">
            <a:tbl>
              <a:tblPr/>
              <a:tblGrid>
                <a:gridCol w="1954307">
                  <a:extLst>
                    <a:ext uri="{9D8B030D-6E8A-4147-A177-3AD203B41FA5}">
                      <a16:colId xmlns:a16="http://schemas.microsoft.com/office/drawing/2014/main" val="20000"/>
                    </a:ext>
                  </a:extLst>
                </a:gridCol>
                <a:gridCol w="770964">
                  <a:extLst>
                    <a:ext uri="{9D8B030D-6E8A-4147-A177-3AD203B41FA5}">
                      <a16:colId xmlns:a16="http://schemas.microsoft.com/office/drawing/2014/main" val="20001"/>
                    </a:ext>
                  </a:extLst>
                </a:gridCol>
                <a:gridCol w="932330">
                  <a:extLst>
                    <a:ext uri="{9D8B030D-6E8A-4147-A177-3AD203B41FA5}">
                      <a16:colId xmlns:a16="http://schemas.microsoft.com/office/drawing/2014/main" val="20002"/>
                    </a:ext>
                  </a:extLst>
                </a:gridCol>
                <a:gridCol w="4984377">
                  <a:extLst>
                    <a:ext uri="{9D8B030D-6E8A-4147-A177-3AD203B41FA5}">
                      <a16:colId xmlns:a16="http://schemas.microsoft.com/office/drawing/2014/main" val="20003"/>
                    </a:ext>
                  </a:extLst>
                </a:gridCol>
              </a:tblGrid>
              <a:tr h="123109">
                <a:tc>
                  <a:txBody>
                    <a:bodyPr/>
                    <a:lstStyle/>
                    <a:p>
                      <a:pPr algn="r" fontAlgn="b"/>
                      <a:r>
                        <a:rPr lang="en-IN" sz="1200" b="1" i="0" u="none" strike="noStrike" dirty="0">
                          <a:solidFill>
                            <a:srgbClr val="FFFFFF"/>
                          </a:solidFill>
                          <a:effectLst/>
                          <a:latin typeface="+mn-lt"/>
                        </a:rPr>
                        <a:t> </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200" b="1" i="0" u="none" strike="noStrike" dirty="0">
                          <a:solidFill>
                            <a:srgbClr val="FFFFFF"/>
                          </a:solidFill>
                          <a:effectLst/>
                          <a:latin typeface="+mn-lt"/>
                        </a:rPr>
                        <a:t>Call Option</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200" b="1" i="0" u="none" strike="noStrike" dirty="0">
                          <a:solidFill>
                            <a:srgbClr val="FFFFFF"/>
                          </a:solidFill>
                          <a:effectLst/>
                          <a:latin typeface="+mn-lt"/>
                        </a:rPr>
                        <a:t>Put Option</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IN" sz="1200" b="0" i="0" u="none" strike="noStrike">
                          <a:effectLst/>
                          <a:latin typeface="+mn-lt"/>
                        </a:rPr>
                        <a:t> </a:t>
                      </a:r>
                    </a:p>
                  </a:txBody>
                  <a:tcPr marL="8608" marR="8608" marT="860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19067">
                <a:tc>
                  <a:txBody>
                    <a:bodyPr/>
                    <a:lstStyle/>
                    <a:p>
                      <a:pPr algn="l" fontAlgn="b"/>
                      <a:r>
                        <a:rPr lang="en-IN" sz="1600" b="0" i="0" u="none" strike="noStrike" dirty="0">
                          <a:effectLst/>
                          <a:latin typeface="+mn-lt"/>
                        </a:rPr>
                        <a:t>Theoretical Price</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smtClean="0">
                          <a:effectLst/>
                          <a:latin typeface="+mn-lt"/>
                        </a:rPr>
                        <a:t>350.47</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IN" sz="1600" b="0" i="0" u="none" strike="noStrike" dirty="0" smtClean="0">
                          <a:effectLst/>
                          <a:latin typeface="+mn-lt"/>
                        </a:rPr>
                        <a:t>269.88</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IN" sz="1600" b="0" i="0" u="none" strike="noStrike">
                          <a:effectLst/>
                          <a:latin typeface="+mn-lt"/>
                        </a:rPr>
                        <a:t> </a:t>
                      </a:r>
                    </a:p>
                  </a:txBody>
                  <a:tcPr marL="8608" marR="8608" marT="860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9067">
                <a:tc>
                  <a:txBody>
                    <a:bodyPr/>
                    <a:lstStyle/>
                    <a:p>
                      <a:pPr algn="l" fontAlgn="b"/>
                      <a:r>
                        <a:rPr lang="en-IN" sz="1600" b="0" i="0" u="none" strike="noStrike" dirty="0">
                          <a:effectLst/>
                          <a:latin typeface="+mn-lt"/>
                        </a:rPr>
                        <a:t>Delta</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smtClean="0">
                          <a:effectLst/>
                          <a:latin typeface="+mn-lt"/>
                        </a:rPr>
                        <a:t>0.54</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IN" sz="1600" b="0" i="0" u="none" strike="noStrike" dirty="0">
                          <a:effectLst/>
                          <a:latin typeface="+mn-lt"/>
                        </a:rPr>
                        <a:t>-</a:t>
                      </a:r>
                      <a:r>
                        <a:rPr lang="en-IN" sz="1600" b="0" i="0" u="none" strike="noStrike" dirty="0" smtClean="0">
                          <a:effectLst/>
                          <a:latin typeface="+mn-lt"/>
                        </a:rPr>
                        <a:t>0.45</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IN" sz="1600" b="0" i="1" u="none" strike="noStrike" dirty="0">
                          <a:effectLst/>
                          <a:latin typeface="+mn-lt"/>
                        </a:rPr>
                        <a:t>The amount that the theoretical price will change if the market moves up/down 1 point</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9067">
                <a:tc>
                  <a:txBody>
                    <a:bodyPr/>
                    <a:lstStyle/>
                    <a:p>
                      <a:pPr algn="l" fontAlgn="b"/>
                      <a:r>
                        <a:rPr lang="en-IN" sz="1600" b="0" i="0" u="none" strike="noStrike" dirty="0">
                          <a:effectLst/>
                          <a:latin typeface="+mn-lt"/>
                        </a:rPr>
                        <a:t>Gamma</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a:effectLst/>
                          <a:latin typeface="+mn-lt"/>
                        </a:rPr>
                        <a:t>0.0005</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IN" sz="1600" b="0" i="0" u="none" strike="noStrike">
                          <a:effectLst/>
                          <a:latin typeface="+mn-lt"/>
                        </a:rPr>
                        <a:t>0.0005</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IN" sz="1600" b="0" i="1" u="none" strike="noStrike" dirty="0">
                          <a:effectLst/>
                          <a:latin typeface="+mn-lt"/>
                        </a:rPr>
                        <a:t>The amount that the Delta will change if the market moves up/down 1 point</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2301">
                <a:tc>
                  <a:txBody>
                    <a:bodyPr/>
                    <a:lstStyle/>
                    <a:p>
                      <a:pPr algn="l" fontAlgn="b"/>
                      <a:r>
                        <a:rPr lang="en-IN" sz="1600" b="0" i="0" u="none" strike="noStrike" dirty="0">
                          <a:effectLst/>
                          <a:latin typeface="+mn-lt"/>
                        </a:rPr>
                        <a:t>Theta</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a:effectLst/>
                          <a:latin typeface="+mn-lt"/>
                        </a:rPr>
                        <a:t>-</a:t>
                      </a:r>
                      <a:r>
                        <a:rPr lang="en-IN" sz="1600" b="0" i="0" u="none" strike="noStrike" dirty="0" smtClean="0">
                          <a:effectLst/>
                          <a:latin typeface="+mn-lt"/>
                        </a:rPr>
                        <a:t>5.51</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IN" sz="1600" b="0" i="0" u="none" strike="noStrike" dirty="0">
                          <a:effectLst/>
                          <a:latin typeface="+mn-lt"/>
                        </a:rPr>
                        <a:t>-</a:t>
                      </a:r>
                      <a:r>
                        <a:rPr lang="en-IN" sz="1600" b="0" i="0" u="none" strike="noStrike" dirty="0" smtClean="0">
                          <a:effectLst/>
                          <a:latin typeface="+mn-lt"/>
                        </a:rPr>
                        <a:t>0.43</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IN" sz="1600" b="0" i="1" u="none" strike="noStrike" dirty="0">
                          <a:effectLst/>
                          <a:latin typeface="+mn-lt"/>
                        </a:rPr>
                        <a:t>The amount that the theoretical price will change when 1 day passes.</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9067">
                <a:tc>
                  <a:txBody>
                    <a:bodyPr/>
                    <a:lstStyle/>
                    <a:p>
                      <a:pPr algn="l" fontAlgn="b"/>
                      <a:r>
                        <a:rPr lang="en-IN" sz="1600" b="0" i="0" u="none" strike="noStrike" dirty="0">
                          <a:effectLst/>
                          <a:latin typeface="+mn-lt"/>
                        </a:rPr>
                        <a:t>Vega</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smtClean="0">
                          <a:effectLst/>
                          <a:latin typeface="+mn-lt"/>
                        </a:rPr>
                        <a:t>43.83</a:t>
                      </a:r>
                      <a:endParaRPr lang="en-IN" sz="1600" b="0" i="0" u="none" strike="noStrike" dirty="0">
                        <a:effectLst/>
                        <a:latin typeface="+mn-lt"/>
                      </a:endParaRP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IN" sz="1600" b="0" i="0" u="none" strike="noStrike" dirty="0">
                          <a:effectLst/>
                          <a:latin typeface="+mn-lt"/>
                        </a:rPr>
                        <a:t>43.8305</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IN" sz="1600" b="0" i="1" u="none" strike="noStrike" dirty="0">
                          <a:effectLst/>
                          <a:latin typeface="+mn-lt"/>
                        </a:rPr>
                        <a:t>The amount that the theoretical price will change if the volatility of the asset moves up/down by 1 percentage point</a:t>
                      </a:r>
                    </a:p>
                  </a:txBody>
                  <a:tcPr marL="8608" marR="8608" marT="86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useBgFill="1">
        <p:nvSpPr>
          <p:cNvPr id="3" name="Rectangle 2"/>
          <p:cNvSpPr/>
          <p:nvPr/>
        </p:nvSpPr>
        <p:spPr>
          <a:xfrm>
            <a:off x="95250" y="6376987"/>
            <a:ext cx="1476376" cy="257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smtClean="0">
                <a:solidFill>
                  <a:schemeClr val="tx1"/>
                </a:solidFill>
              </a:rPr>
              <a:t>Black Scholes Model</a:t>
            </a:r>
            <a:endParaRPr lang="en-IN" sz="1200" i="1" dirty="0">
              <a:solidFill>
                <a:schemeClr val="tx1"/>
              </a:solidFill>
            </a:endParaRPr>
          </a:p>
        </p:txBody>
      </p:sp>
    </p:spTree>
    <p:extLst>
      <p:ext uri="{BB962C8B-B14F-4D97-AF65-F5344CB8AC3E}">
        <p14:creationId xmlns:p14="http://schemas.microsoft.com/office/powerpoint/2010/main" val="249020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10189</TotalTime>
  <Words>3168</Words>
  <Application>Microsoft Office PowerPoint</Application>
  <PresentationFormat>On-screen Show (4:3)</PresentationFormat>
  <Paragraphs>818</Paragraphs>
  <Slides>31</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Calibri</vt:lpstr>
      <vt:lpstr>Calibri </vt:lpstr>
      <vt:lpstr>Mongolian Baiti</vt:lpstr>
      <vt:lpstr>Myriad Pro</vt:lpstr>
      <vt:lpstr>Times New Roman</vt:lpstr>
      <vt:lpstr>Verdana</vt:lpstr>
      <vt:lpstr>Wingdings</vt:lpstr>
      <vt:lpstr>Custom Design</vt:lpstr>
      <vt:lpstr>Office Theme</vt:lpstr>
      <vt:lpstr>1_Office Theme</vt:lpstr>
      <vt:lpstr>MCX- INTRODUCTION TO GOLD OPTIONS</vt:lpstr>
      <vt:lpstr>MCX bullion Futures : snapshot</vt:lpstr>
      <vt:lpstr>MCX GOLD: the Hedging Platform of choice</vt:lpstr>
      <vt:lpstr>Bullion Deliveries: shows Acceptance of Price  BY PHYSICAL INDUSTRY </vt:lpstr>
      <vt:lpstr>Options as hedging instrumentS</vt:lpstr>
      <vt:lpstr>OPTION PRICING: COMPOSITION OF PREMIUM</vt:lpstr>
      <vt:lpstr>Gold price &amp; IVOL: Implication on Hedge type</vt:lpstr>
      <vt:lpstr>Option Greeks</vt:lpstr>
      <vt:lpstr>Option Greeks &amp; what they imply</vt:lpstr>
      <vt:lpstr>Hedging applications of options</vt:lpstr>
      <vt:lpstr>Example-Gold producer hedging</vt:lpstr>
      <vt:lpstr>Flexible Pricing Scheme OFFERED BY JEWELLERS</vt:lpstr>
      <vt:lpstr>OPTION Strategy for Bullion Dealer: Protecting inventory – Fixed Gold</vt:lpstr>
      <vt:lpstr>Example: Protecting inventory – Fixed Gold</vt:lpstr>
      <vt:lpstr>Options Strategy for Jewelers: Buying Unfixed Gold</vt:lpstr>
      <vt:lpstr>Example : Buying Unfixed Gold</vt:lpstr>
      <vt:lpstr>Impact Of CTT was highest on Bullion FUTURES </vt:lpstr>
      <vt:lpstr>Taxation upon exercise of options</vt:lpstr>
      <vt:lpstr>OPTIONS: LOW TRANSACTION COST</vt:lpstr>
      <vt:lpstr>PROPOSED Gold Options Contract Specification</vt:lpstr>
      <vt:lpstr>PROPOSED OPTION SETTLEMENT PROCESS</vt:lpstr>
      <vt:lpstr>PROPOSED EXERCISE MECHANISM AT EXPIRY</vt:lpstr>
      <vt:lpstr>THANK YOU</vt:lpstr>
      <vt:lpstr>FACTORS AFFECTING OPTION PRICES</vt:lpstr>
      <vt:lpstr>OPTION TERMINOLOGY</vt:lpstr>
      <vt:lpstr>MONEYNESS</vt:lpstr>
      <vt:lpstr>Futures vs Options – Volumes </vt:lpstr>
      <vt:lpstr>Impact of CTT on transaction cost</vt:lpstr>
      <vt:lpstr>Initiatives post-SEBI Merger </vt:lpstr>
      <vt:lpstr>Derivatives Volume – Global Scenario (2015)</vt:lpstr>
      <vt:lpstr>Derivatives volume – Global Scenario (2015)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DhirajP01755</dc:creator>
  <cp:lastModifiedBy>Toshiba</cp:lastModifiedBy>
  <cp:revision>1955</cp:revision>
  <cp:lastPrinted>2017-07-19T06:14:45Z</cp:lastPrinted>
  <dcterms:created xsi:type="dcterms:W3CDTF">2010-01-06T12:31:38Z</dcterms:created>
  <dcterms:modified xsi:type="dcterms:W3CDTF">2017-08-11T09:37:12Z</dcterms:modified>
</cp:coreProperties>
</file>