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642" r:id="rId2"/>
    <p:sldId id="836" r:id="rId3"/>
    <p:sldId id="838" r:id="rId4"/>
    <p:sldId id="744" r:id="rId5"/>
    <p:sldId id="846" r:id="rId6"/>
    <p:sldId id="703" r:id="rId7"/>
    <p:sldId id="747" r:id="rId8"/>
    <p:sldId id="801" r:id="rId9"/>
    <p:sldId id="815" r:id="rId10"/>
    <p:sldId id="785" r:id="rId11"/>
    <p:sldId id="791" r:id="rId12"/>
    <p:sldId id="834" r:id="rId13"/>
    <p:sldId id="825" r:id="rId14"/>
    <p:sldId id="828" r:id="rId15"/>
    <p:sldId id="827" r:id="rId16"/>
    <p:sldId id="829" r:id="rId17"/>
    <p:sldId id="848" r:id="rId18"/>
    <p:sldId id="849" r:id="rId19"/>
    <p:sldId id="847" r:id="rId20"/>
    <p:sldId id="797" r:id="rId21"/>
    <p:sldId id="722" r:id="rId22"/>
  </p:sldIdLst>
  <p:sldSz cx="9144000" cy="6858000" type="screen4x3"/>
  <p:notesSz cx="6985000" cy="92837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FFCDCD"/>
    <a:srgbClr val="FFE5E5"/>
    <a:srgbClr val="FFD9D9"/>
    <a:srgbClr val="A50021"/>
    <a:srgbClr val="FFEBEB"/>
    <a:srgbClr val="FFFBFB"/>
    <a:srgbClr val="FF71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12" autoAdjust="0"/>
    <p:restoredTop sz="94706" autoAdjust="0"/>
  </p:normalViewPr>
  <p:slideViewPr>
    <p:cSldViewPr>
      <p:cViewPr>
        <p:scale>
          <a:sx n="66" d="100"/>
          <a:sy n="66" d="100"/>
        </p:scale>
        <p:origin x="-1740" y="-432"/>
      </p:cViewPr>
      <p:guideLst>
        <p:guide orient="horz" pos="2160"/>
        <p:guide pos="2880"/>
      </p:guideLst>
    </p:cSldViewPr>
  </p:slideViewPr>
  <p:outlineViewPr>
    <p:cViewPr>
      <p:scale>
        <a:sx n="33" d="100"/>
        <a:sy n="33" d="100"/>
      </p:scale>
      <p:origin x="0" y="156"/>
    </p:cViewPr>
  </p:outlineViewPr>
  <p:notesTextViewPr>
    <p:cViewPr>
      <p:scale>
        <a:sx n="100" d="100"/>
        <a:sy n="100" d="100"/>
      </p:scale>
      <p:origin x="0" y="0"/>
    </p:cViewPr>
  </p:notesTextViewPr>
  <p:sorterViewPr>
    <p:cViewPr>
      <p:scale>
        <a:sx n="100" d="100"/>
        <a:sy n="100" d="100"/>
      </p:scale>
      <p:origin x="0" y="480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027363" cy="465138"/>
          </a:xfrm>
          <a:prstGeom prst="rect">
            <a:avLst/>
          </a:prstGeom>
          <a:noFill/>
          <a:ln w="9525">
            <a:noFill/>
            <a:miter lim="800000"/>
            <a:headEnd/>
            <a:tailEnd/>
          </a:ln>
        </p:spPr>
        <p:txBody>
          <a:bodyPr vert="horz" wrap="square" lIns="91221" tIns="45610" rIns="91221" bIns="45610" numCol="1" anchor="t" anchorCtr="0" compatLnSpc="1">
            <a:prstTxWarp prst="textNoShape">
              <a:avLst/>
            </a:prstTxWarp>
          </a:bodyPr>
          <a:lstStyle>
            <a:lvl1pPr defTabSz="912813">
              <a:defRPr sz="1200"/>
            </a:lvl1pPr>
          </a:lstStyle>
          <a:p>
            <a:pPr>
              <a:defRPr/>
            </a:pPr>
            <a:endParaRPr lang="en-IN"/>
          </a:p>
        </p:txBody>
      </p:sp>
      <p:sp>
        <p:nvSpPr>
          <p:cNvPr id="3" name="Date Placeholder 2"/>
          <p:cNvSpPr>
            <a:spLocks noGrp="1"/>
          </p:cNvSpPr>
          <p:nvPr>
            <p:ph type="dt" sz="quarter" idx="1"/>
          </p:nvPr>
        </p:nvSpPr>
        <p:spPr bwMode="auto">
          <a:xfrm>
            <a:off x="3956050" y="0"/>
            <a:ext cx="3027363" cy="465138"/>
          </a:xfrm>
          <a:prstGeom prst="rect">
            <a:avLst/>
          </a:prstGeom>
          <a:noFill/>
          <a:ln w="9525">
            <a:noFill/>
            <a:miter lim="800000"/>
            <a:headEnd/>
            <a:tailEnd/>
          </a:ln>
        </p:spPr>
        <p:txBody>
          <a:bodyPr vert="horz" wrap="square" lIns="91221" tIns="45610" rIns="91221" bIns="45610" numCol="1" anchor="t" anchorCtr="0" compatLnSpc="1">
            <a:prstTxWarp prst="textNoShape">
              <a:avLst/>
            </a:prstTxWarp>
          </a:bodyPr>
          <a:lstStyle>
            <a:lvl1pPr algn="r" defTabSz="912813">
              <a:defRPr sz="1200"/>
            </a:lvl1pPr>
          </a:lstStyle>
          <a:p>
            <a:pPr>
              <a:defRPr/>
            </a:pPr>
            <a:fld id="{9EC5B38B-E7FB-473D-9A24-B0C1C0CB5DE2}" type="datetimeFigureOut">
              <a:rPr lang="en-US"/>
              <a:pPr>
                <a:defRPr/>
              </a:pPr>
              <a:t>9/12/2014</a:t>
            </a:fld>
            <a:endParaRPr lang="en-US"/>
          </a:p>
        </p:txBody>
      </p:sp>
      <p:sp>
        <p:nvSpPr>
          <p:cNvPr id="4" name="Footer Placeholder 3"/>
          <p:cNvSpPr>
            <a:spLocks noGrp="1"/>
          </p:cNvSpPr>
          <p:nvPr>
            <p:ph type="ftr" sz="quarter" idx="2"/>
          </p:nvPr>
        </p:nvSpPr>
        <p:spPr bwMode="auto">
          <a:xfrm>
            <a:off x="0" y="8816975"/>
            <a:ext cx="3027363" cy="465138"/>
          </a:xfrm>
          <a:prstGeom prst="rect">
            <a:avLst/>
          </a:prstGeom>
          <a:noFill/>
          <a:ln w="9525">
            <a:noFill/>
            <a:miter lim="800000"/>
            <a:headEnd/>
            <a:tailEnd/>
          </a:ln>
        </p:spPr>
        <p:txBody>
          <a:bodyPr vert="horz" wrap="square" lIns="91221" tIns="45610" rIns="91221" bIns="45610" numCol="1" anchor="b" anchorCtr="0" compatLnSpc="1">
            <a:prstTxWarp prst="textNoShape">
              <a:avLst/>
            </a:prstTxWarp>
          </a:bodyPr>
          <a:lstStyle>
            <a:lvl1pPr defTabSz="912813">
              <a:defRPr sz="1200"/>
            </a:lvl1pPr>
          </a:lstStyle>
          <a:p>
            <a:pPr>
              <a:defRPr/>
            </a:pPr>
            <a:endParaRPr lang="en-IN"/>
          </a:p>
        </p:txBody>
      </p:sp>
      <p:sp>
        <p:nvSpPr>
          <p:cNvPr id="5" name="Slide Number Placeholder 4"/>
          <p:cNvSpPr>
            <a:spLocks noGrp="1"/>
          </p:cNvSpPr>
          <p:nvPr>
            <p:ph type="sldNum" sz="quarter" idx="3"/>
          </p:nvPr>
        </p:nvSpPr>
        <p:spPr bwMode="auto">
          <a:xfrm>
            <a:off x="3956050" y="8816975"/>
            <a:ext cx="3027363" cy="465138"/>
          </a:xfrm>
          <a:prstGeom prst="rect">
            <a:avLst/>
          </a:prstGeom>
          <a:noFill/>
          <a:ln w="9525">
            <a:noFill/>
            <a:miter lim="800000"/>
            <a:headEnd/>
            <a:tailEnd/>
          </a:ln>
        </p:spPr>
        <p:txBody>
          <a:bodyPr vert="horz" wrap="square" lIns="91221" tIns="45610" rIns="91221" bIns="45610" numCol="1" anchor="b" anchorCtr="0" compatLnSpc="1">
            <a:prstTxWarp prst="textNoShape">
              <a:avLst/>
            </a:prstTxWarp>
          </a:bodyPr>
          <a:lstStyle>
            <a:lvl1pPr algn="r" defTabSz="912813">
              <a:defRPr sz="1200"/>
            </a:lvl1pPr>
          </a:lstStyle>
          <a:p>
            <a:pPr>
              <a:defRPr/>
            </a:pPr>
            <a:fld id="{933D0E30-FBB3-48D5-AA9C-7BAA987AAC85}" type="slidenum">
              <a:rPr lang="en-US"/>
              <a:pPr>
                <a:defRPr/>
              </a:pPr>
              <a:t>‹#›</a:t>
            </a:fld>
            <a:endParaRPr lang="en-US"/>
          </a:p>
        </p:txBody>
      </p:sp>
    </p:spTree>
    <p:extLst>
      <p:ext uri="{BB962C8B-B14F-4D97-AF65-F5344CB8AC3E}">
        <p14:creationId xmlns:p14="http://schemas.microsoft.com/office/powerpoint/2010/main" val="27126516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027363" cy="465138"/>
          </a:xfrm>
          <a:prstGeom prst="rect">
            <a:avLst/>
          </a:prstGeom>
          <a:noFill/>
          <a:ln w="9525">
            <a:noFill/>
            <a:miter lim="800000"/>
            <a:headEnd/>
            <a:tailEnd/>
          </a:ln>
        </p:spPr>
        <p:txBody>
          <a:bodyPr vert="horz" wrap="square" lIns="92953" tIns="46477" rIns="92953" bIns="46477" numCol="1" anchor="t" anchorCtr="0" compatLnSpc="1">
            <a:prstTxWarp prst="textNoShape">
              <a:avLst/>
            </a:prstTxWarp>
          </a:bodyPr>
          <a:lstStyle>
            <a:lvl1pPr defTabSz="912813">
              <a:defRPr sz="1200">
                <a:latin typeface="Calibri" pitchFamily="34" charset="0"/>
              </a:defRPr>
            </a:lvl1pPr>
          </a:lstStyle>
          <a:p>
            <a:pPr>
              <a:defRPr/>
            </a:pPr>
            <a:endParaRPr lang="en-IN"/>
          </a:p>
        </p:txBody>
      </p:sp>
      <p:sp>
        <p:nvSpPr>
          <p:cNvPr id="3" name="Date Placeholder 2"/>
          <p:cNvSpPr>
            <a:spLocks noGrp="1"/>
          </p:cNvSpPr>
          <p:nvPr>
            <p:ph type="dt" idx="1"/>
          </p:nvPr>
        </p:nvSpPr>
        <p:spPr bwMode="auto">
          <a:xfrm>
            <a:off x="3956050" y="0"/>
            <a:ext cx="3027363" cy="465138"/>
          </a:xfrm>
          <a:prstGeom prst="rect">
            <a:avLst/>
          </a:prstGeom>
          <a:noFill/>
          <a:ln w="9525">
            <a:noFill/>
            <a:miter lim="800000"/>
            <a:headEnd/>
            <a:tailEnd/>
          </a:ln>
        </p:spPr>
        <p:txBody>
          <a:bodyPr vert="horz" wrap="square" lIns="92953" tIns="46477" rIns="92953" bIns="46477" numCol="1" anchor="t" anchorCtr="0" compatLnSpc="1">
            <a:prstTxWarp prst="textNoShape">
              <a:avLst/>
            </a:prstTxWarp>
          </a:bodyPr>
          <a:lstStyle>
            <a:lvl1pPr algn="r" defTabSz="912813">
              <a:defRPr sz="1200">
                <a:latin typeface="Calibri" pitchFamily="34" charset="0"/>
              </a:defRPr>
            </a:lvl1pPr>
          </a:lstStyle>
          <a:p>
            <a:pPr>
              <a:defRPr/>
            </a:pPr>
            <a:fld id="{0A87C335-5A82-4582-B52E-1442368AB494}" type="datetimeFigureOut">
              <a:rPr lang="en-US"/>
              <a:pPr>
                <a:defRPr/>
              </a:pPr>
              <a:t>9/12/2014</a:t>
            </a:fld>
            <a:endParaRPr lang="en-US"/>
          </a:p>
        </p:txBody>
      </p:sp>
      <p:sp>
        <p:nvSpPr>
          <p:cNvPr id="4" name="Slide Image Placeholder 3"/>
          <p:cNvSpPr>
            <a:spLocks noGrp="1" noRot="1" noChangeAspect="1"/>
          </p:cNvSpPr>
          <p:nvPr>
            <p:ph type="sldImg" idx="2"/>
          </p:nvPr>
        </p:nvSpPr>
        <p:spPr>
          <a:xfrm>
            <a:off x="1171575" y="695325"/>
            <a:ext cx="4641850" cy="3481388"/>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p:cNvSpPr>
            <a:spLocks noGrp="1"/>
          </p:cNvSpPr>
          <p:nvPr>
            <p:ph type="body" sz="quarter" idx="3"/>
          </p:nvPr>
        </p:nvSpPr>
        <p:spPr bwMode="auto">
          <a:xfrm>
            <a:off x="698500" y="4410075"/>
            <a:ext cx="5588000" cy="4178300"/>
          </a:xfrm>
          <a:prstGeom prst="rect">
            <a:avLst/>
          </a:prstGeom>
          <a:noFill/>
          <a:ln w="9525">
            <a:noFill/>
            <a:miter lim="800000"/>
            <a:headEnd/>
            <a:tailEnd/>
          </a:ln>
        </p:spPr>
        <p:txBody>
          <a:bodyPr vert="horz" wrap="square" lIns="92953" tIns="46477" rIns="92953" bIns="4647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bwMode="auto">
          <a:xfrm>
            <a:off x="0" y="8816975"/>
            <a:ext cx="3027363" cy="465138"/>
          </a:xfrm>
          <a:prstGeom prst="rect">
            <a:avLst/>
          </a:prstGeom>
          <a:noFill/>
          <a:ln w="9525">
            <a:noFill/>
            <a:miter lim="800000"/>
            <a:headEnd/>
            <a:tailEnd/>
          </a:ln>
        </p:spPr>
        <p:txBody>
          <a:bodyPr vert="horz" wrap="square" lIns="92953" tIns="46477" rIns="92953" bIns="46477" numCol="1" anchor="b" anchorCtr="0" compatLnSpc="1">
            <a:prstTxWarp prst="textNoShape">
              <a:avLst/>
            </a:prstTxWarp>
          </a:bodyPr>
          <a:lstStyle>
            <a:lvl1pPr defTabSz="912813">
              <a:defRPr sz="1200">
                <a:latin typeface="Calibri" pitchFamily="34" charset="0"/>
              </a:defRPr>
            </a:lvl1pPr>
          </a:lstStyle>
          <a:p>
            <a:pPr>
              <a:defRPr/>
            </a:pPr>
            <a:endParaRPr lang="en-IN"/>
          </a:p>
        </p:txBody>
      </p:sp>
      <p:sp>
        <p:nvSpPr>
          <p:cNvPr id="7" name="Slide Number Placeholder 6"/>
          <p:cNvSpPr>
            <a:spLocks noGrp="1"/>
          </p:cNvSpPr>
          <p:nvPr>
            <p:ph type="sldNum" sz="quarter" idx="5"/>
          </p:nvPr>
        </p:nvSpPr>
        <p:spPr bwMode="auto">
          <a:xfrm>
            <a:off x="3956050" y="8816975"/>
            <a:ext cx="3027363" cy="465138"/>
          </a:xfrm>
          <a:prstGeom prst="rect">
            <a:avLst/>
          </a:prstGeom>
          <a:noFill/>
          <a:ln w="9525">
            <a:noFill/>
            <a:miter lim="800000"/>
            <a:headEnd/>
            <a:tailEnd/>
          </a:ln>
        </p:spPr>
        <p:txBody>
          <a:bodyPr vert="horz" wrap="square" lIns="92953" tIns="46477" rIns="92953" bIns="46477" numCol="1" anchor="b" anchorCtr="0" compatLnSpc="1">
            <a:prstTxWarp prst="textNoShape">
              <a:avLst/>
            </a:prstTxWarp>
          </a:bodyPr>
          <a:lstStyle>
            <a:lvl1pPr algn="r" defTabSz="912813">
              <a:defRPr sz="1200">
                <a:latin typeface="Calibri" pitchFamily="34" charset="0"/>
              </a:defRPr>
            </a:lvl1pPr>
          </a:lstStyle>
          <a:p>
            <a:pPr>
              <a:defRPr/>
            </a:pPr>
            <a:fld id="{21FBF805-A03C-4509-A744-9996FD5F74DA}" type="slidenum">
              <a:rPr lang="en-US"/>
              <a:pPr>
                <a:defRPr/>
              </a:pPr>
              <a:t>‹#›</a:t>
            </a:fld>
            <a:endParaRPr lang="en-US"/>
          </a:p>
        </p:txBody>
      </p:sp>
    </p:spTree>
    <p:extLst>
      <p:ext uri="{BB962C8B-B14F-4D97-AF65-F5344CB8AC3E}">
        <p14:creationId xmlns:p14="http://schemas.microsoft.com/office/powerpoint/2010/main" val="6197799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4E1D1AF-16E3-44B9-95D8-BF15C8ADAAEE}" type="slidenum">
              <a:rPr lang="en-US"/>
              <a:pPr>
                <a:defRPr/>
              </a:pPr>
              <a:t>‹#›</a:t>
            </a:fld>
            <a:endParaRPr lang="en-US"/>
          </a:p>
        </p:txBody>
      </p:sp>
    </p:spTree>
    <p:extLst>
      <p:ext uri="{BB962C8B-B14F-4D97-AF65-F5344CB8AC3E}">
        <p14:creationId xmlns:p14="http://schemas.microsoft.com/office/powerpoint/2010/main" val="2214344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EA4A4B7-EE5A-4C70-9FEF-E3E4AD53E3AF}" type="slidenum">
              <a:rPr lang="en-US"/>
              <a:pPr>
                <a:defRPr/>
              </a:pPr>
              <a:t>‹#›</a:t>
            </a:fld>
            <a:endParaRPr lang="en-US"/>
          </a:p>
        </p:txBody>
      </p:sp>
    </p:spTree>
    <p:extLst>
      <p:ext uri="{BB962C8B-B14F-4D97-AF65-F5344CB8AC3E}">
        <p14:creationId xmlns:p14="http://schemas.microsoft.com/office/powerpoint/2010/main" val="3206409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19200"/>
            <a:ext cx="4076700" cy="4906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1219200"/>
            <a:ext cx="4076700" cy="4906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9514F87-A83B-4296-8529-C08095B28CBF}" type="slidenum">
              <a:rPr lang="en-US"/>
              <a:pPr>
                <a:defRPr/>
              </a:pPr>
              <a:t>‹#›</a:t>
            </a:fld>
            <a:endParaRPr lang="en-US"/>
          </a:p>
        </p:txBody>
      </p:sp>
    </p:spTree>
    <p:extLst>
      <p:ext uri="{BB962C8B-B14F-4D97-AF65-F5344CB8AC3E}">
        <p14:creationId xmlns:p14="http://schemas.microsoft.com/office/powerpoint/2010/main" val="3682974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B6F86D1-276F-4BDE-B2DC-98932FDE3561}" type="slidenum">
              <a:rPr lang="en-US"/>
              <a:pPr>
                <a:defRPr/>
              </a:pPr>
              <a:t>‹#›</a:t>
            </a:fld>
            <a:endParaRPr lang="en-US"/>
          </a:p>
        </p:txBody>
      </p:sp>
    </p:spTree>
    <p:extLst>
      <p:ext uri="{BB962C8B-B14F-4D97-AF65-F5344CB8AC3E}">
        <p14:creationId xmlns:p14="http://schemas.microsoft.com/office/powerpoint/2010/main" val="2454617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5D0CEE9-779A-4C91-BAD1-2D9BF6FD1334}" type="slidenum">
              <a:rPr lang="en-US"/>
              <a:pPr>
                <a:defRPr/>
              </a:pPr>
              <a:t>‹#›</a:t>
            </a:fld>
            <a:endParaRPr lang="en-US"/>
          </a:p>
        </p:txBody>
      </p:sp>
    </p:spTree>
    <p:extLst>
      <p:ext uri="{BB962C8B-B14F-4D97-AF65-F5344CB8AC3E}">
        <p14:creationId xmlns:p14="http://schemas.microsoft.com/office/powerpoint/2010/main" val="3030312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695E069-88A6-4A9A-8D75-136F21B0A25B}" type="slidenum">
              <a:rPr lang="en-US"/>
              <a:pPr>
                <a:defRPr/>
              </a:pPr>
              <a:t>‹#›</a:t>
            </a:fld>
            <a:endParaRPr lang="en-US"/>
          </a:p>
        </p:txBody>
      </p:sp>
    </p:spTree>
    <p:extLst>
      <p:ext uri="{BB962C8B-B14F-4D97-AF65-F5344CB8AC3E}">
        <p14:creationId xmlns:p14="http://schemas.microsoft.com/office/powerpoint/2010/main" val="521988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D000FA5-793B-454E-83A9-F7C718FC39C8}" type="slidenum">
              <a:rPr lang="en-US"/>
              <a:pPr>
                <a:defRPr/>
              </a:pPr>
              <a:t>‹#›</a:t>
            </a:fld>
            <a:endParaRPr lang="en-US"/>
          </a:p>
        </p:txBody>
      </p:sp>
    </p:spTree>
    <p:extLst>
      <p:ext uri="{BB962C8B-B14F-4D97-AF65-F5344CB8AC3E}">
        <p14:creationId xmlns:p14="http://schemas.microsoft.com/office/powerpoint/2010/main" val="3455215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658C2A8-B502-457C-B4A9-54F32A9AC4E2}" type="slidenum">
              <a:rPr lang="en-US"/>
              <a:pPr>
                <a:defRPr/>
              </a:pPr>
              <a:t>‹#›</a:t>
            </a:fld>
            <a:endParaRPr lang="en-US"/>
          </a:p>
        </p:txBody>
      </p:sp>
    </p:spTree>
    <p:extLst>
      <p:ext uri="{BB962C8B-B14F-4D97-AF65-F5344CB8AC3E}">
        <p14:creationId xmlns:p14="http://schemas.microsoft.com/office/powerpoint/2010/main" val="2933409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362AC73-9E75-4324-AFDC-90516B3235B7}" type="slidenum">
              <a:rPr lang="en-US"/>
              <a:pPr>
                <a:defRPr/>
              </a:pPr>
              <a:t>‹#›</a:t>
            </a:fld>
            <a:endParaRPr lang="en-US"/>
          </a:p>
        </p:txBody>
      </p:sp>
    </p:spTree>
    <p:extLst>
      <p:ext uri="{BB962C8B-B14F-4D97-AF65-F5344CB8AC3E}">
        <p14:creationId xmlns:p14="http://schemas.microsoft.com/office/powerpoint/2010/main" val="2280525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152400"/>
            <a:ext cx="2076450" cy="5973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2400"/>
            <a:ext cx="6076950" cy="5973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F414C6B-20F6-4092-A858-E92624880DCB}" type="slidenum">
              <a:rPr lang="en-US"/>
              <a:pPr>
                <a:defRPr/>
              </a:pPr>
              <a:t>‹#›</a:t>
            </a:fld>
            <a:endParaRPr lang="en-US"/>
          </a:p>
        </p:txBody>
      </p:sp>
    </p:spTree>
    <p:extLst>
      <p:ext uri="{BB962C8B-B14F-4D97-AF65-F5344CB8AC3E}">
        <p14:creationId xmlns:p14="http://schemas.microsoft.com/office/powerpoint/2010/main" val="601703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0" descr="ppt-template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0"/>
            <a:ext cx="915352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C:\Users\ADMIN\Downloads\New folder (2)\kotak logo.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6334125"/>
            <a:ext cx="1284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Rectangle 2"/>
          <p:cNvSpPr>
            <a:spLocks noGrp="1" noChangeArrowheads="1"/>
          </p:cNvSpPr>
          <p:nvPr>
            <p:ph type="title"/>
          </p:nvPr>
        </p:nvSpPr>
        <p:spPr bwMode="auto">
          <a:xfrm>
            <a:off x="457200" y="152400"/>
            <a:ext cx="6248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053" name="Rectangle 3"/>
          <p:cNvSpPr>
            <a:spLocks noGrp="1" noChangeArrowheads="1"/>
          </p:cNvSpPr>
          <p:nvPr>
            <p:ph type="body" idx="1"/>
          </p:nvPr>
        </p:nvSpPr>
        <p:spPr bwMode="auto">
          <a:xfrm>
            <a:off x="457200" y="1219200"/>
            <a:ext cx="8305800" cy="490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 name="Rectangle 4"/>
          <p:cNvSpPr>
            <a:spLocks noGrp="1" noChangeArrowheads="1"/>
          </p:cNvSpPr>
          <p:nvPr>
            <p:ph type="dt" sz="half" idx="2"/>
          </p:nvPr>
        </p:nvSpPr>
        <p:spPr bwMode="auto">
          <a:xfrm>
            <a:off x="13716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000">
                <a:latin typeface="Arial" charset="0"/>
                <a:cs typeface="+mn-cs"/>
              </a:defRPr>
            </a:lvl1pPr>
          </a:lstStyle>
          <a:p>
            <a:pPr>
              <a:defRPr/>
            </a:pPr>
            <a:endParaRPr lang="en-US"/>
          </a:p>
        </p:txBody>
      </p:sp>
      <p:sp>
        <p:nvSpPr>
          <p:cNvPr id="3" name="Rectangle 5"/>
          <p:cNvSpPr>
            <a:spLocks noGrp="1" noChangeArrowheads="1"/>
          </p:cNvSpPr>
          <p:nvPr>
            <p:ph type="ftr" sz="quarter" idx="3"/>
          </p:nvPr>
        </p:nvSpPr>
        <p:spPr bwMode="auto">
          <a:xfrm>
            <a:off x="35814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fontAlgn="auto" hangingPunct="1">
              <a:spcBef>
                <a:spcPts val="0"/>
              </a:spcBef>
              <a:spcAft>
                <a:spcPts val="0"/>
              </a:spcAft>
              <a:defRPr sz="1000">
                <a:latin typeface="Arial"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000">
                <a:latin typeface="Arial" charset="0"/>
                <a:cs typeface="+mn-cs"/>
              </a:defRPr>
            </a:lvl1pPr>
          </a:lstStyle>
          <a:p>
            <a:pPr>
              <a:defRPr/>
            </a:pPr>
            <a:fld id="{EB357214-2CD3-42D8-B7E2-DA218684631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0" r:id="rId1"/>
    <p:sldLayoutId id="2147483669" r:id="rId2"/>
    <p:sldLayoutId id="2147483668" r:id="rId3"/>
    <p:sldLayoutId id="2147483667" r:id="rId4"/>
    <p:sldLayoutId id="2147483666" r:id="rId5"/>
    <p:sldLayoutId id="2147483665" r:id="rId6"/>
    <p:sldLayoutId id="2147483664" r:id="rId7"/>
    <p:sldLayoutId id="2147483663" r:id="rId8"/>
    <p:sldLayoutId id="2147483662" r:id="rId9"/>
    <p:sldLayoutId id="2147483661" r:id="rId10"/>
  </p:sldLayoutIdLst>
  <p:txStyles>
    <p:titleStyle>
      <a:lvl1pPr algn="l" rtl="0" eaLnBrk="0" fontAlgn="base" hangingPunct="0">
        <a:spcBef>
          <a:spcPct val="0"/>
        </a:spcBef>
        <a:spcAft>
          <a:spcPct val="0"/>
        </a:spcAft>
        <a:defRPr sz="2400">
          <a:solidFill>
            <a:schemeClr val="bg1"/>
          </a:solidFill>
          <a:latin typeface="+mj-lt"/>
          <a:ea typeface="+mj-ea"/>
          <a:cs typeface="+mj-cs"/>
        </a:defRPr>
      </a:lvl1pPr>
      <a:lvl2pPr algn="l" rtl="0" eaLnBrk="0" fontAlgn="base" hangingPunct="0">
        <a:spcBef>
          <a:spcPct val="0"/>
        </a:spcBef>
        <a:spcAft>
          <a:spcPct val="0"/>
        </a:spcAft>
        <a:defRPr sz="2400">
          <a:solidFill>
            <a:schemeClr val="bg1"/>
          </a:solidFill>
          <a:latin typeface="Arial" charset="0"/>
        </a:defRPr>
      </a:lvl2pPr>
      <a:lvl3pPr algn="l" rtl="0" eaLnBrk="0" fontAlgn="base" hangingPunct="0">
        <a:spcBef>
          <a:spcPct val="0"/>
        </a:spcBef>
        <a:spcAft>
          <a:spcPct val="0"/>
        </a:spcAft>
        <a:defRPr sz="2400">
          <a:solidFill>
            <a:schemeClr val="bg1"/>
          </a:solidFill>
          <a:latin typeface="Arial" charset="0"/>
        </a:defRPr>
      </a:lvl3pPr>
      <a:lvl4pPr algn="l" rtl="0" eaLnBrk="0" fontAlgn="base" hangingPunct="0">
        <a:spcBef>
          <a:spcPct val="0"/>
        </a:spcBef>
        <a:spcAft>
          <a:spcPct val="0"/>
        </a:spcAft>
        <a:defRPr sz="2400">
          <a:solidFill>
            <a:schemeClr val="bg1"/>
          </a:solidFill>
          <a:latin typeface="Arial" charset="0"/>
        </a:defRPr>
      </a:lvl4pPr>
      <a:lvl5pPr algn="l" rtl="0" eaLnBrk="0" fontAlgn="base" hangingPunct="0">
        <a:spcBef>
          <a:spcPct val="0"/>
        </a:spcBef>
        <a:spcAft>
          <a:spcPct val="0"/>
        </a:spcAft>
        <a:defRPr sz="2400">
          <a:solidFill>
            <a:schemeClr val="bg1"/>
          </a:solidFill>
          <a:latin typeface="Arial" charset="0"/>
        </a:defRPr>
      </a:lvl5pPr>
      <a:lvl6pPr marL="457200" algn="l" rtl="0" fontAlgn="base">
        <a:spcBef>
          <a:spcPct val="0"/>
        </a:spcBef>
        <a:spcAft>
          <a:spcPct val="0"/>
        </a:spcAft>
        <a:defRPr sz="2400">
          <a:solidFill>
            <a:schemeClr val="bg1"/>
          </a:solidFill>
          <a:latin typeface="Arial" charset="0"/>
        </a:defRPr>
      </a:lvl6pPr>
      <a:lvl7pPr marL="914400" algn="l" rtl="0" fontAlgn="base">
        <a:spcBef>
          <a:spcPct val="0"/>
        </a:spcBef>
        <a:spcAft>
          <a:spcPct val="0"/>
        </a:spcAft>
        <a:defRPr sz="2400">
          <a:solidFill>
            <a:schemeClr val="bg1"/>
          </a:solidFill>
          <a:latin typeface="Arial" charset="0"/>
        </a:defRPr>
      </a:lvl7pPr>
      <a:lvl8pPr marL="1371600" algn="l" rtl="0" fontAlgn="base">
        <a:spcBef>
          <a:spcPct val="0"/>
        </a:spcBef>
        <a:spcAft>
          <a:spcPct val="0"/>
        </a:spcAft>
        <a:defRPr sz="2400">
          <a:solidFill>
            <a:schemeClr val="bg1"/>
          </a:solidFill>
          <a:latin typeface="Arial" charset="0"/>
        </a:defRPr>
      </a:lvl8pPr>
      <a:lvl9pPr marL="1828800" algn="l" rtl="0" fontAlgn="base">
        <a:spcBef>
          <a:spcPct val="0"/>
        </a:spcBef>
        <a:spcAft>
          <a:spcPct val="0"/>
        </a:spcAft>
        <a:defRPr sz="2400">
          <a:solidFill>
            <a:schemeClr val="bg1"/>
          </a:solidFill>
          <a:latin typeface="Arial" charset="0"/>
        </a:defRPr>
      </a:lvl9pPr>
    </p:titleStyle>
    <p:bodyStyle>
      <a:lvl1pPr marL="342900" indent="-342900" algn="l" rtl="0" eaLnBrk="0" fontAlgn="base" hangingPunct="0">
        <a:spcBef>
          <a:spcPct val="20000"/>
        </a:spcBef>
        <a:spcAft>
          <a:spcPct val="0"/>
        </a:spcAft>
        <a:buChar char="•"/>
        <a:defRPr sz="20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800">
          <a:solidFill>
            <a:srgbClr val="333333"/>
          </a:solidFill>
          <a:latin typeface="+mn-lt"/>
        </a:defRPr>
      </a:lvl2pPr>
      <a:lvl3pPr marL="1143000" indent="-228600" algn="l" rtl="0" eaLnBrk="0" fontAlgn="base" hangingPunct="0">
        <a:spcBef>
          <a:spcPct val="20000"/>
        </a:spcBef>
        <a:spcAft>
          <a:spcPct val="0"/>
        </a:spcAft>
        <a:buChar char="•"/>
        <a:defRPr sz="1600">
          <a:solidFill>
            <a:srgbClr val="333333"/>
          </a:solidFill>
          <a:latin typeface="+mn-lt"/>
        </a:defRPr>
      </a:lvl3pPr>
      <a:lvl4pPr marL="1600200" indent="-228600" algn="l" rtl="0" eaLnBrk="0" fontAlgn="base" hangingPunct="0">
        <a:spcBef>
          <a:spcPct val="20000"/>
        </a:spcBef>
        <a:spcAft>
          <a:spcPct val="0"/>
        </a:spcAft>
        <a:buChar char="–"/>
        <a:defRPr sz="1400">
          <a:solidFill>
            <a:srgbClr val="333333"/>
          </a:solidFill>
          <a:latin typeface="+mn-lt"/>
        </a:defRPr>
      </a:lvl4pPr>
      <a:lvl5pPr marL="2057400" indent="-228600" algn="l" rtl="0" eaLnBrk="0" fontAlgn="base" hangingPunct="0">
        <a:spcBef>
          <a:spcPct val="20000"/>
        </a:spcBef>
        <a:spcAft>
          <a:spcPct val="0"/>
        </a:spcAft>
        <a:buChar char="»"/>
        <a:defRPr sz="1400">
          <a:solidFill>
            <a:srgbClr val="333333"/>
          </a:solidFill>
          <a:latin typeface="+mn-lt"/>
        </a:defRPr>
      </a:lvl5pPr>
      <a:lvl6pPr marL="2514600" indent="-228600" algn="l" rtl="0" fontAlgn="base">
        <a:spcBef>
          <a:spcPct val="20000"/>
        </a:spcBef>
        <a:spcAft>
          <a:spcPct val="0"/>
        </a:spcAft>
        <a:buChar char="»"/>
        <a:defRPr sz="1400">
          <a:solidFill>
            <a:srgbClr val="333333"/>
          </a:solidFill>
          <a:latin typeface="+mn-lt"/>
        </a:defRPr>
      </a:lvl6pPr>
      <a:lvl7pPr marL="2971800" indent="-228600" algn="l" rtl="0" fontAlgn="base">
        <a:spcBef>
          <a:spcPct val="20000"/>
        </a:spcBef>
        <a:spcAft>
          <a:spcPct val="0"/>
        </a:spcAft>
        <a:buChar char="»"/>
        <a:defRPr sz="1400">
          <a:solidFill>
            <a:srgbClr val="333333"/>
          </a:solidFill>
          <a:latin typeface="+mn-lt"/>
        </a:defRPr>
      </a:lvl7pPr>
      <a:lvl8pPr marL="3429000" indent="-228600" algn="l" rtl="0" fontAlgn="base">
        <a:spcBef>
          <a:spcPct val="20000"/>
        </a:spcBef>
        <a:spcAft>
          <a:spcPct val="0"/>
        </a:spcAft>
        <a:buChar char="»"/>
        <a:defRPr sz="1400">
          <a:solidFill>
            <a:srgbClr val="333333"/>
          </a:solidFill>
          <a:latin typeface="+mn-lt"/>
        </a:defRPr>
      </a:lvl8pPr>
      <a:lvl9pPr marL="3886200" indent="-228600" algn="l" rtl="0" fontAlgn="base">
        <a:spcBef>
          <a:spcPct val="20000"/>
        </a:spcBef>
        <a:spcAft>
          <a:spcPct val="0"/>
        </a:spcAft>
        <a:buChar char="»"/>
        <a:defRPr sz="14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7.emf"/><Relationship Id="rId5" Type="http://schemas.openxmlformats.org/officeDocument/2006/relationships/oleObject" Target="../embeddings/oleObject2.bin"/><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6.xml"/><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wmf"/><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6.xml"/><Relationship Id="rId4" Type="http://schemas.openxmlformats.org/officeDocument/2006/relationships/image" Target="../media/image22.emf"/></Relationships>
</file>

<file path=ppt/slides/_rels/slide1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w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wmf"/><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0FEBF4CA-7EFD-4FE5-A237-D32226EE98C5}" type="slidenum">
              <a:rPr lang="en-US" sz="1000">
                <a:latin typeface="Calibri" pitchFamily="34" charset="0"/>
                <a:cs typeface="Calibri" pitchFamily="34" charset="0"/>
              </a:rPr>
              <a:pPr algn="r" eaLnBrk="1" hangingPunct="1"/>
              <a:t>1</a:t>
            </a:fld>
            <a:endParaRPr lang="en-US" sz="1000">
              <a:latin typeface="Calibri" pitchFamily="34" charset="0"/>
              <a:cs typeface="Calibri" pitchFamily="34" charset="0"/>
            </a:endParaRPr>
          </a:p>
        </p:txBody>
      </p:sp>
      <p:sp>
        <p:nvSpPr>
          <p:cNvPr id="3075" name="Rectangle 2"/>
          <p:cNvSpPr>
            <a:spLocks noChangeArrowheads="1"/>
          </p:cNvSpPr>
          <p:nvPr/>
        </p:nvSpPr>
        <p:spPr bwMode="auto">
          <a:xfrm>
            <a:off x="533400" y="3124200"/>
            <a:ext cx="8077200" cy="9906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IN" sz="2800" b="1" dirty="0">
                <a:solidFill>
                  <a:schemeClr val="bg1"/>
                </a:solidFill>
              </a:rPr>
              <a:t>Road map for the Indian </a:t>
            </a:r>
            <a:r>
              <a:rPr lang="en-IN" sz="2800" b="1" dirty="0" smtClean="0">
                <a:solidFill>
                  <a:schemeClr val="bg1"/>
                </a:solidFill>
              </a:rPr>
              <a:t>Bullion Industry </a:t>
            </a:r>
            <a:r>
              <a:rPr lang="en-IN" sz="2800" b="1" dirty="0">
                <a:solidFill>
                  <a:schemeClr val="bg1"/>
                </a:solidFill>
              </a:rPr>
              <a:t>for the next 10 years</a:t>
            </a:r>
            <a:endParaRPr lang="en-US" sz="2800" b="1" dirty="0">
              <a:solidFill>
                <a:schemeClr val="bg1"/>
              </a:solidFill>
              <a:latin typeface="Calibri" pitchFamily="34" charset="0"/>
              <a:cs typeface="Calibri" pitchFamily="34" charset="0"/>
            </a:endParaRPr>
          </a:p>
        </p:txBody>
      </p:sp>
      <p:sp>
        <p:nvSpPr>
          <p:cNvPr id="3076" name="Rectangle 3"/>
          <p:cNvSpPr>
            <a:spLocks noChangeArrowheads="1"/>
          </p:cNvSpPr>
          <p:nvPr/>
        </p:nvSpPr>
        <p:spPr bwMode="auto">
          <a:xfrm>
            <a:off x="7086600" y="4267200"/>
            <a:ext cx="1600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400" b="1" i="1" dirty="0">
                <a:latin typeface="Calibri" pitchFamily="34" charset="0"/>
              </a:rPr>
              <a:t>Sept </a:t>
            </a:r>
            <a:r>
              <a:rPr lang="en-US" sz="1400" b="1" i="1" dirty="0" smtClean="0">
                <a:latin typeface="Calibri" pitchFamily="34" charset="0"/>
              </a:rPr>
              <a:t>12, </a:t>
            </a:r>
            <a:r>
              <a:rPr lang="en-US" sz="1400" b="1" i="1" dirty="0">
                <a:latin typeface="Calibri" pitchFamily="34" charset="0"/>
              </a:rPr>
              <a:t>2014</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59B40C6F-16A5-423A-8804-E143D90A7E74}" type="slidenum">
              <a:rPr lang="en-US" sz="1000">
                <a:latin typeface="Calibri" pitchFamily="34" charset="0"/>
                <a:cs typeface="Calibri" pitchFamily="34" charset="0"/>
              </a:rPr>
              <a:pPr algn="r" eaLnBrk="1" hangingPunct="1"/>
              <a:t>2</a:t>
            </a:fld>
            <a:endParaRPr lang="en-US" sz="1000">
              <a:latin typeface="Calibri" pitchFamily="34" charset="0"/>
              <a:cs typeface="Calibri" pitchFamily="34" charset="0"/>
            </a:endParaRPr>
          </a:p>
        </p:txBody>
      </p:sp>
      <p:sp>
        <p:nvSpPr>
          <p:cNvPr id="4099" name="Rectangle 2"/>
          <p:cNvSpPr>
            <a:spLocks noChangeArrowheads="1"/>
          </p:cNvSpPr>
          <p:nvPr/>
        </p:nvSpPr>
        <p:spPr bwMode="auto">
          <a:xfrm>
            <a:off x="533400" y="2743200"/>
            <a:ext cx="8223250" cy="11430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800" b="1" dirty="0">
                <a:solidFill>
                  <a:schemeClr val="bg1"/>
                </a:solidFill>
                <a:latin typeface="Calibri" pitchFamily="34" charset="0"/>
                <a:cs typeface="Calibri" pitchFamily="34" charset="0"/>
              </a:rPr>
              <a:t>Global macro </a:t>
            </a:r>
            <a:r>
              <a:rPr lang="en-US" sz="2800" b="1" dirty="0" smtClean="0">
                <a:solidFill>
                  <a:schemeClr val="bg1"/>
                </a:solidFill>
                <a:latin typeface="Calibri" pitchFamily="34" charset="0"/>
                <a:cs typeface="Calibri" pitchFamily="34" charset="0"/>
              </a:rPr>
              <a:t>scenario</a:t>
            </a:r>
            <a:endParaRPr lang="en-US" sz="2800" b="1" dirty="0">
              <a:solidFill>
                <a:schemeClr val="bg1"/>
              </a:solidFill>
              <a:latin typeface="Calibri" pitchFamily="34" charset="0"/>
              <a:cs typeface="Calibri"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txBox="1">
            <a:spLocks/>
          </p:cNvSpPr>
          <p:nvPr/>
        </p:nvSpPr>
        <p:spPr bwMode="auto">
          <a:xfrm>
            <a:off x="0" y="0"/>
            <a:ext cx="8974138"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Global economy reviving, but traction continues to remain weaker than the previous cycle</a:t>
            </a:r>
          </a:p>
        </p:txBody>
      </p:sp>
      <p:sp>
        <p:nvSpPr>
          <p:cNvPr id="5123"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5124" name="Rectangle 4"/>
          <p:cNvSpPr>
            <a:spLocks noChangeArrowheads="1"/>
          </p:cNvSpPr>
          <p:nvPr/>
        </p:nvSpPr>
        <p:spPr bwMode="auto">
          <a:xfrm>
            <a:off x="457200" y="5334000"/>
            <a:ext cx="76962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200" b="1">
                <a:latin typeface="Calibri" pitchFamily="34" charset="0"/>
                <a:cs typeface="Calibri" pitchFamily="34" charset="0"/>
              </a:rPr>
              <a:t>Note: The point labeled “t” on the horizontal axis corresponds to the pre-recession peak quarter for each cycle</a:t>
            </a:r>
          </a:p>
          <a:p>
            <a:r>
              <a:rPr lang="en-US" sz="1200" b="1">
                <a:latin typeface="Calibri" pitchFamily="34" charset="0"/>
                <a:cs typeface="Calibri" pitchFamily="34" charset="0"/>
              </a:rPr>
              <a:t> </a:t>
            </a:r>
          </a:p>
          <a:p>
            <a:r>
              <a:rPr lang="en-US" sz="1200">
                <a:latin typeface="Calibri" pitchFamily="34" charset="0"/>
                <a:cs typeface="Calibri" pitchFamily="34" charset="0"/>
              </a:rPr>
              <a:t>Source: OECD database, KMBL</a:t>
            </a:r>
          </a:p>
        </p:txBody>
      </p:sp>
      <p:sp>
        <p:nvSpPr>
          <p:cNvPr id="5125"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742F0C03-6F8C-4E40-AFA2-1BA5814CCACB}" type="slidenum">
              <a:rPr lang="en-US" sz="1000">
                <a:latin typeface="Calibri" pitchFamily="34" charset="0"/>
                <a:cs typeface="Calibri" pitchFamily="34" charset="0"/>
              </a:rPr>
              <a:pPr algn="r" eaLnBrk="1" hangingPunct="1"/>
              <a:t>3</a:t>
            </a:fld>
            <a:endParaRPr lang="en-US" sz="1000">
              <a:latin typeface="Calibri" pitchFamily="34" charset="0"/>
              <a:cs typeface="Calibri" pitchFamily="34" charset="0"/>
            </a:endParaRPr>
          </a:p>
        </p:txBody>
      </p:sp>
      <p:pic>
        <p:nvPicPr>
          <p:cNvPr id="51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371600"/>
            <a:ext cx="8382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Box 8"/>
          <p:cNvSpPr txBox="1">
            <a:spLocks noChangeArrowheads="1"/>
          </p:cNvSpPr>
          <p:nvPr/>
        </p:nvSpPr>
        <p:spPr bwMode="auto">
          <a:xfrm>
            <a:off x="6096000" y="4114800"/>
            <a:ext cx="2003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400" b="1">
                <a:solidFill>
                  <a:srgbClr val="C00000"/>
                </a:solidFill>
                <a:latin typeface="Calibri" pitchFamily="34" charset="0"/>
                <a:cs typeface="Calibri" pitchFamily="34" charset="0"/>
              </a:rPr>
              <a:t>Fragile Recovery process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13315"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9425CBBF-A636-4C63-914C-CEE0266A25E1}" type="slidenum">
              <a:rPr lang="en-US" sz="1000">
                <a:latin typeface="Calibri" pitchFamily="34" charset="0"/>
                <a:cs typeface="Calibri" pitchFamily="34" charset="0"/>
              </a:rPr>
              <a:pPr algn="r" eaLnBrk="1" hangingPunct="1"/>
              <a:t>4</a:t>
            </a:fld>
            <a:endParaRPr lang="en-US" sz="1000">
              <a:latin typeface="Calibri" pitchFamily="34" charset="0"/>
              <a:cs typeface="Calibri" pitchFamily="34" charset="0"/>
            </a:endParaRPr>
          </a:p>
        </p:txBody>
      </p:sp>
      <p:sp>
        <p:nvSpPr>
          <p:cNvPr id="13316" name="Rectangle 4"/>
          <p:cNvSpPr txBox="1">
            <a:spLocks/>
          </p:cNvSpPr>
          <p:nvPr/>
        </p:nvSpPr>
        <p:spPr bwMode="auto">
          <a:xfrm>
            <a:off x="0" y="0"/>
            <a:ext cx="91440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dirty="0">
                <a:solidFill>
                  <a:schemeClr val="bg1"/>
                </a:solidFill>
                <a:latin typeface="Calibri" pitchFamily="34" charset="0"/>
              </a:rPr>
              <a:t>Stabilizing global growth a positive for India’s external demand</a:t>
            </a:r>
          </a:p>
        </p:txBody>
      </p:sp>
      <p:sp>
        <p:nvSpPr>
          <p:cNvPr id="13317" name="Text Box 6"/>
          <p:cNvSpPr txBox="1">
            <a:spLocks noChangeArrowheads="1"/>
          </p:cNvSpPr>
          <p:nvPr/>
        </p:nvSpPr>
        <p:spPr bwMode="auto">
          <a:xfrm>
            <a:off x="990600" y="6400800"/>
            <a:ext cx="4648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900" i="1">
                <a:latin typeface="Calibri" pitchFamily="34" charset="0"/>
              </a:rPr>
              <a:t>Source::CEIC, IMF, Kotak Economic Research</a:t>
            </a:r>
          </a:p>
        </p:txBody>
      </p:sp>
      <p:pic>
        <p:nvPicPr>
          <p:cNvPr id="133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276600"/>
            <a:ext cx="60960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0" y="1143000"/>
            <a:ext cx="5486400"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4"/>
          <p:cNvSpPr txBox="1">
            <a:spLocks/>
          </p:cNvSpPr>
          <p:nvPr/>
        </p:nvSpPr>
        <p:spPr bwMode="auto">
          <a:xfrm>
            <a:off x="0" y="0"/>
            <a:ext cx="9067800"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Commodity prices: US$ firmness to depress $ price of commodities</a:t>
            </a:r>
          </a:p>
        </p:txBody>
      </p:sp>
      <p:sp>
        <p:nvSpPr>
          <p:cNvPr id="1029" name="Text Box 6"/>
          <p:cNvSpPr txBox="1">
            <a:spLocks noChangeArrowheads="1"/>
          </p:cNvSpPr>
          <p:nvPr/>
        </p:nvSpPr>
        <p:spPr bwMode="auto">
          <a:xfrm>
            <a:off x="1524000" y="6400800"/>
            <a:ext cx="3429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000" i="1">
                <a:latin typeface="Calibri" pitchFamily="34" charset="0"/>
              </a:rPr>
              <a:t>Source: Bloomberg, Kotak Mahindra Bank</a:t>
            </a:r>
          </a:p>
        </p:txBody>
      </p:sp>
      <p:sp>
        <p:nvSpPr>
          <p:cNvPr id="1030"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1031"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0318A9BA-7A7F-4B97-B329-6B1663391F9D}" type="slidenum">
              <a:rPr lang="en-US" sz="1000">
                <a:latin typeface="Calibri" pitchFamily="34" charset="0"/>
                <a:cs typeface="Calibri" pitchFamily="34" charset="0"/>
              </a:rPr>
              <a:pPr algn="r" eaLnBrk="1" hangingPunct="1"/>
              <a:t>5</a:t>
            </a:fld>
            <a:endParaRPr lang="en-US" sz="1000">
              <a:latin typeface="Calibri" pitchFamily="34" charset="0"/>
              <a:cs typeface="Calibri" pitchFamily="34" charset="0"/>
            </a:endParaRPr>
          </a:p>
        </p:txBody>
      </p:sp>
      <p:graphicFrame>
        <p:nvGraphicFramePr>
          <p:cNvPr id="1026" name="Object 6"/>
          <p:cNvGraphicFramePr>
            <a:graphicFrameLocks noChangeAspect="1"/>
          </p:cNvGraphicFramePr>
          <p:nvPr/>
        </p:nvGraphicFramePr>
        <p:xfrm>
          <a:off x="381000" y="1143000"/>
          <a:ext cx="5391150" cy="2819400"/>
        </p:xfrm>
        <a:graphic>
          <a:graphicData uri="http://schemas.openxmlformats.org/presentationml/2006/ole">
            <mc:AlternateContent xmlns:mc="http://schemas.openxmlformats.org/markup-compatibility/2006">
              <mc:Choice xmlns:v="urn:schemas-microsoft-com:vml" Requires="v">
                <p:oleObj spid="_x0000_s1046" name="Chart" r:id="rId3" imgW="5391228" imgH="2209676" progId="Excel.Chart.8">
                  <p:embed/>
                </p:oleObj>
              </mc:Choice>
              <mc:Fallback>
                <p:oleObj name="Chart" r:id="rId3" imgW="5391228" imgH="2209676" progId="Excel.Chart.8">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143000"/>
                        <a:ext cx="539115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27" name="Object 7"/>
          <p:cNvGraphicFramePr>
            <a:graphicFrameLocks noChangeAspect="1"/>
          </p:cNvGraphicFramePr>
          <p:nvPr/>
        </p:nvGraphicFramePr>
        <p:xfrm>
          <a:off x="381000" y="3733800"/>
          <a:ext cx="5400675" cy="2524125"/>
        </p:xfrm>
        <a:graphic>
          <a:graphicData uri="http://schemas.openxmlformats.org/presentationml/2006/ole">
            <mc:AlternateContent xmlns:mc="http://schemas.openxmlformats.org/markup-compatibility/2006">
              <mc:Choice xmlns:v="urn:schemas-microsoft-com:vml" Requires="v">
                <p:oleObj spid="_x0000_s1047" name="Chart" r:id="rId5" imgW="5400684" imgH="2219394" progId="Excel.Chart.8">
                  <p:embed/>
                </p:oleObj>
              </mc:Choice>
              <mc:Fallback>
                <p:oleObj name="Chart" r:id="rId5" imgW="5400684" imgH="2219394" progId="Excel.Chart.8">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 y="3733800"/>
                        <a:ext cx="5400675"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2" name="Text Box 8"/>
          <p:cNvSpPr txBox="1">
            <a:spLocks noChangeArrowheads="1"/>
          </p:cNvSpPr>
          <p:nvPr/>
        </p:nvSpPr>
        <p:spPr bwMode="auto">
          <a:xfrm>
            <a:off x="6080125" y="2932113"/>
            <a:ext cx="2835275"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600" b="1">
                <a:solidFill>
                  <a:srgbClr val="C00000"/>
                </a:solidFill>
                <a:latin typeface="Calibri" pitchFamily="34" charset="0"/>
                <a:cs typeface="Calibri" pitchFamily="34" charset="0"/>
              </a:rPr>
              <a:t>Question remains – If ECB goes in for a QE, what implications will this have on global commodity prices?</a:t>
            </a:r>
          </a:p>
          <a:p>
            <a:pPr eaLnBrk="1" hangingPunct="1"/>
            <a:r>
              <a:rPr lang="en-US"/>
              <a:t> </a:t>
            </a:r>
            <a:endParaRPr lang="en-IN"/>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C0BB7BB7-2749-4B03-95D3-EFC72C12C1F3}" type="slidenum">
              <a:rPr lang="en-US" sz="1000">
                <a:latin typeface="Calibri" pitchFamily="34" charset="0"/>
                <a:cs typeface="Calibri" pitchFamily="34" charset="0"/>
              </a:rPr>
              <a:pPr algn="r" eaLnBrk="1" hangingPunct="1"/>
              <a:t>6</a:t>
            </a:fld>
            <a:endParaRPr lang="en-US" sz="1000">
              <a:latin typeface="Calibri" pitchFamily="34" charset="0"/>
              <a:cs typeface="Calibri" pitchFamily="34" charset="0"/>
            </a:endParaRPr>
          </a:p>
        </p:txBody>
      </p:sp>
      <p:sp>
        <p:nvSpPr>
          <p:cNvPr id="11267" name="Rectangle 2"/>
          <p:cNvSpPr>
            <a:spLocks noChangeArrowheads="1"/>
          </p:cNvSpPr>
          <p:nvPr/>
        </p:nvSpPr>
        <p:spPr bwMode="auto">
          <a:xfrm>
            <a:off x="533400" y="3124200"/>
            <a:ext cx="8077200" cy="7620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800" b="1">
                <a:solidFill>
                  <a:schemeClr val="bg1"/>
                </a:solidFill>
                <a:latin typeface="Calibri" pitchFamily="34" charset="0"/>
                <a:cs typeface="Calibri" pitchFamily="34" charset="0"/>
              </a:rPr>
              <a:t>India: macro data hints that worst is over</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12291"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BFF50276-6E7E-4DC0-BE51-C998E4245721}" type="slidenum">
              <a:rPr lang="en-US" sz="1000">
                <a:latin typeface="Calibri" pitchFamily="34" charset="0"/>
                <a:cs typeface="Calibri" pitchFamily="34" charset="0"/>
              </a:rPr>
              <a:pPr algn="r" eaLnBrk="1" hangingPunct="1"/>
              <a:t>7</a:t>
            </a:fld>
            <a:endParaRPr lang="en-US" sz="1000">
              <a:latin typeface="Calibri" pitchFamily="34" charset="0"/>
              <a:cs typeface="Calibri" pitchFamily="34" charset="0"/>
            </a:endParaRPr>
          </a:p>
        </p:txBody>
      </p:sp>
      <p:sp>
        <p:nvSpPr>
          <p:cNvPr id="12292" name="Rectangle 4"/>
          <p:cNvSpPr txBox="1">
            <a:spLocks/>
          </p:cNvSpPr>
          <p:nvPr/>
        </p:nvSpPr>
        <p:spPr bwMode="auto">
          <a:xfrm>
            <a:off x="0" y="0"/>
            <a:ext cx="91440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Lead indicators as well as some real sector indicators point up  </a:t>
            </a:r>
          </a:p>
        </p:txBody>
      </p:sp>
      <p:sp>
        <p:nvSpPr>
          <p:cNvPr id="12293" name="Text Box 6"/>
          <p:cNvSpPr txBox="1">
            <a:spLocks noChangeArrowheads="1"/>
          </p:cNvSpPr>
          <p:nvPr/>
        </p:nvSpPr>
        <p:spPr bwMode="auto">
          <a:xfrm>
            <a:off x="1447800" y="6629400"/>
            <a:ext cx="4648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900" i="1">
                <a:latin typeface="Calibri" pitchFamily="34" charset="0"/>
              </a:rPr>
              <a:t>Source: Bloomberg, D&amp;B, Kotak Economic Research</a:t>
            </a:r>
          </a:p>
        </p:txBody>
      </p:sp>
      <p:pic>
        <p:nvPicPr>
          <p:cNvPr id="12294"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3886200"/>
            <a:ext cx="640080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066800"/>
            <a:ext cx="45720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90600"/>
            <a:ext cx="4724400"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txBox="1">
            <a:spLocks/>
          </p:cNvSpPr>
          <p:nvPr/>
        </p:nvSpPr>
        <p:spPr bwMode="auto">
          <a:xfrm>
            <a:off x="0" y="65088"/>
            <a:ext cx="9144000"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CAD has corrected meaningfully….</a:t>
            </a:r>
          </a:p>
        </p:txBody>
      </p:sp>
      <p:sp>
        <p:nvSpPr>
          <p:cNvPr id="15363"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15364" name="Text Box 6"/>
          <p:cNvSpPr txBox="1">
            <a:spLocks noChangeArrowheads="1"/>
          </p:cNvSpPr>
          <p:nvPr/>
        </p:nvSpPr>
        <p:spPr bwMode="auto">
          <a:xfrm>
            <a:off x="1295400" y="6553200"/>
            <a:ext cx="46482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900" i="1">
                <a:latin typeface="Calibri" pitchFamily="34" charset="0"/>
              </a:rPr>
              <a:t>Source::CEIC, Kotak Economic Research</a:t>
            </a:r>
          </a:p>
        </p:txBody>
      </p:sp>
      <p:sp>
        <p:nvSpPr>
          <p:cNvPr id="15365" name="Slide Number Placeholder 4"/>
          <p:cNvSpPr txBox="1">
            <a:spLocks noGrp="1"/>
          </p:cNvSpPr>
          <p:nvPr/>
        </p:nvSpPr>
        <p:spPr bwMode="auto">
          <a:xfrm>
            <a:off x="8610600" y="63817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3F216308-AB24-43FE-B5CA-80B76028FB5F}" type="slidenum">
              <a:rPr lang="en-US" sz="1000">
                <a:latin typeface="Calibri" pitchFamily="34" charset="0"/>
                <a:cs typeface="Calibri" pitchFamily="34" charset="0"/>
              </a:rPr>
              <a:pPr algn="r" eaLnBrk="1" hangingPunct="1"/>
              <a:t>8</a:t>
            </a:fld>
            <a:endParaRPr lang="en-US" sz="1000">
              <a:latin typeface="Calibri" pitchFamily="34" charset="0"/>
              <a:cs typeface="Calibri" pitchFamily="34" charset="0"/>
            </a:endParaRPr>
          </a:p>
        </p:txBody>
      </p:sp>
      <p:pic>
        <p:nvPicPr>
          <p:cNvPr id="1536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3810000"/>
            <a:ext cx="62484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990600"/>
            <a:ext cx="59436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txBox="1">
            <a:spLocks/>
          </p:cNvSpPr>
          <p:nvPr/>
        </p:nvSpPr>
        <p:spPr bwMode="auto">
          <a:xfrm>
            <a:off x="0" y="76200"/>
            <a:ext cx="8974138"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300" b="1">
                <a:solidFill>
                  <a:schemeClr val="bg1"/>
                </a:solidFill>
                <a:latin typeface="Calibri" pitchFamily="34" charset="0"/>
              </a:rPr>
              <a:t>Foreign capital flows have improved, rewarding stable politics</a:t>
            </a:r>
          </a:p>
        </p:txBody>
      </p:sp>
      <p:sp>
        <p:nvSpPr>
          <p:cNvPr id="21507" name="Text Box 6"/>
          <p:cNvSpPr txBox="1">
            <a:spLocks noChangeArrowheads="1"/>
          </p:cNvSpPr>
          <p:nvPr/>
        </p:nvSpPr>
        <p:spPr bwMode="auto">
          <a:xfrm>
            <a:off x="1371600" y="6611938"/>
            <a:ext cx="4191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000" i="1">
                <a:latin typeface="Calibri" pitchFamily="34" charset="0"/>
              </a:rPr>
              <a:t>Source: CEIC, SEBI, Kotak Economic Research;  </a:t>
            </a:r>
          </a:p>
        </p:txBody>
      </p:sp>
      <p:sp>
        <p:nvSpPr>
          <p:cNvPr id="21508"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21509"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1294BEA9-DF4E-47B2-8D2D-F8853BA4E4AA}" type="slidenum">
              <a:rPr lang="en-US" sz="1000">
                <a:latin typeface="Calibri" pitchFamily="34" charset="0"/>
                <a:cs typeface="Calibri" pitchFamily="34" charset="0"/>
              </a:rPr>
              <a:pPr algn="r" eaLnBrk="1" hangingPunct="1"/>
              <a:t>9</a:t>
            </a:fld>
            <a:endParaRPr lang="en-US" sz="1000">
              <a:latin typeface="Calibri" pitchFamily="34" charset="0"/>
              <a:cs typeface="Calibri" pitchFamily="34" charset="0"/>
            </a:endParaRPr>
          </a:p>
        </p:txBody>
      </p:sp>
      <p:pic>
        <p:nvPicPr>
          <p:cNvPr id="2151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066800"/>
            <a:ext cx="62484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325" y="3810000"/>
            <a:ext cx="639127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txBox="1">
            <a:spLocks/>
          </p:cNvSpPr>
          <p:nvPr/>
        </p:nvSpPr>
        <p:spPr bwMode="auto">
          <a:xfrm>
            <a:off x="0" y="217488"/>
            <a:ext cx="9126538" cy="69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Funding of CAD: Capital flows heavily biased towards FII …</a:t>
            </a:r>
          </a:p>
        </p:txBody>
      </p:sp>
      <p:sp>
        <p:nvSpPr>
          <p:cNvPr id="31747" name="Text Box 6"/>
          <p:cNvSpPr txBox="1">
            <a:spLocks noChangeArrowheads="1"/>
          </p:cNvSpPr>
          <p:nvPr/>
        </p:nvSpPr>
        <p:spPr bwMode="auto">
          <a:xfrm>
            <a:off x="1219200" y="3411538"/>
            <a:ext cx="3429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000" i="1">
                <a:latin typeface="Calibri" pitchFamily="34" charset="0"/>
              </a:rPr>
              <a:t>Source: CEIC, Kotak Mahindra Bank estimates</a:t>
            </a:r>
          </a:p>
        </p:txBody>
      </p:sp>
      <p:sp>
        <p:nvSpPr>
          <p:cNvPr id="31748" name="Rounded Rectangle 7"/>
          <p:cNvSpPr>
            <a:spLocks noChangeArrowheads="1"/>
          </p:cNvSpPr>
          <p:nvPr/>
        </p:nvSpPr>
        <p:spPr bwMode="auto">
          <a:xfrm>
            <a:off x="3886200" y="1219200"/>
            <a:ext cx="1752600" cy="152400"/>
          </a:xfrm>
          <a:prstGeom prst="roundRect">
            <a:avLst>
              <a:gd name="adj" fmla="val 16667"/>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IN"/>
          </a:p>
        </p:txBody>
      </p:sp>
      <p:sp>
        <p:nvSpPr>
          <p:cNvPr id="31749"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EFB6FF93-B7A5-4BC2-B6C2-410567DDFC15}" type="slidenum">
              <a:rPr lang="en-US" sz="1000">
                <a:latin typeface="Calibri" pitchFamily="34" charset="0"/>
                <a:cs typeface="Calibri" pitchFamily="34" charset="0"/>
              </a:rPr>
              <a:pPr algn="r" eaLnBrk="1" hangingPunct="1"/>
              <a:t>10</a:t>
            </a:fld>
            <a:endParaRPr lang="en-US" sz="1000">
              <a:latin typeface="Calibri" pitchFamily="34" charset="0"/>
              <a:cs typeface="Calibri" pitchFamily="34" charset="0"/>
            </a:endParaRPr>
          </a:p>
        </p:txBody>
      </p:sp>
      <p:sp>
        <p:nvSpPr>
          <p:cNvPr id="41991" name="Rectangle 6"/>
          <p:cNvSpPr>
            <a:spLocks noChangeArrowheads="1"/>
          </p:cNvSpPr>
          <p:nvPr/>
        </p:nvSpPr>
        <p:spPr bwMode="auto">
          <a:xfrm>
            <a:off x="457200" y="3810000"/>
            <a:ext cx="8382000" cy="1831975"/>
          </a:xfrm>
          <a:prstGeom prst="rect">
            <a:avLst/>
          </a:prstGeom>
          <a:noFill/>
          <a:ln w="9525">
            <a:noFill/>
            <a:miter lim="800000"/>
            <a:headEnd/>
            <a:tailEnd/>
          </a:ln>
        </p:spPr>
        <p:txBody>
          <a:bodyPr>
            <a:spAutoFit/>
          </a:bodyPr>
          <a:lstStyle/>
          <a:p>
            <a:pPr marL="274320" indent="-274320">
              <a:buFont typeface="Wingdings" pitchFamily="2" charset="2"/>
              <a:buChar char="§"/>
              <a:defRPr/>
            </a:pPr>
            <a:r>
              <a:rPr lang="en-US" b="1" dirty="0">
                <a:solidFill>
                  <a:srgbClr val="C00000"/>
                </a:solidFill>
                <a:latin typeface="Calibri" pitchFamily="34" charset="0"/>
                <a:cs typeface="Calibri" pitchFamily="34" charset="0"/>
              </a:rPr>
              <a:t>Government policy traction to crucially determine pace of other flows, such as FDI</a:t>
            </a:r>
          </a:p>
          <a:p>
            <a:pPr marL="274320" indent="-274320">
              <a:buFont typeface="Wingdings" pitchFamily="2" charset="2"/>
              <a:buChar char="§"/>
              <a:defRPr/>
            </a:pPr>
            <a:endParaRPr lang="en-US" b="1" dirty="0">
              <a:solidFill>
                <a:srgbClr val="C00000"/>
              </a:solidFill>
              <a:latin typeface="Calibri" pitchFamily="34" charset="0"/>
              <a:cs typeface="Calibri" pitchFamily="34" charset="0"/>
            </a:endParaRPr>
          </a:p>
          <a:p>
            <a:pPr marL="274320" indent="-274320">
              <a:buFont typeface="Wingdings" pitchFamily="2" charset="2"/>
              <a:buChar char="§"/>
              <a:defRPr/>
            </a:pPr>
            <a:r>
              <a:rPr lang="en-US" b="1" dirty="0">
                <a:solidFill>
                  <a:srgbClr val="C00000"/>
                </a:solidFill>
                <a:latin typeface="Calibri" pitchFamily="34" charset="0"/>
                <a:cs typeface="Calibri" pitchFamily="34" charset="0"/>
              </a:rPr>
              <a:t>Biggest risk: Global issues</a:t>
            </a:r>
          </a:p>
          <a:p>
            <a:pPr marL="274320" indent="-274320">
              <a:buFont typeface="Wingdings" pitchFamily="2" charset="2"/>
              <a:buChar char="§"/>
              <a:defRPr/>
            </a:pPr>
            <a:endParaRPr lang="en-US" sz="500" b="1" dirty="0">
              <a:solidFill>
                <a:srgbClr val="C00000"/>
              </a:solidFill>
              <a:latin typeface="Calibri" pitchFamily="34" charset="0"/>
              <a:cs typeface="Calibri" pitchFamily="34" charset="0"/>
            </a:endParaRPr>
          </a:p>
          <a:p>
            <a:pPr marL="800100" lvl="1" indent="-342900">
              <a:spcBef>
                <a:spcPts val="300"/>
              </a:spcBef>
              <a:spcAft>
                <a:spcPts val="300"/>
              </a:spcAft>
              <a:buFontTx/>
              <a:buAutoNum type="arabicParenBoth"/>
              <a:defRPr/>
            </a:pPr>
            <a:r>
              <a:rPr lang="en-US" sz="1500" b="1" dirty="0">
                <a:latin typeface="Calibri" pitchFamily="34" charset="0"/>
                <a:cs typeface="Calibri" pitchFamily="34" charset="0"/>
              </a:rPr>
              <a:t>Geopolitical and implications on oil and commodity prices</a:t>
            </a:r>
          </a:p>
          <a:p>
            <a:pPr marL="800100" lvl="1" indent="-342900">
              <a:spcBef>
                <a:spcPts val="300"/>
              </a:spcBef>
              <a:spcAft>
                <a:spcPts val="300"/>
              </a:spcAft>
              <a:buFontTx/>
              <a:buAutoNum type="arabicParenBoth"/>
              <a:defRPr/>
            </a:pPr>
            <a:r>
              <a:rPr lang="en-US" sz="1500" b="1" dirty="0">
                <a:latin typeface="Calibri" pitchFamily="34" charset="0"/>
                <a:cs typeface="Calibri" pitchFamily="34" charset="0"/>
              </a:rPr>
              <a:t>Fed stance on interest rates – carry trades unwinding</a:t>
            </a:r>
          </a:p>
          <a:p>
            <a:pPr marL="342900" indent="-342900">
              <a:buFontTx/>
              <a:buAutoNum type="arabicParenBoth"/>
              <a:defRPr/>
            </a:pPr>
            <a:endParaRPr lang="en-US" sz="1400" b="1" dirty="0">
              <a:latin typeface="Calibri" pitchFamily="34" charset="0"/>
              <a:cs typeface="Calibri" pitchFamily="34" charset="0"/>
            </a:endParaRPr>
          </a:p>
        </p:txBody>
      </p:sp>
      <p:pic>
        <p:nvPicPr>
          <p:cNvPr id="31751" name="Picture 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1219200"/>
            <a:ext cx="58674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F265323C-52DB-42B3-9B51-885CBC6AA5FF}" type="slidenum">
              <a:rPr lang="en-US" sz="1000">
                <a:latin typeface="Calibri" pitchFamily="34" charset="0"/>
                <a:cs typeface="Calibri" pitchFamily="34" charset="0"/>
              </a:rPr>
              <a:pPr algn="r" eaLnBrk="1" hangingPunct="1"/>
              <a:t>11</a:t>
            </a:fld>
            <a:endParaRPr lang="en-US" sz="1000">
              <a:latin typeface="Calibri" pitchFamily="34" charset="0"/>
              <a:cs typeface="Calibri" pitchFamily="34" charset="0"/>
            </a:endParaRPr>
          </a:p>
        </p:txBody>
      </p:sp>
      <p:sp>
        <p:nvSpPr>
          <p:cNvPr id="36867" name="Rectangle 2"/>
          <p:cNvSpPr>
            <a:spLocks noChangeArrowheads="1"/>
          </p:cNvSpPr>
          <p:nvPr/>
        </p:nvSpPr>
        <p:spPr bwMode="auto">
          <a:xfrm>
            <a:off x="533400" y="3124200"/>
            <a:ext cx="8077200" cy="8382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800" b="1" dirty="0" smtClean="0">
                <a:solidFill>
                  <a:schemeClr val="bg1"/>
                </a:solidFill>
                <a:latin typeface="Calibri" pitchFamily="34" charset="0"/>
                <a:cs typeface="Calibri" pitchFamily="34" charset="0"/>
              </a:rPr>
              <a:t>India : Next 5-10 years</a:t>
            </a:r>
            <a:endParaRPr lang="en-US" sz="2600" b="1" dirty="0">
              <a:solidFill>
                <a:schemeClr val="bg1"/>
              </a:solidFill>
              <a:latin typeface="Calibri" pitchFamily="34" charset="0"/>
              <a:cs typeface="Calibri" pitchFamily="34"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5"/>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1AD59DC3-D2B9-4788-8EE5-5438B175EDE1}" type="slidenum">
              <a:rPr lang="en-US" sz="1000">
                <a:latin typeface="Calibri" pitchFamily="34" charset="0"/>
              </a:rPr>
              <a:pPr algn="r" eaLnBrk="1" hangingPunct="1"/>
              <a:t>12</a:t>
            </a:fld>
            <a:endParaRPr lang="en-US" sz="1000">
              <a:latin typeface="Calibri" pitchFamily="34" charset="0"/>
            </a:endParaRPr>
          </a:p>
        </p:txBody>
      </p:sp>
      <p:sp>
        <p:nvSpPr>
          <p:cNvPr id="37891" name="Rectangle 4"/>
          <p:cNvSpPr txBox="1">
            <a:spLocks/>
          </p:cNvSpPr>
          <p:nvPr/>
        </p:nvSpPr>
        <p:spPr bwMode="auto">
          <a:xfrm>
            <a:off x="76200" y="0"/>
            <a:ext cx="90678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dirty="0">
                <a:solidFill>
                  <a:schemeClr val="bg1"/>
                </a:solidFill>
                <a:latin typeface="Calibri" pitchFamily="34" charset="0"/>
              </a:rPr>
              <a:t>Policy </a:t>
            </a:r>
            <a:r>
              <a:rPr lang="en-US" sz="2400" b="1" dirty="0" smtClean="0">
                <a:solidFill>
                  <a:schemeClr val="bg1"/>
                </a:solidFill>
                <a:latin typeface="Calibri" pitchFamily="34" charset="0"/>
              </a:rPr>
              <a:t>steps</a:t>
            </a:r>
            <a:endParaRPr lang="en-US" sz="2400" b="1" dirty="0">
              <a:solidFill>
                <a:schemeClr val="bg1"/>
              </a:solidFill>
              <a:latin typeface="Calibri" pitchFamily="34" charset="0"/>
            </a:endParaRPr>
          </a:p>
        </p:txBody>
      </p:sp>
      <p:sp>
        <p:nvSpPr>
          <p:cNvPr id="77828" name="Text Box 21"/>
          <p:cNvSpPr txBox="1">
            <a:spLocks noChangeArrowheads="1"/>
          </p:cNvSpPr>
          <p:nvPr/>
        </p:nvSpPr>
        <p:spPr bwMode="auto">
          <a:xfrm>
            <a:off x="0" y="1295400"/>
            <a:ext cx="9144000" cy="4140200"/>
          </a:xfrm>
          <a:prstGeom prst="rect">
            <a:avLst/>
          </a:prstGeom>
          <a:noFill/>
          <a:ln w="9525">
            <a:noFill/>
            <a:miter lim="800000"/>
            <a:headEnd/>
            <a:tailEnd/>
          </a:ln>
        </p:spPr>
        <p:txBody>
          <a:bodyPr>
            <a:spAutoFit/>
          </a:bodyPr>
          <a:lstStyle/>
          <a:p>
            <a:pPr marL="342900" indent="-342900">
              <a:spcBef>
                <a:spcPts val="500"/>
              </a:spcBef>
              <a:spcAft>
                <a:spcPts val="1200"/>
              </a:spcAft>
              <a:buClr>
                <a:srgbClr val="C00000"/>
              </a:buClr>
              <a:buSzPct val="125000"/>
              <a:buFont typeface="Wingdings" pitchFamily="2" charset="2"/>
              <a:buChar char="§"/>
              <a:defRPr/>
            </a:pPr>
            <a:endParaRPr lang="en-US" sz="100" b="1" dirty="0">
              <a:solidFill>
                <a:srgbClr val="C6242A"/>
              </a:solidFill>
              <a:latin typeface="Frutiger 55 Roman" pitchFamily="34" charset="0"/>
              <a:ea typeface="SimSun" pitchFamily="2" charset="-122"/>
              <a:cs typeface="Times New Roman" pitchFamily="18" charset="0"/>
            </a:endParaRPr>
          </a:p>
          <a:p>
            <a:pPr marL="274320" indent="-274320">
              <a:spcAft>
                <a:spcPts val="1200"/>
              </a:spcAft>
              <a:buClr>
                <a:srgbClr val="C00000"/>
              </a:buClr>
              <a:buSzPct val="100000"/>
              <a:buFont typeface="Wingdings" pitchFamily="2" charset="2"/>
              <a:buChar char="§"/>
              <a:defRPr/>
            </a:pPr>
            <a:r>
              <a:rPr lang="en-US" b="1" dirty="0">
                <a:solidFill>
                  <a:srgbClr val="404040"/>
                </a:solidFill>
                <a:latin typeface="Calibri" pitchFamily="34" charset="0"/>
                <a:ea typeface="Times New Roman" pitchFamily="18" charset="0"/>
                <a:cs typeface="Calibri" pitchFamily="34" charset="0"/>
              </a:rPr>
              <a:t>Outlined agenda of the government looks strong – making India a manufacturing hub etc.</a:t>
            </a:r>
          </a:p>
          <a:p>
            <a:pPr marL="274320" indent="-274320">
              <a:spcAft>
                <a:spcPts val="1200"/>
              </a:spcAft>
              <a:buClr>
                <a:srgbClr val="C00000"/>
              </a:buClr>
              <a:buSzPct val="100000"/>
              <a:defRPr/>
            </a:pPr>
            <a:endParaRPr lang="en-US" sz="1000" b="1" dirty="0">
              <a:solidFill>
                <a:srgbClr val="404040"/>
              </a:solidFill>
              <a:latin typeface="Calibri" pitchFamily="34" charset="0"/>
              <a:ea typeface="Times New Roman" pitchFamily="18" charset="0"/>
              <a:cs typeface="Calibri" pitchFamily="34" charset="0"/>
            </a:endParaRPr>
          </a:p>
          <a:p>
            <a:pPr marL="274320" indent="-274320">
              <a:spcAft>
                <a:spcPts val="1200"/>
              </a:spcAft>
              <a:buClr>
                <a:srgbClr val="C00000"/>
              </a:buClr>
              <a:buSzPct val="100000"/>
              <a:buFont typeface="Wingdings" pitchFamily="2" charset="2"/>
              <a:buChar char="§"/>
              <a:defRPr/>
            </a:pPr>
            <a:r>
              <a:rPr lang="en-US" b="1" dirty="0">
                <a:solidFill>
                  <a:srgbClr val="404040"/>
                </a:solidFill>
                <a:latin typeface="Calibri" pitchFamily="34" charset="0"/>
                <a:ea typeface="Times New Roman" pitchFamily="18" charset="0"/>
                <a:cs typeface="Calibri" pitchFamily="34" charset="0"/>
              </a:rPr>
              <a:t>Some steps in the right direction</a:t>
            </a:r>
          </a:p>
          <a:p>
            <a:pPr marL="800100" lvl="1" indent="-342900">
              <a:spcBef>
                <a:spcPts val="300"/>
              </a:spcBef>
              <a:spcAft>
                <a:spcPts val="300"/>
              </a:spcAft>
              <a:buClr>
                <a:srgbClr val="C00000"/>
              </a:buClr>
              <a:buSzPct val="80000"/>
              <a:buFont typeface="Wingdings" pitchFamily="2" charset="2"/>
              <a:buChar char="ü"/>
              <a:defRPr/>
            </a:pPr>
            <a:r>
              <a:rPr lang="en-US" sz="1500" b="1" dirty="0">
                <a:solidFill>
                  <a:srgbClr val="404040"/>
                </a:solidFill>
                <a:latin typeface="Calibri" pitchFamily="34" charset="0"/>
                <a:ea typeface="Times New Roman" pitchFamily="18" charset="0"/>
                <a:cs typeface="Calibri" pitchFamily="34" charset="0"/>
              </a:rPr>
              <a:t>Streamlining decision making by abolishing </a:t>
            </a:r>
            <a:r>
              <a:rPr lang="en-US" sz="1500" b="1" dirty="0" err="1">
                <a:solidFill>
                  <a:srgbClr val="404040"/>
                </a:solidFill>
                <a:latin typeface="Calibri" pitchFamily="34" charset="0"/>
                <a:ea typeface="Times New Roman" pitchFamily="18" charset="0"/>
                <a:cs typeface="Calibri" pitchFamily="34" charset="0"/>
              </a:rPr>
              <a:t>GoM</a:t>
            </a:r>
            <a:r>
              <a:rPr lang="en-US" sz="1500" b="1" dirty="0">
                <a:solidFill>
                  <a:srgbClr val="404040"/>
                </a:solidFill>
                <a:latin typeface="Calibri" pitchFamily="34" charset="0"/>
                <a:ea typeface="Times New Roman" pitchFamily="18" charset="0"/>
                <a:cs typeface="Calibri" pitchFamily="34" charset="0"/>
              </a:rPr>
              <a:t>; strengthening PMO</a:t>
            </a:r>
          </a:p>
          <a:p>
            <a:pPr marL="800100" lvl="1" indent="-342900">
              <a:spcBef>
                <a:spcPts val="300"/>
              </a:spcBef>
              <a:spcAft>
                <a:spcPts val="300"/>
              </a:spcAft>
              <a:buClr>
                <a:srgbClr val="C00000"/>
              </a:buClr>
              <a:buSzPct val="80000"/>
              <a:buFont typeface="Wingdings" pitchFamily="2" charset="2"/>
              <a:buChar char="ü"/>
              <a:defRPr/>
            </a:pPr>
            <a:r>
              <a:rPr lang="en-US" sz="1500" b="1" dirty="0">
                <a:solidFill>
                  <a:srgbClr val="404040"/>
                </a:solidFill>
                <a:latin typeface="Calibri" pitchFamily="34" charset="0"/>
                <a:ea typeface="Times New Roman" pitchFamily="18" charset="0"/>
                <a:cs typeface="Calibri" pitchFamily="34" charset="0"/>
              </a:rPr>
              <a:t>Speeding up environmental clearances</a:t>
            </a:r>
          </a:p>
          <a:p>
            <a:pPr marL="800100" lvl="1" indent="-342900">
              <a:spcBef>
                <a:spcPts val="300"/>
              </a:spcBef>
              <a:spcAft>
                <a:spcPts val="300"/>
              </a:spcAft>
              <a:buClr>
                <a:srgbClr val="C00000"/>
              </a:buClr>
              <a:buSzPct val="80000"/>
              <a:buFont typeface="Wingdings" pitchFamily="2" charset="2"/>
              <a:buChar char="ü"/>
              <a:defRPr/>
            </a:pPr>
            <a:r>
              <a:rPr lang="en-US" sz="1500" b="1" dirty="0">
                <a:solidFill>
                  <a:srgbClr val="404040"/>
                </a:solidFill>
                <a:latin typeface="Calibri" pitchFamily="34" charset="0"/>
                <a:ea typeface="Times New Roman" pitchFamily="18" charset="0"/>
                <a:cs typeface="Calibri" pitchFamily="34" charset="0"/>
              </a:rPr>
              <a:t>Pushing for greater accountability (less government, more governance)</a:t>
            </a:r>
            <a:r>
              <a:rPr lang="en-US" b="1" dirty="0">
                <a:solidFill>
                  <a:srgbClr val="404040"/>
                </a:solidFill>
                <a:latin typeface="Calibri" pitchFamily="34" charset="0"/>
                <a:ea typeface="Times New Roman" pitchFamily="18" charset="0"/>
                <a:cs typeface="Calibri" pitchFamily="34" charset="0"/>
              </a:rPr>
              <a:t> </a:t>
            </a:r>
          </a:p>
          <a:p>
            <a:pPr marL="800100" lvl="1" indent="-342900">
              <a:spcAft>
                <a:spcPts val="1200"/>
              </a:spcAft>
              <a:buClr>
                <a:srgbClr val="C00000"/>
              </a:buClr>
              <a:buSzPct val="80000"/>
              <a:defRPr/>
            </a:pPr>
            <a:endParaRPr lang="en-US" sz="1000" b="1" dirty="0">
              <a:solidFill>
                <a:srgbClr val="404040"/>
              </a:solidFill>
              <a:latin typeface="Calibri" pitchFamily="34" charset="0"/>
              <a:ea typeface="Times New Roman" pitchFamily="18" charset="0"/>
              <a:cs typeface="Calibri" pitchFamily="34" charset="0"/>
            </a:endParaRPr>
          </a:p>
          <a:p>
            <a:pPr marL="342900" indent="-274320">
              <a:spcAft>
                <a:spcPts val="1200"/>
              </a:spcAft>
              <a:buClr>
                <a:srgbClr val="C00000"/>
              </a:buClr>
              <a:buSzPct val="100000"/>
              <a:buFont typeface="Wingdings" pitchFamily="2" charset="2"/>
              <a:buChar char="§"/>
              <a:defRPr/>
            </a:pPr>
            <a:r>
              <a:rPr lang="en-US" b="1" dirty="0" smtClean="0">
                <a:solidFill>
                  <a:srgbClr val="404040"/>
                </a:solidFill>
                <a:latin typeface="Calibri" pitchFamily="34" charset="0"/>
                <a:ea typeface="Times New Roman" pitchFamily="18" charset="0"/>
                <a:cs typeface="Calibri" pitchFamily="34" charset="0"/>
              </a:rPr>
              <a:t>National </a:t>
            </a:r>
            <a:r>
              <a:rPr lang="en-US" b="1" dirty="0">
                <a:solidFill>
                  <a:srgbClr val="404040"/>
                </a:solidFill>
                <a:latin typeface="Calibri" pitchFamily="34" charset="0"/>
                <a:ea typeface="Times New Roman" pitchFamily="18" charset="0"/>
                <a:cs typeface="Calibri" pitchFamily="34" charset="0"/>
              </a:rPr>
              <a:t>policies </a:t>
            </a:r>
            <a:r>
              <a:rPr lang="en-US" b="1" dirty="0" smtClean="0">
                <a:solidFill>
                  <a:srgbClr val="404040"/>
                </a:solidFill>
                <a:latin typeface="Calibri" pitchFamily="34" charset="0"/>
                <a:ea typeface="Times New Roman" pitchFamily="18" charset="0"/>
                <a:cs typeface="Calibri" pitchFamily="34" charset="0"/>
              </a:rPr>
              <a:t>to </a:t>
            </a:r>
            <a:r>
              <a:rPr lang="en-US" b="1" dirty="0">
                <a:solidFill>
                  <a:srgbClr val="404040"/>
                </a:solidFill>
                <a:latin typeface="Calibri" pitchFamily="34" charset="0"/>
                <a:ea typeface="Times New Roman" pitchFamily="18" charset="0"/>
                <a:cs typeface="Calibri" pitchFamily="34" charset="0"/>
              </a:rPr>
              <a:t>bring about a resurrection of manufacturing sector</a:t>
            </a:r>
          </a:p>
          <a:p>
            <a:pPr marL="800100" lvl="1" indent="-342900">
              <a:spcBef>
                <a:spcPts val="300"/>
              </a:spcBef>
              <a:spcAft>
                <a:spcPts val="300"/>
              </a:spcAft>
              <a:buClr>
                <a:srgbClr val="C00000"/>
              </a:buClr>
              <a:buSzPct val="80000"/>
              <a:buFont typeface="Wingdings" pitchFamily="2" charset="2"/>
              <a:buChar char="ü"/>
              <a:defRPr/>
            </a:pPr>
            <a:r>
              <a:rPr lang="en-US" sz="1500" b="1" dirty="0" err="1">
                <a:solidFill>
                  <a:srgbClr val="404040"/>
                </a:solidFill>
                <a:latin typeface="Calibri" pitchFamily="34" charset="0"/>
                <a:ea typeface="Times New Roman" pitchFamily="18" charset="0"/>
                <a:cs typeface="Calibri" pitchFamily="34" charset="0"/>
              </a:rPr>
              <a:t>Labour</a:t>
            </a:r>
            <a:r>
              <a:rPr lang="en-US" sz="1500" b="1" dirty="0">
                <a:solidFill>
                  <a:srgbClr val="404040"/>
                </a:solidFill>
                <a:latin typeface="Calibri" pitchFamily="34" charset="0"/>
                <a:ea typeface="Times New Roman" pitchFamily="18" charset="0"/>
                <a:cs typeface="Calibri" pitchFamily="34" charset="0"/>
              </a:rPr>
              <a:t> laws</a:t>
            </a:r>
          </a:p>
          <a:p>
            <a:pPr marL="800100" lvl="1" indent="-342900">
              <a:spcBef>
                <a:spcPts val="300"/>
              </a:spcBef>
              <a:spcAft>
                <a:spcPts val="300"/>
              </a:spcAft>
              <a:buClr>
                <a:srgbClr val="C00000"/>
              </a:buClr>
              <a:buSzPct val="80000"/>
              <a:buFont typeface="Wingdings" pitchFamily="2" charset="2"/>
              <a:buChar char="ü"/>
              <a:defRPr/>
            </a:pPr>
            <a:r>
              <a:rPr lang="en-US" sz="1500" b="1" dirty="0">
                <a:solidFill>
                  <a:srgbClr val="404040"/>
                </a:solidFill>
                <a:latin typeface="Calibri" pitchFamily="34" charset="0"/>
                <a:ea typeface="Times New Roman" pitchFamily="18" charset="0"/>
                <a:cs typeface="Calibri" pitchFamily="34" charset="0"/>
              </a:rPr>
              <a:t>Land acquisition</a:t>
            </a:r>
          </a:p>
          <a:p>
            <a:pPr marL="800100" lvl="1" indent="-342900">
              <a:spcBef>
                <a:spcPts val="300"/>
              </a:spcBef>
              <a:spcAft>
                <a:spcPts val="300"/>
              </a:spcAft>
              <a:buClr>
                <a:srgbClr val="C00000"/>
              </a:buClr>
              <a:buSzPct val="80000"/>
              <a:buFont typeface="Wingdings" pitchFamily="2" charset="2"/>
              <a:buChar char="ü"/>
              <a:defRPr/>
            </a:pPr>
            <a:r>
              <a:rPr lang="en-US" sz="1500" b="1" dirty="0">
                <a:solidFill>
                  <a:srgbClr val="404040"/>
                </a:solidFill>
                <a:latin typeface="Calibri" pitchFamily="34" charset="0"/>
                <a:ea typeface="Times New Roman" pitchFamily="18" charset="0"/>
                <a:cs typeface="Calibri" pitchFamily="34" charset="0"/>
              </a:rPr>
              <a:t>Infrastructure issues and skilling of work-force</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5"/>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7840108D-ECED-4F42-9860-B0F4546A8F01}" type="slidenum">
              <a:rPr lang="en-US" sz="1000">
                <a:latin typeface="Calibri" pitchFamily="34" charset="0"/>
              </a:rPr>
              <a:pPr algn="r" eaLnBrk="1" hangingPunct="1"/>
              <a:t>13</a:t>
            </a:fld>
            <a:endParaRPr lang="en-US" sz="1000">
              <a:latin typeface="Calibri" pitchFamily="34" charset="0"/>
            </a:endParaRPr>
          </a:p>
        </p:txBody>
      </p:sp>
      <p:sp>
        <p:nvSpPr>
          <p:cNvPr id="41987" name="Rectangle 4"/>
          <p:cNvSpPr txBox="1">
            <a:spLocks/>
          </p:cNvSpPr>
          <p:nvPr/>
        </p:nvSpPr>
        <p:spPr bwMode="auto">
          <a:xfrm>
            <a:off x="0" y="-76200"/>
            <a:ext cx="9144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India’s manufacturing sector needs to gain importance in policy space </a:t>
            </a:r>
          </a:p>
        </p:txBody>
      </p:sp>
      <p:sp>
        <p:nvSpPr>
          <p:cNvPr id="41988" name="TextBox 7"/>
          <p:cNvSpPr txBox="1">
            <a:spLocks noChangeArrowheads="1"/>
          </p:cNvSpPr>
          <p:nvPr/>
        </p:nvSpPr>
        <p:spPr bwMode="auto">
          <a:xfrm>
            <a:off x="6705600" y="16002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IN"/>
          </a:p>
        </p:txBody>
      </p:sp>
      <p:sp>
        <p:nvSpPr>
          <p:cNvPr id="41989" name="TextBox 9"/>
          <p:cNvSpPr txBox="1">
            <a:spLocks noChangeArrowheads="1"/>
          </p:cNvSpPr>
          <p:nvPr/>
        </p:nvSpPr>
        <p:spPr bwMode="auto">
          <a:xfrm>
            <a:off x="1143000" y="6553200"/>
            <a:ext cx="2667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800">
                <a:latin typeface="Calibri" pitchFamily="34" charset="0"/>
                <a:cs typeface="Calibri" pitchFamily="34" charset="0"/>
              </a:rPr>
              <a:t>Source: WDI, CEIC, Planning Commission, KMBL</a:t>
            </a:r>
          </a:p>
        </p:txBody>
      </p:sp>
      <p:pic>
        <p:nvPicPr>
          <p:cNvPr id="4199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066800"/>
            <a:ext cx="56388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5334000" y="2286000"/>
            <a:ext cx="2133600" cy="730250"/>
          </a:xfrm>
          <a:prstGeom prst="rect">
            <a:avLst/>
          </a:prstGeom>
          <a:noFill/>
        </p:spPr>
        <p:txBody>
          <a:bodyPr>
            <a:spAutoFit/>
          </a:bodyPr>
          <a:lstStyle/>
          <a:p>
            <a:pPr>
              <a:defRPr/>
            </a:pPr>
            <a:r>
              <a:rPr lang="en-US" sz="1400" b="1" dirty="0">
                <a:solidFill>
                  <a:schemeClr val="tx1">
                    <a:lumMod val="85000"/>
                    <a:lumOff val="15000"/>
                  </a:schemeClr>
                </a:solidFill>
                <a:latin typeface="Calibri" pitchFamily="34" charset="0"/>
                <a:cs typeface="Calibri" pitchFamily="34" charset="0"/>
              </a:rPr>
              <a:t>India’s manufacturing is one of the worst in the EME space</a:t>
            </a:r>
          </a:p>
        </p:txBody>
      </p:sp>
      <p:sp>
        <p:nvSpPr>
          <p:cNvPr id="10" name="Rectangle 9"/>
          <p:cNvSpPr/>
          <p:nvPr/>
        </p:nvSpPr>
        <p:spPr>
          <a:xfrm>
            <a:off x="5257800" y="4495800"/>
            <a:ext cx="3352800" cy="307975"/>
          </a:xfrm>
          <a:prstGeom prst="rect">
            <a:avLst/>
          </a:prstGeom>
        </p:spPr>
        <p:txBody>
          <a:bodyPr>
            <a:spAutoFit/>
          </a:bodyPr>
          <a:lstStyle/>
          <a:p>
            <a:pPr>
              <a:defRPr/>
            </a:pPr>
            <a:endParaRPr lang="en-US" sz="1400" dirty="0">
              <a:solidFill>
                <a:schemeClr val="tx1">
                  <a:lumMod val="85000"/>
                  <a:lumOff val="15000"/>
                </a:schemeClr>
              </a:solidFill>
              <a:latin typeface="Calibri" pitchFamily="34" charset="0"/>
              <a:cs typeface="Calibri" pitchFamily="34" charset="0"/>
            </a:endParaRPr>
          </a:p>
        </p:txBody>
      </p:sp>
      <p:pic>
        <p:nvPicPr>
          <p:cNvPr id="4199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733800"/>
            <a:ext cx="5562600" cy="271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4" name="Rounded Rectangular Callout 13"/>
          <p:cNvSpPr>
            <a:spLocks noChangeArrowheads="1"/>
          </p:cNvSpPr>
          <p:nvPr/>
        </p:nvSpPr>
        <p:spPr bwMode="auto">
          <a:xfrm>
            <a:off x="6553200" y="4495800"/>
            <a:ext cx="2209800" cy="914400"/>
          </a:xfrm>
          <a:prstGeom prst="wedgeRoundRectCallout">
            <a:avLst>
              <a:gd name="adj1" fmla="val -124926"/>
              <a:gd name="adj2" fmla="val 101736"/>
              <a:gd name="adj3" fmla="val 16667"/>
            </a:avLst>
          </a:prstGeom>
          <a:solidFill>
            <a:srgbClr val="FFF3F3"/>
          </a:solidFill>
          <a:ln w="6350" algn="ctr">
            <a:solidFill>
              <a:schemeClr val="tx1"/>
            </a:solidFill>
            <a:prstDash val="sysDash"/>
            <a:round/>
            <a:headEnd/>
            <a:tailEnd/>
          </a:ln>
        </p:spPr>
        <p:txBody>
          <a:bodyPr/>
          <a:lstStyle/>
          <a:p>
            <a:r>
              <a:rPr lang="en-US" sz="1400" b="1">
                <a:latin typeface="Calibri" pitchFamily="34" charset="0"/>
                <a:cs typeface="Calibri" pitchFamily="34" charset="0"/>
              </a:rPr>
              <a:t>India’s manufacturing contributes only ~12% of employment</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txBox="1">
            <a:spLocks/>
          </p:cNvSpPr>
          <p:nvPr/>
        </p:nvSpPr>
        <p:spPr bwMode="auto">
          <a:xfrm>
            <a:off x="76200" y="228600"/>
            <a:ext cx="9067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Key to boosting manufacturing exports – efficiency of the sector rather than currency dynamics</a:t>
            </a:r>
          </a:p>
        </p:txBody>
      </p:sp>
      <p:sp>
        <p:nvSpPr>
          <p:cNvPr id="43011" name="TextBox 5"/>
          <p:cNvSpPr txBox="1">
            <a:spLocks noChangeArrowheads="1"/>
          </p:cNvSpPr>
          <p:nvPr/>
        </p:nvSpPr>
        <p:spPr bwMode="auto">
          <a:xfrm>
            <a:off x="1219200" y="6553200"/>
            <a:ext cx="11747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000" i="1">
                <a:latin typeface="Calibri" pitchFamily="34" charset="0"/>
                <a:cs typeface="Calibri" pitchFamily="34" charset="0"/>
              </a:rPr>
              <a:t>Source: CEIC, KMBL</a:t>
            </a:r>
          </a:p>
        </p:txBody>
      </p:sp>
      <p:sp>
        <p:nvSpPr>
          <p:cNvPr id="43012"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B722C28A-CFEB-46E7-9E32-C4D1DF9040D8}" type="slidenum">
              <a:rPr lang="en-US" sz="1000">
                <a:latin typeface="Calibri" pitchFamily="34" charset="0"/>
                <a:cs typeface="Calibri" pitchFamily="34" charset="0"/>
              </a:rPr>
              <a:pPr algn="r" eaLnBrk="1" hangingPunct="1"/>
              <a:t>14</a:t>
            </a:fld>
            <a:endParaRPr lang="en-US" sz="1000">
              <a:latin typeface="Calibri" pitchFamily="34" charset="0"/>
              <a:cs typeface="Calibri" pitchFamily="34" charset="0"/>
            </a:endParaRPr>
          </a:p>
        </p:txBody>
      </p:sp>
      <p:sp>
        <p:nvSpPr>
          <p:cNvPr id="43013" name="Text Box 9"/>
          <p:cNvSpPr txBox="1">
            <a:spLocks noChangeArrowheads="1"/>
          </p:cNvSpPr>
          <p:nvPr/>
        </p:nvSpPr>
        <p:spPr bwMode="auto">
          <a:xfrm>
            <a:off x="6172200" y="4495800"/>
            <a:ext cx="266700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Aft>
                <a:spcPts val="300"/>
              </a:spcAft>
              <a:buClr>
                <a:srgbClr val="C00000"/>
              </a:buClr>
              <a:buFont typeface="Wingdings" pitchFamily="2" charset="2"/>
              <a:buNone/>
            </a:pPr>
            <a:endParaRPr lang="en-US" sz="500" b="1">
              <a:solidFill>
                <a:srgbClr val="C00000"/>
              </a:solidFill>
              <a:latin typeface="Calibri" pitchFamily="34" charset="0"/>
              <a:cs typeface="Calibri" pitchFamily="34" charset="0"/>
            </a:endParaRPr>
          </a:p>
          <a:p>
            <a:pPr eaLnBrk="1" hangingPunct="1">
              <a:spcAft>
                <a:spcPts val="300"/>
              </a:spcAft>
              <a:buClr>
                <a:srgbClr val="C00000"/>
              </a:buClr>
              <a:buFont typeface="Wingdings" pitchFamily="2" charset="2"/>
              <a:buNone/>
            </a:pPr>
            <a:r>
              <a:rPr lang="en-US" sz="1500" b="1">
                <a:latin typeface="Calibri" pitchFamily="34" charset="0"/>
                <a:cs typeface="Calibri" pitchFamily="34" charset="0"/>
              </a:rPr>
              <a:t>Exports weaken even as INR depreciates sharply!</a:t>
            </a:r>
          </a:p>
        </p:txBody>
      </p:sp>
      <p:pic>
        <p:nvPicPr>
          <p:cNvPr id="4301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6800"/>
            <a:ext cx="594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5" name="Text Box 9"/>
          <p:cNvSpPr txBox="1">
            <a:spLocks noChangeArrowheads="1"/>
          </p:cNvSpPr>
          <p:nvPr/>
        </p:nvSpPr>
        <p:spPr bwMode="auto">
          <a:xfrm>
            <a:off x="5943600" y="1752600"/>
            <a:ext cx="29718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Aft>
                <a:spcPts val="300"/>
              </a:spcAft>
              <a:buClr>
                <a:srgbClr val="C00000"/>
              </a:buClr>
              <a:buFont typeface="Wingdings" pitchFamily="2" charset="2"/>
              <a:buNone/>
            </a:pPr>
            <a:r>
              <a:rPr lang="en-US" sz="1500" b="1">
                <a:latin typeface="Calibri" pitchFamily="34" charset="0"/>
                <a:cs typeface="Calibri" pitchFamily="34" charset="0"/>
              </a:rPr>
              <a:t>India’s manufacturing exports have remained stagnant for more than a decade </a:t>
            </a:r>
          </a:p>
        </p:txBody>
      </p:sp>
      <p:pic>
        <p:nvPicPr>
          <p:cNvPr id="430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3810000"/>
            <a:ext cx="617220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Rectangle 9"/>
          <p:cNvSpPr>
            <a:spLocks noChangeArrowheads="1"/>
          </p:cNvSpPr>
          <p:nvPr/>
        </p:nvSpPr>
        <p:spPr bwMode="auto">
          <a:xfrm>
            <a:off x="3886200" y="4114800"/>
            <a:ext cx="1066800" cy="1828800"/>
          </a:xfrm>
          <a:prstGeom prst="rect">
            <a:avLst/>
          </a:prstGeom>
          <a:solidFill>
            <a:schemeClr val="accent1">
              <a:alpha val="30196"/>
            </a:schemeClr>
          </a:solidFill>
          <a:ln w="9525">
            <a:solidFill>
              <a:schemeClr val="tx1"/>
            </a:solidFill>
            <a:miter lim="800000"/>
            <a:headEnd/>
            <a:tailEnd/>
          </a:ln>
        </p:spPr>
        <p:txBody>
          <a:bodyPr wrap="none" anchor="ctr"/>
          <a:lstStyle/>
          <a:p>
            <a:endParaRPr lang="en-IN"/>
          </a:p>
        </p:txBody>
      </p:sp>
      <p:sp>
        <p:nvSpPr>
          <p:cNvPr id="43018" name="Line 10"/>
          <p:cNvSpPr>
            <a:spLocks noChangeShapeType="1"/>
          </p:cNvSpPr>
          <p:nvPr/>
        </p:nvSpPr>
        <p:spPr bwMode="auto">
          <a:xfrm>
            <a:off x="5257800" y="4876800"/>
            <a:ext cx="990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IN"/>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5"/>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31626085-262B-4D60-8F8C-D4EBEA0C1299}" type="slidenum">
              <a:rPr lang="en-US" sz="1000">
                <a:latin typeface="Calibri" pitchFamily="34" charset="0"/>
              </a:rPr>
              <a:pPr algn="r" eaLnBrk="1" hangingPunct="1"/>
              <a:t>15</a:t>
            </a:fld>
            <a:endParaRPr lang="en-US" sz="1000">
              <a:latin typeface="Calibri" pitchFamily="34" charset="0"/>
            </a:endParaRPr>
          </a:p>
        </p:txBody>
      </p:sp>
      <p:sp>
        <p:nvSpPr>
          <p:cNvPr id="44035" name="Rectangle 4"/>
          <p:cNvSpPr txBox="1">
            <a:spLocks/>
          </p:cNvSpPr>
          <p:nvPr/>
        </p:nvSpPr>
        <p:spPr bwMode="auto">
          <a:xfrm>
            <a:off x="76200" y="0"/>
            <a:ext cx="90678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400" b="1">
                <a:solidFill>
                  <a:schemeClr val="bg1"/>
                </a:solidFill>
                <a:latin typeface="Calibri" pitchFamily="34" charset="0"/>
              </a:rPr>
              <a:t>Bane for manufacturing: Labor - not competitive enough with widening skill gap </a:t>
            </a:r>
          </a:p>
        </p:txBody>
      </p:sp>
      <p:sp>
        <p:nvSpPr>
          <p:cNvPr id="44036" name="TextBox 5"/>
          <p:cNvSpPr txBox="1">
            <a:spLocks noChangeArrowheads="1"/>
          </p:cNvSpPr>
          <p:nvPr/>
        </p:nvSpPr>
        <p:spPr bwMode="auto">
          <a:xfrm>
            <a:off x="1752600" y="6477000"/>
            <a:ext cx="35433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800">
                <a:latin typeface="Calibri" pitchFamily="34" charset="0"/>
                <a:cs typeface="Calibri" pitchFamily="34" charset="0"/>
              </a:rPr>
              <a:t>Source: WEF, Asian Productivity Organization (APO) productivity database; BCG</a:t>
            </a:r>
          </a:p>
        </p:txBody>
      </p:sp>
      <p:pic>
        <p:nvPicPr>
          <p:cNvPr id="4403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1143000"/>
            <a:ext cx="36576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TextBox 12"/>
          <p:cNvSpPr txBox="1">
            <a:spLocks noChangeArrowheads="1"/>
          </p:cNvSpPr>
          <p:nvPr/>
        </p:nvSpPr>
        <p:spPr bwMode="auto">
          <a:xfrm>
            <a:off x="5867400" y="990600"/>
            <a:ext cx="22907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1400" b="1">
                <a:solidFill>
                  <a:srgbClr val="C00000"/>
                </a:solidFill>
                <a:latin typeface="Calibri" pitchFamily="34" charset="0"/>
                <a:cs typeface="Calibri" pitchFamily="34" charset="0"/>
              </a:rPr>
              <a:t>GDP per worker (‘000s, US$)</a:t>
            </a:r>
          </a:p>
        </p:txBody>
      </p:sp>
      <p:pic>
        <p:nvPicPr>
          <p:cNvPr id="4403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66800"/>
            <a:ext cx="4876800"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3429000"/>
            <a:ext cx="5791200"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5"/>
          <p:cNvSpPr txBox="1">
            <a:spLocks noGrp="1"/>
          </p:cNvSpPr>
          <p:nvPr/>
        </p:nvSpPr>
        <p:spPr bwMode="auto">
          <a:xfrm>
            <a:off x="6924675" y="654050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498857F0-708E-4C9D-8DF6-D5E62796D4C4}" type="slidenum">
              <a:rPr lang="en-US" sz="1000">
                <a:latin typeface="Calibri" pitchFamily="34" charset="0"/>
              </a:rPr>
              <a:pPr algn="r" eaLnBrk="1" hangingPunct="1"/>
              <a:t>16</a:t>
            </a:fld>
            <a:endParaRPr lang="en-US" sz="1000">
              <a:latin typeface="Calibri" pitchFamily="34" charset="0"/>
            </a:endParaRPr>
          </a:p>
        </p:txBody>
      </p:sp>
      <p:sp>
        <p:nvSpPr>
          <p:cNvPr id="45059" name="Rectangle 2"/>
          <p:cNvSpPr>
            <a:spLocks noChangeArrowheads="1"/>
          </p:cNvSpPr>
          <p:nvPr/>
        </p:nvSpPr>
        <p:spPr bwMode="auto">
          <a:xfrm>
            <a:off x="1038225" y="855663"/>
            <a:ext cx="6605588"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6363">
              <a:spcBef>
                <a:spcPct val="20000"/>
              </a:spcBef>
            </a:pPr>
            <a:endParaRPr lang="en-IN" b="1"/>
          </a:p>
        </p:txBody>
      </p:sp>
      <p:sp>
        <p:nvSpPr>
          <p:cNvPr id="45060" name="Oval 3"/>
          <p:cNvSpPr>
            <a:spLocks noChangeArrowheads="1"/>
          </p:cNvSpPr>
          <p:nvPr/>
        </p:nvSpPr>
        <p:spPr bwMode="auto">
          <a:xfrm>
            <a:off x="7467600" y="1219200"/>
            <a:ext cx="457200" cy="3810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IN" b="1"/>
          </a:p>
        </p:txBody>
      </p:sp>
      <p:sp>
        <p:nvSpPr>
          <p:cNvPr id="45061" name="Rectangle 4"/>
          <p:cNvSpPr>
            <a:spLocks noGrp="1"/>
          </p:cNvSpPr>
          <p:nvPr>
            <p:ph type="title" idx="4294967295"/>
          </p:nvPr>
        </p:nvSpPr>
        <p:spPr>
          <a:xfrm>
            <a:off x="0" y="141288"/>
            <a:ext cx="9144000" cy="849312"/>
          </a:xfrm>
        </p:spPr>
        <p:txBody>
          <a:bodyPr anchor="ctr"/>
          <a:lstStyle/>
          <a:p>
            <a:pPr eaLnBrk="1" hangingPunct="1"/>
            <a:r>
              <a:rPr lang="en-US" b="1" smtClean="0">
                <a:latin typeface="Calibri" pitchFamily="34" charset="0"/>
              </a:rPr>
              <a:t>Agriculture is another area that needs to be revitalized – both from the growth and inflation perspectives</a:t>
            </a:r>
          </a:p>
        </p:txBody>
      </p:sp>
      <p:sp>
        <p:nvSpPr>
          <p:cNvPr id="45062" name="Text Box 5"/>
          <p:cNvSpPr txBox="1">
            <a:spLocks noChangeArrowheads="1"/>
          </p:cNvSpPr>
          <p:nvPr/>
        </p:nvSpPr>
        <p:spPr bwMode="auto">
          <a:xfrm>
            <a:off x="1219200" y="6553200"/>
            <a:ext cx="556260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sz="800" b="1" i="1">
                <a:latin typeface="Calibri" pitchFamily="34" charset="0"/>
              </a:rPr>
              <a:t>Source: MOSPI, Kotak Mahindra Bank</a:t>
            </a:r>
          </a:p>
        </p:txBody>
      </p:sp>
      <p:sp>
        <p:nvSpPr>
          <p:cNvPr id="51207" name="Text Box 13"/>
          <p:cNvSpPr txBox="1">
            <a:spLocks noChangeArrowheads="1"/>
          </p:cNvSpPr>
          <p:nvPr/>
        </p:nvSpPr>
        <p:spPr bwMode="auto">
          <a:xfrm>
            <a:off x="5943600" y="1524000"/>
            <a:ext cx="2971800" cy="1358900"/>
          </a:xfrm>
          <a:prstGeom prst="rect">
            <a:avLst/>
          </a:prstGeom>
          <a:noFill/>
          <a:ln w="9525">
            <a:noFill/>
            <a:miter lim="800000"/>
            <a:headEnd/>
            <a:tailEnd/>
          </a:ln>
        </p:spPr>
        <p:txBody>
          <a:bodyPr>
            <a:spAutoFit/>
          </a:bodyPr>
          <a:lstStyle/>
          <a:p>
            <a:pPr marL="182563" indent="-182563">
              <a:spcAft>
                <a:spcPts val="600"/>
              </a:spcAft>
              <a:buClr>
                <a:srgbClr val="C00000"/>
              </a:buClr>
              <a:buFont typeface="Wingdings" pitchFamily="2" charset="2"/>
              <a:buChar char="§"/>
              <a:defRPr/>
            </a:pPr>
            <a:r>
              <a:rPr lang="en-US" sz="1600" b="1" dirty="0">
                <a:solidFill>
                  <a:srgbClr val="404040"/>
                </a:solidFill>
                <a:latin typeface="Calibri" pitchFamily="34" charset="0"/>
                <a:cs typeface="Calibri" pitchFamily="34" charset="0"/>
              </a:rPr>
              <a:t>The sector has been largely ignored by the policymakers in 2000s and still depends on monsoon vagaries</a:t>
            </a:r>
          </a:p>
          <a:p>
            <a:pPr>
              <a:defRPr/>
            </a:pPr>
            <a:endParaRPr lang="en-IN" sz="1400" b="1" dirty="0">
              <a:solidFill>
                <a:srgbClr val="404040"/>
              </a:solidFill>
              <a:latin typeface="Calibri" pitchFamily="34" charset="0"/>
              <a:cs typeface="Calibri" pitchFamily="34" charset="0"/>
            </a:endParaRPr>
          </a:p>
        </p:txBody>
      </p:sp>
      <p:sp>
        <p:nvSpPr>
          <p:cNvPr id="45064" name="Text Box 13"/>
          <p:cNvSpPr txBox="1">
            <a:spLocks noChangeArrowheads="1"/>
          </p:cNvSpPr>
          <p:nvPr/>
        </p:nvSpPr>
        <p:spPr bwMode="auto">
          <a:xfrm>
            <a:off x="5791200" y="4389438"/>
            <a:ext cx="33528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2563" indent="-182563"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Aft>
                <a:spcPts val="600"/>
              </a:spcAft>
              <a:buClr>
                <a:srgbClr val="C00000"/>
              </a:buClr>
              <a:buFont typeface="Wingdings" pitchFamily="2" charset="2"/>
              <a:buChar char="§"/>
            </a:pPr>
            <a:r>
              <a:rPr lang="en-US" sz="1600" b="1">
                <a:solidFill>
                  <a:srgbClr val="404040"/>
                </a:solidFill>
                <a:latin typeface="Calibri" pitchFamily="34" charset="0"/>
                <a:cs typeface="Calibri" pitchFamily="34" charset="0"/>
              </a:rPr>
              <a:t>Capital investment in agriculture remains low at 2.3% of GDP and 8% of total investments </a:t>
            </a:r>
          </a:p>
          <a:p>
            <a:pPr eaLnBrk="1" hangingPunct="1">
              <a:lnSpc>
                <a:spcPct val="80000"/>
              </a:lnSpc>
              <a:spcAft>
                <a:spcPts val="600"/>
              </a:spcAft>
              <a:buClr>
                <a:srgbClr val="C00000"/>
              </a:buClr>
            </a:pPr>
            <a:endParaRPr lang="en-US" sz="1600" b="1">
              <a:solidFill>
                <a:srgbClr val="404040"/>
              </a:solidFill>
              <a:latin typeface="Calibri" pitchFamily="34" charset="0"/>
              <a:cs typeface="Calibri" pitchFamily="34" charset="0"/>
            </a:endParaRPr>
          </a:p>
        </p:txBody>
      </p:sp>
      <p:pic>
        <p:nvPicPr>
          <p:cNvPr id="4506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0600"/>
            <a:ext cx="5638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86200"/>
            <a:ext cx="57912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Number Placeholder 5"/>
          <p:cNvSpPr txBox="1">
            <a:spLocks noGrp="1"/>
          </p:cNvSpPr>
          <p:nvPr/>
        </p:nvSpPr>
        <p:spPr bwMode="auto">
          <a:xfrm>
            <a:off x="6553200" y="6245225"/>
            <a:ext cx="2133600" cy="476250"/>
          </a:xfrm>
          <a:prstGeom prst="rect">
            <a:avLst/>
          </a:prstGeom>
          <a:noFill/>
          <a:ln w="9525">
            <a:noFill/>
            <a:miter lim="800000"/>
            <a:headEnd/>
            <a:tailEnd/>
          </a:ln>
        </p:spPr>
        <p:txBody>
          <a:bodyPr/>
          <a:lstStyle/>
          <a:p>
            <a:pPr algn="r"/>
            <a:fld id="{C53C58AA-4B92-4ABD-A8B8-445C35F8E64B}" type="slidenum">
              <a:rPr lang="en-US" sz="1000">
                <a:solidFill>
                  <a:srgbClr val="000000"/>
                </a:solidFill>
                <a:latin typeface="Calibri" pitchFamily="34" charset="0"/>
              </a:rPr>
              <a:pPr algn="r"/>
              <a:t>17</a:t>
            </a:fld>
            <a:endParaRPr lang="en-US" sz="1000">
              <a:solidFill>
                <a:srgbClr val="000000"/>
              </a:solidFill>
              <a:latin typeface="Calibri" pitchFamily="34" charset="0"/>
            </a:endParaRPr>
          </a:p>
        </p:txBody>
      </p:sp>
      <p:sp>
        <p:nvSpPr>
          <p:cNvPr id="64514" name="Rectangle 2"/>
          <p:cNvSpPr>
            <a:spLocks noChangeArrowheads="1"/>
          </p:cNvSpPr>
          <p:nvPr/>
        </p:nvSpPr>
        <p:spPr bwMode="auto">
          <a:xfrm>
            <a:off x="1038225" y="914400"/>
            <a:ext cx="6605588" cy="268288"/>
          </a:xfrm>
          <a:prstGeom prst="rect">
            <a:avLst/>
          </a:prstGeom>
          <a:noFill/>
          <a:ln w="9525">
            <a:noFill/>
            <a:miter lim="800000"/>
            <a:headEnd/>
            <a:tailEnd/>
          </a:ln>
        </p:spPr>
        <p:txBody>
          <a:bodyPr/>
          <a:lstStyle/>
          <a:p>
            <a:pPr marL="106363" eaLnBrk="0" hangingPunct="0">
              <a:spcBef>
                <a:spcPct val="20000"/>
              </a:spcBef>
            </a:pPr>
            <a:endParaRPr lang="en-IN">
              <a:solidFill>
                <a:srgbClr val="000000"/>
              </a:solidFill>
            </a:endParaRPr>
          </a:p>
        </p:txBody>
      </p:sp>
      <p:sp>
        <p:nvSpPr>
          <p:cNvPr id="64515" name="Rectangle 4"/>
          <p:cNvSpPr>
            <a:spLocks noGrp="1"/>
          </p:cNvSpPr>
          <p:nvPr>
            <p:ph type="title" idx="4294967295"/>
          </p:nvPr>
        </p:nvSpPr>
        <p:spPr>
          <a:xfrm>
            <a:off x="93663" y="0"/>
            <a:ext cx="8974137" cy="762000"/>
          </a:xfrm>
        </p:spPr>
        <p:txBody>
          <a:bodyPr/>
          <a:lstStyle/>
          <a:p>
            <a:pPr eaLnBrk="1" hangingPunct="1"/>
            <a:r>
              <a:rPr lang="en-US" b="1" smtClean="0">
                <a:latin typeface="Calibri" pitchFamily="34" charset="0"/>
              </a:rPr>
              <a:t>Savings dip – household segment sees the maximum erosion</a:t>
            </a:r>
            <a:endParaRPr lang="en-US" sz="2800" b="1" smtClean="0">
              <a:latin typeface="Calibri" pitchFamily="34" charset="0"/>
            </a:endParaRPr>
          </a:p>
        </p:txBody>
      </p:sp>
      <p:sp>
        <p:nvSpPr>
          <p:cNvPr id="64516" name="Rectangle 4"/>
          <p:cNvSpPr>
            <a:spLocks/>
          </p:cNvSpPr>
          <p:nvPr/>
        </p:nvSpPr>
        <p:spPr bwMode="auto">
          <a:xfrm>
            <a:off x="76200" y="76200"/>
            <a:ext cx="8974138" cy="762000"/>
          </a:xfrm>
          <a:prstGeom prst="rect">
            <a:avLst/>
          </a:prstGeom>
          <a:noFill/>
          <a:ln w="9525">
            <a:noFill/>
            <a:miter lim="800000"/>
            <a:headEnd/>
            <a:tailEnd/>
          </a:ln>
        </p:spPr>
        <p:txBody>
          <a:bodyPr anchor="b"/>
          <a:lstStyle/>
          <a:p>
            <a:endParaRPr lang="en-IN" sz="2400" b="1">
              <a:solidFill>
                <a:srgbClr val="FFFFFF"/>
              </a:solidFill>
              <a:latin typeface="Calibri" pitchFamily="34" charset="0"/>
            </a:endParaRPr>
          </a:p>
        </p:txBody>
      </p:sp>
      <p:pic>
        <p:nvPicPr>
          <p:cNvPr id="64517" name="Picture 6"/>
          <p:cNvPicPr>
            <a:picLocks noChangeAspect="1" noChangeArrowheads="1"/>
          </p:cNvPicPr>
          <p:nvPr/>
        </p:nvPicPr>
        <p:blipFill>
          <a:blip r:embed="rId2"/>
          <a:srcRect/>
          <a:stretch>
            <a:fillRect/>
          </a:stretch>
        </p:blipFill>
        <p:spPr bwMode="auto">
          <a:xfrm>
            <a:off x="1676400" y="1066800"/>
            <a:ext cx="5715000" cy="2590800"/>
          </a:xfrm>
          <a:prstGeom prst="rect">
            <a:avLst/>
          </a:prstGeom>
          <a:noFill/>
          <a:ln w="9525">
            <a:noFill/>
            <a:miter lim="800000"/>
            <a:headEnd/>
            <a:tailEnd/>
          </a:ln>
        </p:spPr>
      </p:pic>
      <p:pic>
        <p:nvPicPr>
          <p:cNvPr id="64518" name="Picture 7"/>
          <p:cNvPicPr>
            <a:picLocks noChangeAspect="1" noChangeArrowheads="1"/>
          </p:cNvPicPr>
          <p:nvPr/>
        </p:nvPicPr>
        <p:blipFill>
          <a:blip r:embed="rId3"/>
          <a:srcRect/>
          <a:stretch>
            <a:fillRect/>
          </a:stretch>
        </p:blipFill>
        <p:spPr bwMode="auto">
          <a:xfrm>
            <a:off x="1447800" y="3733800"/>
            <a:ext cx="6019800" cy="2895600"/>
          </a:xfrm>
          <a:prstGeom prst="rect">
            <a:avLst/>
          </a:prstGeom>
          <a:noFill/>
          <a:ln w="9525" algn="ctr">
            <a:noFill/>
            <a:prstDash val="sysDot"/>
            <a:miter lim="800000"/>
            <a:headEnd/>
            <a:tailEnd/>
          </a:ln>
        </p:spPr>
      </p:pic>
      <p:sp>
        <p:nvSpPr>
          <p:cNvPr id="64519" name="Text Box 8"/>
          <p:cNvSpPr txBox="1">
            <a:spLocks noChangeArrowheads="1"/>
          </p:cNvSpPr>
          <p:nvPr/>
        </p:nvSpPr>
        <p:spPr bwMode="auto">
          <a:xfrm>
            <a:off x="1752600" y="6477000"/>
            <a:ext cx="1062038" cy="244475"/>
          </a:xfrm>
          <a:prstGeom prst="rect">
            <a:avLst/>
          </a:prstGeom>
          <a:noFill/>
          <a:ln w="9525" algn="ctr">
            <a:noFill/>
            <a:prstDash val="sysDot"/>
            <a:miter lim="800000"/>
            <a:headEnd/>
            <a:tailEnd/>
          </a:ln>
        </p:spPr>
        <p:txBody>
          <a:bodyPr wrap="none">
            <a:spAutoFit/>
          </a:bodyPr>
          <a:lstStyle/>
          <a:p>
            <a:pPr>
              <a:buClr>
                <a:schemeClr val="tx1"/>
              </a:buClr>
              <a:buSzPct val="80000"/>
            </a:pPr>
            <a:r>
              <a:rPr lang="en-US" sz="1000" b="1" i="1">
                <a:latin typeface="Calibri" pitchFamily="34" charset="0"/>
              </a:rPr>
              <a:t>Source: RBI, CEIC</a:t>
            </a:r>
            <a:endParaRPr lang="en-IN" sz="1000" b="1" i="1">
              <a:latin typeface="Calibri" pitchFamily="34" charset="0"/>
            </a:endParaRPr>
          </a:p>
        </p:txBody>
      </p:sp>
    </p:spTree>
    <p:extLst>
      <p:ext uri="{BB962C8B-B14F-4D97-AF65-F5344CB8AC3E}">
        <p14:creationId xmlns:p14="http://schemas.microsoft.com/office/powerpoint/2010/main" val="2966202824"/>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Number Placeholder 5"/>
          <p:cNvSpPr txBox="1">
            <a:spLocks noGrp="1"/>
          </p:cNvSpPr>
          <p:nvPr/>
        </p:nvSpPr>
        <p:spPr bwMode="auto">
          <a:xfrm>
            <a:off x="6553200" y="6245225"/>
            <a:ext cx="2133600" cy="476250"/>
          </a:xfrm>
          <a:prstGeom prst="rect">
            <a:avLst/>
          </a:prstGeom>
          <a:noFill/>
          <a:ln w="9525">
            <a:noFill/>
            <a:miter lim="800000"/>
            <a:headEnd/>
            <a:tailEnd/>
          </a:ln>
        </p:spPr>
        <p:txBody>
          <a:bodyPr/>
          <a:lstStyle/>
          <a:p>
            <a:pPr algn="r"/>
            <a:fld id="{5046A0FD-A828-4CAD-8A5B-E51A14591B6A}" type="slidenum">
              <a:rPr lang="en-US" sz="1000">
                <a:solidFill>
                  <a:srgbClr val="000000"/>
                </a:solidFill>
                <a:latin typeface="Calibri" pitchFamily="34" charset="0"/>
              </a:rPr>
              <a:pPr algn="r"/>
              <a:t>18</a:t>
            </a:fld>
            <a:endParaRPr lang="en-US" sz="1000">
              <a:solidFill>
                <a:srgbClr val="000000"/>
              </a:solidFill>
              <a:latin typeface="Calibri" pitchFamily="34" charset="0"/>
            </a:endParaRPr>
          </a:p>
        </p:txBody>
      </p:sp>
      <p:sp>
        <p:nvSpPr>
          <p:cNvPr id="65538" name="Rectangle 2"/>
          <p:cNvSpPr>
            <a:spLocks noChangeArrowheads="1"/>
          </p:cNvSpPr>
          <p:nvPr/>
        </p:nvSpPr>
        <p:spPr bwMode="auto">
          <a:xfrm>
            <a:off x="1038225" y="914400"/>
            <a:ext cx="6605588" cy="268288"/>
          </a:xfrm>
          <a:prstGeom prst="rect">
            <a:avLst/>
          </a:prstGeom>
          <a:noFill/>
          <a:ln w="9525">
            <a:noFill/>
            <a:miter lim="800000"/>
            <a:headEnd/>
            <a:tailEnd/>
          </a:ln>
        </p:spPr>
        <p:txBody>
          <a:bodyPr/>
          <a:lstStyle/>
          <a:p>
            <a:pPr marL="106363" eaLnBrk="0" hangingPunct="0">
              <a:spcBef>
                <a:spcPct val="20000"/>
              </a:spcBef>
            </a:pPr>
            <a:endParaRPr lang="en-IN">
              <a:solidFill>
                <a:srgbClr val="000000"/>
              </a:solidFill>
            </a:endParaRPr>
          </a:p>
        </p:txBody>
      </p:sp>
      <p:sp>
        <p:nvSpPr>
          <p:cNvPr id="65539" name="Rectangle 4"/>
          <p:cNvSpPr>
            <a:spLocks noGrp="1"/>
          </p:cNvSpPr>
          <p:nvPr>
            <p:ph type="title" idx="4294967295"/>
          </p:nvPr>
        </p:nvSpPr>
        <p:spPr>
          <a:xfrm>
            <a:off x="93663" y="0"/>
            <a:ext cx="8974137" cy="762000"/>
          </a:xfrm>
        </p:spPr>
        <p:txBody>
          <a:bodyPr/>
          <a:lstStyle/>
          <a:p>
            <a:pPr eaLnBrk="1" hangingPunct="1"/>
            <a:r>
              <a:rPr lang="en-US" b="1" smtClean="0">
                <a:latin typeface="Calibri" pitchFamily="34" charset="0"/>
              </a:rPr>
              <a:t>Financial savings erosion is large as real returns to savings are low</a:t>
            </a:r>
            <a:endParaRPr lang="en-US" sz="2800" b="1" smtClean="0">
              <a:latin typeface="Calibri" pitchFamily="34" charset="0"/>
            </a:endParaRPr>
          </a:p>
        </p:txBody>
      </p:sp>
      <p:sp>
        <p:nvSpPr>
          <p:cNvPr id="65540" name="Rectangle 4"/>
          <p:cNvSpPr>
            <a:spLocks/>
          </p:cNvSpPr>
          <p:nvPr/>
        </p:nvSpPr>
        <p:spPr bwMode="auto">
          <a:xfrm>
            <a:off x="76200" y="76200"/>
            <a:ext cx="8974138" cy="762000"/>
          </a:xfrm>
          <a:prstGeom prst="rect">
            <a:avLst/>
          </a:prstGeom>
          <a:noFill/>
          <a:ln w="9525">
            <a:noFill/>
            <a:miter lim="800000"/>
            <a:headEnd/>
            <a:tailEnd/>
          </a:ln>
        </p:spPr>
        <p:txBody>
          <a:bodyPr anchor="b"/>
          <a:lstStyle/>
          <a:p>
            <a:endParaRPr lang="en-IN" sz="2400" b="1">
              <a:solidFill>
                <a:srgbClr val="FFFFFF"/>
              </a:solidFill>
              <a:latin typeface="Calibri" pitchFamily="34" charset="0"/>
            </a:endParaRPr>
          </a:p>
        </p:txBody>
      </p:sp>
      <p:pic>
        <p:nvPicPr>
          <p:cNvPr id="65541" name="Picture 6"/>
          <p:cNvPicPr>
            <a:picLocks noChangeAspect="1" noChangeArrowheads="1"/>
          </p:cNvPicPr>
          <p:nvPr/>
        </p:nvPicPr>
        <p:blipFill>
          <a:blip r:embed="rId2"/>
          <a:srcRect/>
          <a:stretch>
            <a:fillRect/>
          </a:stretch>
        </p:blipFill>
        <p:spPr bwMode="auto">
          <a:xfrm>
            <a:off x="1905000" y="1066800"/>
            <a:ext cx="5562600" cy="2752725"/>
          </a:xfrm>
          <a:prstGeom prst="rect">
            <a:avLst/>
          </a:prstGeom>
          <a:noFill/>
          <a:ln w="9525">
            <a:noFill/>
            <a:miter lim="800000"/>
            <a:headEnd/>
            <a:tailEnd/>
          </a:ln>
        </p:spPr>
      </p:pic>
      <p:pic>
        <p:nvPicPr>
          <p:cNvPr id="65542" name="Picture 7"/>
          <p:cNvPicPr>
            <a:picLocks noChangeAspect="1" noChangeArrowheads="1"/>
          </p:cNvPicPr>
          <p:nvPr/>
        </p:nvPicPr>
        <p:blipFill>
          <a:blip r:embed="rId3"/>
          <a:srcRect/>
          <a:stretch>
            <a:fillRect/>
          </a:stretch>
        </p:blipFill>
        <p:spPr bwMode="auto">
          <a:xfrm>
            <a:off x="1905000" y="3886200"/>
            <a:ext cx="5410200" cy="2590800"/>
          </a:xfrm>
          <a:prstGeom prst="rect">
            <a:avLst/>
          </a:prstGeom>
          <a:noFill/>
          <a:ln w="9525" algn="ctr">
            <a:noFill/>
            <a:prstDash val="sysDot"/>
            <a:miter lim="800000"/>
            <a:headEnd/>
            <a:tailEnd/>
          </a:ln>
        </p:spPr>
      </p:pic>
      <p:sp>
        <p:nvSpPr>
          <p:cNvPr id="65543" name="Text Box 8"/>
          <p:cNvSpPr txBox="1">
            <a:spLocks noChangeArrowheads="1"/>
          </p:cNvSpPr>
          <p:nvPr/>
        </p:nvSpPr>
        <p:spPr bwMode="auto">
          <a:xfrm>
            <a:off x="1752600" y="6477000"/>
            <a:ext cx="1062038" cy="244475"/>
          </a:xfrm>
          <a:prstGeom prst="rect">
            <a:avLst/>
          </a:prstGeom>
          <a:noFill/>
          <a:ln w="9525" algn="ctr">
            <a:noFill/>
            <a:prstDash val="sysDot"/>
            <a:miter lim="800000"/>
            <a:headEnd/>
            <a:tailEnd/>
          </a:ln>
        </p:spPr>
        <p:txBody>
          <a:bodyPr wrap="none">
            <a:spAutoFit/>
          </a:bodyPr>
          <a:lstStyle/>
          <a:p>
            <a:pPr>
              <a:buClr>
                <a:schemeClr val="tx1"/>
              </a:buClr>
              <a:buSzPct val="80000"/>
            </a:pPr>
            <a:r>
              <a:rPr lang="en-US" sz="1000" b="1" i="1">
                <a:latin typeface="Calibri" pitchFamily="34" charset="0"/>
              </a:rPr>
              <a:t>Source: RBI, CEIC</a:t>
            </a:r>
            <a:endParaRPr lang="en-IN" sz="1000" b="1" i="1">
              <a:latin typeface="Calibri" pitchFamily="34" charset="0"/>
            </a:endParaRPr>
          </a:p>
        </p:txBody>
      </p:sp>
    </p:spTree>
    <p:extLst>
      <p:ext uri="{BB962C8B-B14F-4D97-AF65-F5344CB8AC3E}">
        <p14:creationId xmlns:p14="http://schemas.microsoft.com/office/powerpoint/2010/main" val="1232375715"/>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txBox="1">
            <a:spLocks/>
          </p:cNvSpPr>
          <p:nvPr/>
        </p:nvSpPr>
        <p:spPr bwMode="auto">
          <a:xfrm>
            <a:off x="0" y="228600"/>
            <a:ext cx="8991600" cy="762000"/>
          </a:xfrm>
          <a:prstGeom prst="rect">
            <a:avLst/>
          </a:prstGeom>
          <a:noFill/>
          <a:ln w="9525">
            <a:noFill/>
            <a:miter lim="800000"/>
            <a:headEnd/>
            <a:tailEnd/>
          </a:ln>
        </p:spPr>
        <p:txBody>
          <a:bodyPr/>
          <a:lstStyle/>
          <a:p>
            <a:endParaRPr lang="en-IN" sz="2400" b="1">
              <a:solidFill>
                <a:schemeClr val="bg1"/>
              </a:solidFill>
              <a:latin typeface="Calibri" pitchFamily="34" charset="0"/>
            </a:endParaRPr>
          </a:p>
        </p:txBody>
      </p:sp>
      <p:sp>
        <p:nvSpPr>
          <p:cNvPr id="25602" name="Rectangle 2"/>
          <p:cNvSpPr txBox="1">
            <a:spLocks/>
          </p:cNvSpPr>
          <p:nvPr/>
        </p:nvSpPr>
        <p:spPr bwMode="auto">
          <a:xfrm>
            <a:off x="152400" y="228600"/>
            <a:ext cx="8991600" cy="762000"/>
          </a:xfrm>
          <a:prstGeom prst="rect">
            <a:avLst/>
          </a:prstGeom>
          <a:noFill/>
          <a:ln w="9525">
            <a:noFill/>
            <a:miter lim="800000"/>
            <a:headEnd/>
            <a:tailEnd/>
          </a:ln>
        </p:spPr>
        <p:txBody>
          <a:bodyPr/>
          <a:lstStyle/>
          <a:p>
            <a:endParaRPr lang="en-IN" sz="2400" b="1">
              <a:solidFill>
                <a:schemeClr val="bg1"/>
              </a:solidFill>
              <a:latin typeface="Calibri" pitchFamily="34" charset="0"/>
            </a:endParaRPr>
          </a:p>
        </p:txBody>
      </p:sp>
      <p:sp>
        <p:nvSpPr>
          <p:cNvPr id="25603" name="Rectangle 2"/>
          <p:cNvSpPr txBox="1">
            <a:spLocks/>
          </p:cNvSpPr>
          <p:nvPr/>
        </p:nvSpPr>
        <p:spPr bwMode="auto">
          <a:xfrm>
            <a:off x="0" y="381000"/>
            <a:ext cx="9296400" cy="457200"/>
          </a:xfrm>
          <a:prstGeom prst="rect">
            <a:avLst/>
          </a:prstGeom>
          <a:noFill/>
          <a:ln w="9525">
            <a:noFill/>
            <a:miter lim="800000"/>
            <a:headEnd/>
            <a:tailEnd/>
          </a:ln>
        </p:spPr>
        <p:txBody>
          <a:bodyPr/>
          <a:lstStyle/>
          <a:p>
            <a:r>
              <a:rPr lang="en-US" sz="2400" b="1" dirty="0" smtClean="0">
                <a:solidFill>
                  <a:schemeClr val="bg1"/>
                </a:solidFill>
                <a:latin typeface="Calibri" pitchFamily="34" charset="0"/>
              </a:rPr>
              <a:t>  India : : </a:t>
            </a:r>
            <a:r>
              <a:rPr lang="en-US" sz="2400" b="1" dirty="0" err="1" smtClean="0">
                <a:solidFill>
                  <a:schemeClr val="bg1"/>
                </a:solidFill>
                <a:latin typeface="Calibri" pitchFamily="34" charset="0"/>
              </a:rPr>
              <a:t>Monetising</a:t>
            </a:r>
            <a:r>
              <a:rPr lang="en-US" sz="2400" b="1" dirty="0" smtClean="0">
                <a:solidFill>
                  <a:schemeClr val="bg1"/>
                </a:solidFill>
                <a:latin typeface="Calibri" pitchFamily="34" charset="0"/>
              </a:rPr>
              <a:t> Gold Reserves</a:t>
            </a:r>
            <a:endParaRPr lang="en-US" sz="2400" b="1" dirty="0">
              <a:solidFill>
                <a:schemeClr val="bg1"/>
              </a:solidFill>
              <a:latin typeface="Calibri" pitchFamily="34" charset="0"/>
            </a:endParaRPr>
          </a:p>
        </p:txBody>
      </p:sp>
      <p:sp>
        <p:nvSpPr>
          <p:cNvPr id="25604" name="Rectangle 7"/>
          <p:cNvSpPr>
            <a:spLocks noChangeArrowheads="1"/>
          </p:cNvSpPr>
          <p:nvPr/>
        </p:nvSpPr>
        <p:spPr bwMode="auto">
          <a:xfrm>
            <a:off x="381000" y="1905000"/>
            <a:ext cx="8382000" cy="3431709"/>
          </a:xfrm>
          <a:prstGeom prst="rect">
            <a:avLst/>
          </a:prstGeom>
          <a:noFill/>
          <a:ln w="9525">
            <a:noFill/>
            <a:miter lim="800000"/>
            <a:headEnd/>
            <a:tailEnd/>
          </a:ln>
        </p:spPr>
        <p:txBody>
          <a:bodyPr>
            <a:spAutoFit/>
          </a:bodyPr>
          <a:lstStyle/>
          <a:p>
            <a:pPr marL="457200" indent="-457200">
              <a:spcAft>
                <a:spcPts val="600"/>
              </a:spcAft>
              <a:buClr>
                <a:srgbClr val="C00000"/>
              </a:buClr>
              <a:buFont typeface="Arial" pitchFamily="34" charset="0"/>
              <a:buChar char="•"/>
            </a:pPr>
            <a:r>
              <a:rPr lang="en-US" sz="3200" b="1" dirty="0" smtClean="0">
                <a:solidFill>
                  <a:srgbClr val="404040"/>
                </a:solidFill>
                <a:latin typeface="Calibri" pitchFamily="34" charset="0"/>
                <a:cs typeface="Calibri" pitchFamily="34" charset="0"/>
              </a:rPr>
              <a:t>25000 </a:t>
            </a:r>
            <a:r>
              <a:rPr lang="en-US" sz="3200" b="1" dirty="0" err="1" smtClean="0">
                <a:solidFill>
                  <a:srgbClr val="404040"/>
                </a:solidFill>
                <a:latin typeface="Calibri" pitchFamily="34" charset="0"/>
                <a:cs typeface="Calibri" pitchFamily="34" charset="0"/>
              </a:rPr>
              <a:t>tonnes</a:t>
            </a:r>
            <a:r>
              <a:rPr lang="en-US" sz="3200" b="1" dirty="0" smtClean="0">
                <a:solidFill>
                  <a:srgbClr val="404040"/>
                </a:solidFill>
                <a:latin typeface="Calibri" pitchFamily="34" charset="0"/>
                <a:cs typeface="Calibri" pitchFamily="34" charset="0"/>
              </a:rPr>
              <a:t> of Gold above ground </a:t>
            </a:r>
          </a:p>
          <a:p>
            <a:pPr marL="457200" indent="-457200">
              <a:spcAft>
                <a:spcPts val="600"/>
              </a:spcAft>
              <a:buClr>
                <a:srgbClr val="C00000"/>
              </a:buClr>
              <a:buFont typeface="Arial" pitchFamily="34" charset="0"/>
              <a:buChar char="•"/>
            </a:pPr>
            <a:r>
              <a:rPr lang="en-US" sz="3200" b="1" dirty="0" smtClean="0">
                <a:solidFill>
                  <a:srgbClr val="404040"/>
                </a:solidFill>
                <a:latin typeface="Calibri" pitchFamily="34" charset="0"/>
                <a:cs typeface="Calibri" pitchFamily="34" charset="0"/>
              </a:rPr>
              <a:t>Recycling </a:t>
            </a:r>
          </a:p>
          <a:p>
            <a:pPr marL="457200" indent="-457200">
              <a:spcAft>
                <a:spcPts val="600"/>
              </a:spcAft>
              <a:buClr>
                <a:srgbClr val="C00000"/>
              </a:buClr>
              <a:buFont typeface="Arial" pitchFamily="34" charset="0"/>
              <a:buChar char="•"/>
            </a:pPr>
            <a:r>
              <a:rPr lang="en-US" sz="3200" b="1" dirty="0" smtClean="0">
                <a:solidFill>
                  <a:srgbClr val="404040"/>
                </a:solidFill>
                <a:latin typeface="Calibri" pitchFamily="34" charset="0"/>
                <a:cs typeface="Calibri" pitchFamily="34" charset="0"/>
              </a:rPr>
              <a:t>Processing </a:t>
            </a:r>
          </a:p>
          <a:p>
            <a:pPr marL="457200" indent="-457200">
              <a:spcAft>
                <a:spcPts val="600"/>
              </a:spcAft>
              <a:buClr>
                <a:srgbClr val="C00000"/>
              </a:buClr>
              <a:buFont typeface="Arial" pitchFamily="34" charset="0"/>
              <a:buChar char="•"/>
            </a:pPr>
            <a:r>
              <a:rPr lang="en-US" sz="3200" b="1" dirty="0" smtClean="0">
                <a:solidFill>
                  <a:srgbClr val="404040"/>
                </a:solidFill>
                <a:latin typeface="Calibri" pitchFamily="34" charset="0"/>
                <a:cs typeface="Calibri" pitchFamily="34" charset="0"/>
              </a:rPr>
              <a:t>Structuring</a:t>
            </a:r>
          </a:p>
          <a:p>
            <a:pPr marL="457200" indent="-457200">
              <a:spcAft>
                <a:spcPts val="600"/>
              </a:spcAft>
              <a:buClr>
                <a:srgbClr val="C00000"/>
              </a:buClr>
              <a:buFont typeface="Arial" pitchFamily="34" charset="0"/>
              <a:buChar char="•"/>
            </a:pPr>
            <a:r>
              <a:rPr lang="en-US" sz="3200" b="1" dirty="0" smtClean="0">
                <a:solidFill>
                  <a:srgbClr val="404040"/>
                </a:solidFill>
                <a:latin typeface="Calibri" pitchFamily="34" charset="0"/>
                <a:cs typeface="Calibri" pitchFamily="34" charset="0"/>
              </a:rPr>
              <a:t>Gold-backed </a:t>
            </a:r>
            <a:r>
              <a:rPr lang="en-US" sz="3200" b="1" dirty="0">
                <a:solidFill>
                  <a:srgbClr val="404040"/>
                </a:solidFill>
                <a:latin typeface="Calibri" pitchFamily="34" charset="0"/>
                <a:cs typeface="Calibri" pitchFamily="34" charset="0"/>
              </a:rPr>
              <a:t>financial </a:t>
            </a:r>
            <a:r>
              <a:rPr lang="en-US" sz="3200" b="1" dirty="0" smtClean="0">
                <a:solidFill>
                  <a:srgbClr val="404040"/>
                </a:solidFill>
                <a:latin typeface="Calibri" pitchFamily="34" charset="0"/>
                <a:cs typeface="Calibri" pitchFamily="34" charset="0"/>
              </a:rPr>
              <a:t>products</a:t>
            </a:r>
            <a:endParaRPr lang="en-US" sz="3200" b="1" dirty="0">
              <a:solidFill>
                <a:srgbClr val="404040"/>
              </a:solidFill>
              <a:latin typeface="Calibri" pitchFamily="34" charset="0"/>
              <a:cs typeface="Calibri" pitchFamily="34" charset="0"/>
            </a:endParaRPr>
          </a:p>
          <a:p>
            <a:pPr marL="457200" indent="-457200">
              <a:spcAft>
                <a:spcPts val="600"/>
              </a:spcAft>
              <a:buClr>
                <a:srgbClr val="C00000"/>
              </a:buClr>
              <a:buFont typeface="Arial" pitchFamily="34" charset="0"/>
              <a:buChar char="•"/>
            </a:pPr>
            <a:r>
              <a:rPr lang="en-US" sz="3200" b="1" dirty="0" smtClean="0">
                <a:solidFill>
                  <a:schemeClr val="accent2">
                    <a:lumMod val="60000"/>
                    <a:lumOff val="40000"/>
                  </a:schemeClr>
                </a:solidFill>
                <a:latin typeface="Calibri" pitchFamily="34" charset="0"/>
              </a:rPr>
              <a:t>Gold </a:t>
            </a:r>
            <a:r>
              <a:rPr lang="en-US" sz="3200" b="1" dirty="0">
                <a:solidFill>
                  <a:schemeClr val="accent2">
                    <a:lumMod val="60000"/>
                    <a:lumOff val="40000"/>
                  </a:schemeClr>
                </a:solidFill>
                <a:latin typeface="Calibri" pitchFamily="34" charset="0"/>
              </a:rPr>
              <a:t>imports </a:t>
            </a:r>
            <a:r>
              <a:rPr lang="en-US" sz="3200" b="1" dirty="0" smtClean="0">
                <a:solidFill>
                  <a:schemeClr val="accent2">
                    <a:lumMod val="60000"/>
                    <a:lumOff val="40000"/>
                  </a:schemeClr>
                </a:solidFill>
                <a:latin typeface="Calibri" pitchFamily="34" charset="0"/>
              </a:rPr>
              <a:t>in 2024 …. !!!</a:t>
            </a:r>
            <a:endParaRPr lang="en-US" sz="3200" b="1" dirty="0" smtClean="0">
              <a:solidFill>
                <a:schemeClr val="accent2">
                  <a:lumMod val="60000"/>
                  <a:lumOff val="40000"/>
                </a:schemeClr>
              </a:solidFill>
              <a:latin typeface="Calibri" pitchFamily="34" charset="0"/>
              <a:cs typeface="Calibri" pitchFamily="34" charset="0"/>
            </a:endParaRPr>
          </a:p>
        </p:txBody>
      </p:sp>
      <p:sp>
        <p:nvSpPr>
          <p:cNvPr id="2" name="Rectangle 1"/>
          <p:cNvSpPr/>
          <p:nvPr/>
        </p:nvSpPr>
        <p:spPr>
          <a:xfrm>
            <a:off x="4214017" y="3244334"/>
            <a:ext cx="715965" cy="369332"/>
          </a:xfrm>
          <a:prstGeom prst="rect">
            <a:avLst/>
          </a:prstGeom>
        </p:spPr>
        <p:txBody>
          <a:bodyPr wrap="none">
            <a:spAutoFit/>
          </a:bodyPr>
          <a:lstStyle/>
          <a:p>
            <a:r>
              <a:rPr lang="en-US" b="1" dirty="0" smtClean="0">
                <a:solidFill>
                  <a:schemeClr val="bg1"/>
                </a:solidFill>
                <a:latin typeface="Calibri" pitchFamily="34" charset="0"/>
                <a:cs typeface="Calibri" pitchFamily="34" charset="0"/>
              </a:rPr>
              <a:t>Trade</a:t>
            </a:r>
            <a:endParaRPr lang="en-US" dirty="0"/>
          </a:p>
        </p:txBody>
      </p:sp>
      <p:sp>
        <p:nvSpPr>
          <p:cNvPr id="3" name="Rectangle 2"/>
          <p:cNvSpPr/>
          <p:nvPr/>
        </p:nvSpPr>
        <p:spPr>
          <a:xfrm>
            <a:off x="4214017" y="3244334"/>
            <a:ext cx="715965" cy="369332"/>
          </a:xfrm>
          <a:prstGeom prst="rect">
            <a:avLst/>
          </a:prstGeom>
        </p:spPr>
        <p:txBody>
          <a:bodyPr wrap="none">
            <a:spAutoFit/>
          </a:bodyPr>
          <a:lstStyle/>
          <a:p>
            <a:r>
              <a:rPr lang="en-US" b="1" dirty="0">
                <a:solidFill>
                  <a:schemeClr val="bg1"/>
                </a:solidFill>
                <a:latin typeface="Calibri" pitchFamily="34" charset="0"/>
                <a:cs typeface="Calibri" pitchFamily="34" charset="0"/>
              </a:rPr>
              <a:t>Trade</a:t>
            </a:r>
            <a:endParaRPr lang="en-US" dirty="0"/>
          </a:p>
        </p:txBody>
      </p:sp>
    </p:spTree>
    <p:extLst>
      <p:ext uri="{BB962C8B-B14F-4D97-AF65-F5344CB8AC3E}">
        <p14:creationId xmlns:p14="http://schemas.microsoft.com/office/powerpoint/2010/main" val="38795073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4"/>
          <p:cNvSpPr txBox="1">
            <a:spLocks noGrp="1"/>
          </p:cNvSpPr>
          <p:nvPr/>
        </p:nvSpPr>
        <p:spPr bwMode="auto">
          <a:xfrm>
            <a:off x="8153400" y="6305550"/>
            <a:ext cx="5334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40F7A4BC-B623-4D76-8791-0FDE55CE93B3}" type="slidenum">
              <a:rPr lang="en-US" sz="1000">
                <a:latin typeface="Calibri" pitchFamily="34" charset="0"/>
                <a:cs typeface="Calibri" pitchFamily="34" charset="0"/>
              </a:rPr>
              <a:pPr algn="r" eaLnBrk="1" hangingPunct="1"/>
              <a:t>20</a:t>
            </a:fld>
            <a:endParaRPr lang="en-US" sz="1000">
              <a:latin typeface="Calibri" pitchFamily="34" charset="0"/>
              <a:cs typeface="Calibri" pitchFamily="34" charset="0"/>
            </a:endParaRPr>
          </a:p>
        </p:txBody>
      </p:sp>
      <p:sp>
        <p:nvSpPr>
          <p:cNvPr id="48131" name="Rectangle 2"/>
          <p:cNvSpPr>
            <a:spLocks noChangeArrowheads="1"/>
          </p:cNvSpPr>
          <p:nvPr/>
        </p:nvSpPr>
        <p:spPr bwMode="auto">
          <a:xfrm>
            <a:off x="2590800" y="2819400"/>
            <a:ext cx="4191000" cy="9144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n-US" sz="2800" b="1">
                <a:solidFill>
                  <a:schemeClr val="bg1"/>
                </a:solidFill>
                <a:latin typeface="Calibri" pitchFamily="34" charset="0"/>
                <a:cs typeface="Calibri" pitchFamily="34" charset="0"/>
              </a:rPr>
              <a:t>THANK YOU </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idx="4294967295"/>
          </p:nvPr>
        </p:nvSpPr>
        <p:spPr/>
        <p:txBody>
          <a:bodyPr anchor="ctr"/>
          <a:lstStyle/>
          <a:p>
            <a:r>
              <a:rPr lang="en-US" sz="2800" b="1" smtClean="0">
                <a:latin typeface="Calibri" pitchFamily="34" charset="0"/>
              </a:rPr>
              <a:t>Disclaimer</a:t>
            </a:r>
            <a:endParaRPr lang="en-IN" sz="2800" b="1" smtClean="0">
              <a:latin typeface="Calibri" pitchFamily="34" charset="0"/>
            </a:endParaRPr>
          </a:p>
        </p:txBody>
      </p:sp>
      <p:sp>
        <p:nvSpPr>
          <p:cNvPr id="47107" name="Rectangle 3"/>
          <p:cNvSpPr>
            <a:spLocks noGrp="1" noChangeArrowheads="1"/>
          </p:cNvSpPr>
          <p:nvPr>
            <p:ph type="body" idx="4294967295"/>
          </p:nvPr>
        </p:nvSpPr>
        <p:spPr>
          <a:xfrm>
            <a:off x="0" y="1239838"/>
            <a:ext cx="9144000" cy="5008562"/>
          </a:xfrm>
        </p:spPr>
        <p:txBody>
          <a:bodyPr/>
          <a:lstStyle/>
          <a:p>
            <a:pPr>
              <a:lnSpc>
                <a:spcPct val="80000"/>
              </a:lnSpc>
            </a:pPr>
            <a:r>
              <a:rPr lang="en-US" sz="1100" b="1" smtClean="0">
                <a:latin typeface="Calibri" pitchFamily="34" charset="0"/>
                <a:cs typeface="Calibri" pitchFamily="34" charset="0"/>
              </a:rPr>
              <a:t>In the preparation of the material contained in this document, Kotak Mahindra Bank Ltd. (Kotak Bank), has used information that is publicly available, including information developed inhouse. Some of the material used in the document may have been obtained from members/persons other than the Kotak Bank and/or its affiliates and which may have been made available to Kotak Bank and/or its affiliates. Information gathered &amp; material used in this document is believed to be from reliable sources. Kotak Bank however does not warrant the accuracy, reasonableness and/or completeness of any information. For data reference to any third party in this material no such party will assume any liability for the same. Kotak Bank and/or any affiliate of Kotak Bank does not in any way through this material solicit any offer for purchase, sale or any financial transaction/commodities/products of any financial instrument dealt in this material. All recipients of this material should before dealing and or transacting in any of the products referred to in this material make their own investigation, seek appropriate professional advice.</a:t>
            </a:r>
          </a:p>
          <a:p>
            <a:pPr>
              <a:lnSpc>
                <a:spcPct val="80000"/>
              </a:lnSpc>
            </a:pPr>
            <a:r>
              <a:rPr lang="en-US" sz="1100" b="1" smtClean="0">
                <a:latin typeface="Calibri" pitchFamily="34" charset="0"/>
                <a:cs typeface="Calibri" pitchFamily="34" charset="0"/>
              </a:rPr>
              <a:t>We have included statements/opinions/recommendations in this document which contain words or phrases such as "will", "expect" "should" and similar expressions or variations of such expressions, that are "forward looking statements". Actual results may differ materially from those suggested by the forward looking statements due to risks or uncertainties associated with our expectations with respect to, but not limited to, exposure to market risks, general economic and political conditions in India and other countries globally, which have an impact on our services and / or investments, the monetary and interest policies of India, inflation, deflation, unanticipated turbulence in interest rates, foreign exchange rates, equity prices or other rates or prices, the performance of the financial markets in India and globally, changes in domestic and foreign laws, regulations and taxes and changes in competition in the industry. By their nature, certain market risk disclosures are only estimates and could be materially different from what actually occurs in the future. As a result, actual future gains or losses could materially differ from those that have been estimated.</a:t>
            </a:r>
          </a:p>
          <a:p>
            <a:pPr>
              <a:lnSpc>
                <a:spcPct val="80000"/>
              </a:lnSpc>
            </a:pPr>
            <a:r>
              <a:rPr lang="en-US" sz="1100" b="1" smtClean="0">
                <a:latin typeface="Calibri" pitchFamily="34" charset="0"/>
                <a:cs typeface="Calibri" pitchFamily="34" charset="0"/>
              </a:rPr>
              <a:t>Kotak Bank (including its affiliates) and any of its officers directors, personnel and employees, shall not liable for any loss, damage of any nature, including but not limited to direct, indirect, punitive, special, exemplary, consequential, as also any loss of profit in any way arising from the use of this material in any manner. The recipient alone shall be fully responsible/ are liable for any decision taken on the basis of this material. The investments discussed in this material may not be suitable for all investors. Any person subscribing to or investing in any product/financial instruments should do so on the basis of and after verifying the terms attached to such product/financial instrument. Financial products and instruments are subject to market risks and yields may fluctuate depending on various factors affecting capital/debt markets. Please note that past performance of the financial products and instruments does not necessarily indicate the future prospects and performance thereof.</a:t>
            </a:r>
          </a:p>
          <a:p>
            <a:pPr>
              <a:lnSpc>
                <a:spcPct val="80000"/>
              </a:lnSpc>
            </a:pPr>
            <a:r>
              <a:rPr lang="en-US" sz="1100" b="1" smtClean="0">
                <a:latin typeface="Calibri" pitchFamily="34" charset="0"/>
                <a:cs typeface="Calibri" pitchFamily="34" charset="0"/>
              </a:rPr>
              <a:t>Such past performance mayor may not be sustained in future. Kotak Bank (including its affiliates) or its officers, directors, personnel and employees, including persons involved in the preparation or issuance of this material may; (a) from time to time, have long or short positions in, and buy or sell the securities mentioned herein or (b) be engaged in any other transaction involving such securities and earn brokerage or other compensation in the financial instruments/products/commodities discussed herein or act as advisor or lender/borrower in respect of such securities/financial instruments/products/commodities or have other potential conflict of interest with respect to any recommendation and related information and opinions. The said persons may have acted upon and/or in a manner contradictory with the information contained here. No part of this material may be duplicated in whole or in part in any form and or redistributed without the prior written consent of Kotak Bank. This material is strictly confidential to the recipient and should not be reproduced or disseminated to anyone else.</a:t>
            </a:r>
          </a:p>
        </p:txBody>
      </p:sp>
      <p:sp>
        <p:nvSpPr>
          <p:cNvPr id="47108" name="Slide Number Placeholder 5"/>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fld id="{4A42CA8D-C846-4DD7-A26B-DED1B1FB4E01}" type="slidenum">
              <a:rPr lang="en-US" sz="1000"/>
              <a:pPr algn="r" eaLnBrk="1" hangingPunct="1"/>
              <a:t>21</a:t>
            </a:fld>
            <a:endParaRPr lang="en-US" sz="10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17102</TotalTime>
  <Words>1309</Words>
  <Application>Microsoft Office PowerPoint</Application>
  <PresentationFormat>On-screen Show (4:3)</PresentationFormat>
  <Paragraphs>98</Paragraphs>
  <Slides>21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Default Design</vt:lpstr>
      <vt:lpstr>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Agriculture is another area that needs to be revitalized – both from the growth and inflation perspectives</vt:lpstr>
      <vt:lpstr>Savings dip – household segment sees the maximum erosion</vt:lpstr>
      <vt:lpstr>Financial savings erosion is large as real returns to savings are low</vt:lpstr>
      <vt:lpstr>PowerPoint Presentation</vt:lpstr>
      <vt:lpstr>PowerPoint Presentation</vt:lpstr>
      <vt:lpstr>Disclaimer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madhavi.arora</dc:creator>
  <cp:lastModifiedBy>GSV</cp:lastModifiedBy>
  <cp:revision>2082</cp:revision>
  <dcterms:created xsi:type="dcterms:W3CDTF">2013-07-19T13:31:49Z</dcterms:created>
  <dcterms:modified xsi:type="dcterms:W3CDTF">2014-09-12T04:21:51Z</dcterms:modified>
</cp:coreProperties>
</file>