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7" r:id="rId3"/>
    <p:sldId id="257" r:id="rId4"/>
    <p:sldId id="258" r:id="rId5"/>
    <p:sldId id="273" r:id="rId6"/>
    <p:sldId id="259" r:id="rId7"/>
    <p:sldId id="274" r:id="rId8"/>
    <p:sldId id="260" r:id="rId9"/>
    <p:sldId id="275" r:id="rId10"/>
    <p:sldId id="276" r:id="rId11"/>
    <p:sldId id="278" r:id="rId12"/>
    <p:sldId id="261" r:id="rId13"/>
    <p:sldId id="280" r:id="rId14"/>
    <p:sldId id="279" r:id="rId15"/>
    <p:sldId id="272"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2" d="100"/>
          <a:sy n="72" d="100"/>
        </p:scale>
        <p:origin x="-110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21B46824-EB3C-47A3-92B5-4DA8569560AB}" type="datetimeFigureOut">
              <a:rPr lang="en-US" smtClean="0"/>
              <a:pPr/>
              <a:t>9/11/2014</a:t>
            </a:fld>
            <a:endParaRPr lang="en-US"/>
          </a:p>
        </p:txBody>
      </p:sp>
      <p:sp>
        <p:nvSpPr>
          <p:cNvPr id="17" name="Footer Placeholder 16"/>
          <p:cNvSpPr>
            <a:spLocks noGrp="1"/>
          </p:cNvSpPr>
          <p:nvPr>
            <p:ph type="ftr" sz="quarter" idx="11"/>
          </p:nvPr>
        </p:nvSpPr>
        <p:spPr/>
        <p:txBody>
          <a:bodyPr/>
          <a:lstStyle>
            <a:extLst/>
          </a:lstStyle>
          <a:p>
            <a:endParaRPr lang="en-US"/>
          </a:p>
        </p:txBody>
      </p:sp>
      <p:sp>
        <p:nvSpPr>
          <p:cNvPr id="29" name="Slide Number Placeholder 28"/>
          <p:cNvSpPr>
            <a:spLocks noGrp="1"/>
          </p:cNvSpPr>
          <p:nvPr>
            <p:ph type="sldNum" sz="quarter" idx="12"/>
          </p:nvPr>
        </p:nvSpPr>
        <p:spPr/>
        <p:txBody>
          <a:bodyPr/>
          <a:lstStyle>
            <a:extLst/>
          </a:lstStyle>
          <a:p>
            <a:fld id="{AB40DDC9-0097-4CE2-AE1A-8B76C7452445}" type="slidenum">
              <a:rPr lang="en-US" smtClean="0"/>
              <a:pPr/>
              <a:t>‹#›</a:t>
            </a:fld>
            <a:endParaRPr lang="en-US"/>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1B46824-EB3C-47A3-92B5-4DA8569560AB}" type="datetimeFigureOut">
              <a:rPr lang="en-US" smtClean="0"/>
              <a:pPr/>
              <a:t>9/11/2014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B40DDC9-0097-4CE2-AE1A-8B76C745244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21B46824-EB3C-47A3-92B5-4DA8569560AB}" type="datetimeFigureOut">
              <a:rPr lang="en-US" smtClean="0"/>
              <a:pPr/>
              <a:t>9/11/2014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B40DDC9-0097-4CE2-AE1A-8B76C7452445}" type="slidenum">
              <a:rPr lang="en-US" smtClean="0"/>
              <a:pPr/>
              <a:t>‹#›</a:t>
            </a:fld>
            <a:endParaRPr lang="en-US"/>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1B46824-EB3C-47A3-92B5-4DA8569560AB}" type="datetimeFigureOut">
              <a:rPr lang="en-US" smtClean="0"/>
              <a:pPr/>
              <a:t>9/11/2014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B40DDC9-0097-4CE2-AE1A-8B76C745244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1B46824-EB3C-47A3-92B5-4DA8569560AB}" type="datetimeFigureOut">
              <a:rPr lang="en-US" smtClean="0"/>
              <a:pPr/>
              <a:t>9/11/2014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AB40DDC9-0097-4CE2-AE1A-8B76C7452445}" type="slidenum">
              <a:rPr lang="en-US" smtClean="0"/>
              <a:pPr/>
              <a:t>‹#›</a:t>
            </a:fld>
            <a:endParaRPr lang="en-US"/>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21B46824-EB3C-47A3-92B5-4DA8569560AB}" type="datetimeFigureOut">
              <a:rPr lang="en-US" smtClean="0"/>
              <a:pPr/>
              <a:t>9/11/2014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AB40DDC9-0097-4CE2-AE1A-8B76C745244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21B46824-EB3C-47A3-92B5-4DA8569560AB}" type="datetimeFigureOut">
              <a:rPr lang="en-US" smtClean="0"/>
              <a:pPr/>
              <a:t>9/11/2014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AB40DDC9-0097-4CE2-AE1A-8B76C745244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1B46824-EB3C-47A3-92B5-4DA8569560AB}" type="datetimeFigureOut">
              <a:rPr lang="en-US" smtClean="0"/>
              <a:pPr/>
              <a:t>9/11/2014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B40DDC9-0097-4CE2-AE1A-8B76C745244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21B46824-EB3C-47A3-92B5-4DA8569560AB}" type="datetimeFigureOut">
              <a:rPr lang="en-US" smtClean="0"/>
              <a:pPr/>
              <a:t>9/11/2014</a:t>
            </a:fld>
            <a:endParaRPr lang="en-US"/>
          </a:p>
        </p:txBody>
      </p:sp>
      <p:sp>
        <p:nvSpPr>
          <p:cNvPr id="6" name="Footer Placeholder 5"/>
          <p:cNvSpPr>
            <a:spLocks noGrp="1"/>
          </p:cNvSpPr>
          <p:nvPr>
            <p:ph type="ftr" sz="quarter" idx="11"/>
          </p:nvPr>
        </p:nvSpPr>
        <p:spPr>
          <a:xfrm>
            <a:off x="914400" y="55499"/>
            <a:ext cx="5562600" cy="365125"/>
          </a:xfrm>
        </p:spPr>
        <p:txBody>
          <a:bodyPr/>
          <a:lstStyle>
            <a:extLst/>
          </a:lstStyle>
          <a:p>
            <a:endParaRPr lang="en-US"/>
          </a:p>
        </p:txBody>
      </p:sp>
      <p:sp>
        <p:nvSpPr>
          <p:cNvPr id="7" name="Slide Number Placeholder 6"/>
          <p:cNvSpPr>
            <a:spLocks noGrp="1"/>
          </p:cNvSpPr>
          <p:nvPr>
            <p:ph type="sldNum" sz="quarter" idx="12"/>
          </p:nvPr>
        </p:nvSpPr>
        <p:spPr>
          <a:xfrm>
            <a:off x="8610600" y="55499"/>
            <a:ext cx="457200" cy="365125"/>
          </a:xfrm>
        </p:spPr>
        <p:txBody>
          <a:bodyPr/>
          <a:lstStyle>
            <a:extLst/>
          </a:lstStyle>
          <a:p>
            <a:fld id="{AB40DDC9-0097-4CE2-AE1A-8B76C745244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1B46824-EB3C-47A3-92B5-4DA8569560AB}" type="datetimeFigureOut">
              <a:rPr lang="en-US" smtClean="0"/>
              <a:pPr/>
              <a:t>9/11/2014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B40DDC9-0097-4CE2-AE1A-8B76C745244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1B46824-EB3C-47A3-92B5-4DA8569560AB}" type="datetimeFigureOut">
              <a:rPr lang="en-US" smtClean="0"/>
              <a:pPr/>
              <a:t>9/11/2014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B40DDC9-0097-4CE2-AE1A-8B76C745244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21B46824-EB3C-47A3-92B5-4DA8569560AB}" type="datetimeFigureOut">
              <a:rPr lang="en-US" smtClean="0"/>
              <a:pPr/>
              <a:t>9/11/2014</a:t>
            </a:fld>
            <a:endParaRPr 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AB40DDC9-0097-4CE2-AE1A-8B76C7452445}"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solidFill>
                  <a:srgbClr val="FFFF00"/>
                </a:solidFill>
              </a:rPr>
              <a:t>Gold Saving Schemes</a:t>
            </a:r>
            <a:r>
              <a:rPr lang="en-US" dirty="0" smtClean="0"/>
              <a:t/>
            </a:r>
            <a:br>
              <a:rPr lang="en-US" dirty="0" smtClean="0"/>
            </a:br>
            <a:r>
              <a:rPr lang="en-US" dirty="0" smtClean="0"/>
              <a:t/>
            </a:r>
            <a:br>
              <a:rPr lang="en-US" dirty="0" smtClean="0"/>
            </a:br>
            <a:r>
              <a:rPr lang="en-US" sz="2400" dirty="0" smtClean="0"/>
              <a:t>by Ashok </a:t>
            </a:r>
            <a:r>
              <a:rPr lang="en-US" sz="2400" dirty="0" err="1" smtClean="0"/>
              <a:t>Minawala</a:t>
            </a:r>
            <a:r>
              <a:rPr lang="en-US" sz="2400" dirty="0" smtClean="0"/>
              <a:t> </a:t>
            </a:r>
            <a:r>
              <a:rPr lang="en-US" sz="1600" dirty="0" smtClean="0"/>
              <a:t>past chairman - GJF</a:t>
            </a:r>
            <a:endParaRPr lang="en-US" sz="1600" dirty="0"/>
          </a:p>
        </p:txBody>
      </p:sp>
      <p:sp>
        <p:nvSpPr>
          <p:cNvPr id="3" name="Subtitle 2"/>
          <p:cNvSpPr>
            <a:spLocks noGrp="1"/>
          </p:cNvSpPr>
          <p:nvPr>
            <p:ph type="subTitle" idx="1"/>
          </p:nvPr>
        </p:nvSpPr>
        <p:spPr/>
        <p:txBody>
          <a:bodyPr/>
          <a:lstStyle/>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371600"/>
            <a:ext cx="8229600" cy="4983960"/>
          </a:xfrm>
        </p:spPr>
        <p:txBody>
          <a:bodyPr>
            <a:normAutofit lnSpcReduction="10000"/>
          </a:bodyPr>
          <a:lstStyle/>
          <a:p>
            <a:r>
              <a:rPr lang="en-US" dirty="0" smtClean="0"/>
              <a:t>For centuries jewellers’ were the bankers to the people and trading community</a:t>
            </a:r>
          </a:p>
          <a:p>
            <a:r>
              <a:rPr lang="en-US" dirty="0" err="1" smtClean="0"/>
              <a:t>Jewellers’</a:t>
            </a:r>
            <a:r>
              <a:rPr lang="en-US" dirty="0" smtClean="0"/>
              <a:t> have financed rulers, citizens and business community in the country</a:t>
            </a:r>
          </a:p>
          <a:p>
            <a:r>
              <a:rPr lang="en-US" dirty="0" smtClean="0"/>
              <a:t>The masses would mortgage their land, assets &amp; </a:t>
            </a:r>
            <a:r>
              <a:rPr lang="en-US" dirty="0" err="1" smtClean="0"/>
              <a:t>jewellery</a:t>
            </a:r>
            <a:r>
              <a:rPr lang="en-US" dirty="0" smtClean="0"/>
              <a:t> to take loans from </a:t>
            </a:r>
            <a:r>
              <a:rPr lang="en-US" dirty="0" err="1" smtClean="0"/>
              <a:t>jewellers</a:t>
            </a:r>
            <a:endParaRPr lang="en-US" dirty="0" smtClean="0"/>
          </a:p>
          <a:p>
            <a:r>
              <a:rPr lang="en-US" dirty="0" err="1" smtClean="0"/>
              <a:t>Jewellers</a:t>
            </a:r>
            <a:r>
              <a:rPr lang="en-US" dirty="0" smtClean="0"/>
              <a:t> allowed their loyal customers to deposit their savings and buy gold / silver when they required it.</a:t>
            </a:r>
          </a:p>
          <a:p>
            <a:r>
              <a:rPr lang="en-US" dirty="0" smtClean="0"/>
              <a:t>Depositors earned interest and got convenience of safekeeping and </a:t>
            </a:r>
            <a:r>
              <a:rPr lang="en-US" dirty="0" err="1" smtClean="0"/>
              <a:t>jewellery</a:t>
            </a:r>
            <a:r>
              <a:rPr lang="en-US" dirty="0" smtClean="0"/>
              <a:t> buying at the end.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Facts</a:t>
            </a:r>
            <a:endParaRPr lang="en-US" dirty="0"/>
          </a:p>
        </p:txBody>
      </p:sp>
      <p:sp>
        <p:nvSpPr>
          <p:cNvPr id="3" name="Content Placeholder 2"/>
          <p:cNvSpPr>
            <a:spLocks noGrp="1"/>
          </p:cNvSpPr>
          <p:nvPr>
            <p:ph idx="1"/>
          </p:nvPr>
        </p:nvSpPr>
        <p:spPr>
          <a:xfrm>
            <a:off x="381000" y="1447800"/>
            <a:ext cx="8305800" cy="5257800"/>
          </a:xfrm>
        </p:spPr>
        <p:txBody>
          <a:bodyPr>
            <a:normAutofit fontScale="92500" lnSpcReduction="20000"/>
          </a:bodyPr>
          <a:lstStyle/>
          <a:p>
            <a:r>
              <a:rPr lang="en-US" dirty="0"/>
              <a:t>The new Companies Act 2013 seems to bring, or is suspected to bring in, restrictions on monies being paid by retail clients to their shopping establishments.  </a:t>
            </a:r>
          </a:p>
          <a:p>
            <a:r>
              <a:rPr lang="en-US" dirty="0" smtClean="0"/>
              <a:t>Chapter V  of Cos Act restricts deposits in the Company to be made in a certain manner only.</a:t>
            </a:r>
          </a:p>
          <a:p>
            <a:r>
              <a:rPr lang="en-US" dirty="0" smtClean="0"/>
              <a:t>There are </a:t>
            </a:r>
            <a:r>
              <a:rPr lang="en-US" dirty="0"/>
              <a:t>conflicting interpretations on the effect of the above Act specifically on advances paid by clients to their shopping establishments, monies </a:t>
            </a:r>
            <a:r>
              <a:rPr lang="en-US" dirty="0" smtClean="0"/>
              <a:t>the </a:t>
            </a:r>
            <a:r>
              <a:rPr lang="en-US" dirty="0"/>
              <a:t>shoppers pay in </a:t>
            </a:r>
            <a:r>
              <a:rPr lang="en-US" dirty="0" smtClean="0"/>
              <a:t>installments </a:t>
            </a:r>
            <a:r>
              <a:rPr lang="en-US" dirty="0"/>
              <a:t>to </a:t>
            </a:r>
            <a:r>
              <a:rPr lang="en-US" dirty="0" smtClean="0"/>
              <a:t>buy </a:t>
            </a:r>
            <a:r>
              <a:rPr lang="en-US" dirty="0" err="1"/>
              <a:t>jewellery</a:t>
            </a:r>
            <a:r>
              <a:rPr lang="en-US" dirty="0"/>
              <a:t> from their </a:t>
            </a:r>
            <a:r>
              <a:rPr lang="en-US" dirty="0" smtClean="0"/>
              <a:t>shops.</a:t>
            </a:r>
            <a:r>
              <a:rPr lang="en-US" dirty="0"/>
              <a:t> </a:t>
            </a:r>
            <a:endParaRPr lang="en-US" dirty="0" smtClean="0"/>
          </a:p>
          <a:p>
            <a:r>
              <a:rPr lang="en-US" dirty="0" smtClean="0"/>
              <a:t>Jewellers </a:t>
            </a:r>
            <a:r>
              <a:rPr lang="en-US" dirty="0"/>
              <a:t>run their businesses from Ltd Companies, </a:t>
            </a:r>
            <a:r>
              <a:rPr lang="en-US" dirty="0" err="1"/>
              <a:t>Pvt</a:t>
            </a:r>
            <a:r>
              <a:rPr lang="en-US" dirty="0"/>
              <a:t> Ltd Cos, Partnership firms and </a:t>
            </a:r>
            <a:r>
              <a:rPr lang="en-US" dirty="0" smtClean="0"/>
              <a:t>proprietor </a:t>
            </a:r>
            <a:r>
              <a:rPr lang="en-US" dirty="0"/>
              <a:t>firms.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Operation of savings scheme</a:t>
            </a:r>
            <a:endParaRPr lang="en-US" dirty="0"/>
          </a:p>
        </p:txBody>
      </p:sp>
      <p:sp>
        <p:nvSpPr>
          <p:cNvPr id="3" name="Content Placeholder 2"/>
          <p:cNvSpPr>
            <a:spLocks noGrp="1"/>
          </p:cNvSpPr>
          <p:nvPr>
            <p:ph idx="1"/>
          </p:nvPr>
        </p:nvSpPr>
        <p:spPr>
          <a:xfrm>
            <a:off x="457200" y="1600200"/>
            <a:ext cx="8229600" cy="5029200"/>
          </a:xfrm>
        </p:spPr>
        <p:txBody>
          <a:bodyPr>
            <a:normAutofit fontScale="92500" lnSpcReduction="10000"/>
          </a:bodyPr>
          <a:lstStyle/>
          <a:p>
            <a:pPr lvl="0"/>
            <a:r>
              <a:rPr lang="en-US" dirty="0" smtClean="0"/>
              <a:t>Gold saving schemes are simple ways for a consumer to save money, pay in installments, get benefit of gold rate, get safekeeping of savings for acquiring an asset.</a:t>
            </a:r>
          </a:p>
          <a:p>
            <a:pPr lvl="0"/>
            <a:r>
              <a:rPr lang="en-US" dirty="0" smtClean="0"/>
              <a:t>Jewellers allow </a:t>
            </a:r>
            <a:r>
              <a:rPr lang="en-US" dirty="0"/>
              <a:t>clients to pay </a:t>
            </a:r>
            <a:r>
              <a:rPr lang="en-US" dirty="0" smtClean="0"/>
              <a:t>for consumer purchases in installments </a:t>
            </a:r>
            <a:r>
              <a:rPr lang="en-US" dirty="0"/>
              <a:t>or in one </a:t>
            </a:r>
            <a:r>
              <a:rPr lang="en-US" dirty="0" smtClean="0"/>
              <a:t>shot at a later date before the sale.</a:t>
            </a:r>
            <a:endParaRPr lang="en-US" dirty="0"/>
          </a:p>
          <a:p>
            <a:pPr lvl="0"/>
            <a:r>
              <a:rPr lang="en-US" dirty="0" smtClean="0"/>
              <a:t>Jewellers  allow </a:t>
            </a:r>
            <a:r>
              <a:rPr lang="en-US" dirty="0"/>
              <a:t>clients to pay monies in </a:t>
            </a:r>
            <a:r>
              <a:rPr lang="en-US" dirty="0" smtClean="0"/>
              <a:t>installments </a:t>
            </a:r>
            <a:r>
              <a:rPr lang="en-US" dirty="0"/>
              <a:t>ahead of their planned or intended purchase over a period of anywhere between 12 and 60 months at the most. </a:t>
            </a:r>
            <a:endParaRPr lang="en-US" dirty="0" smtClean="0"/>
          </a:p>
          <a:p>
            <a:pPr lvl="0"/>
            <a:r>
              <a:rPr lang="en-US" dirty="0" smtClean="0"/>
              <a:t>Most schemes are in </a:t>
            </a:r>
            <a:r>
              <a:rPr lang="en-US" dirty="0"/>
              <a:t>the time period of 1-2 years.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1219200"/>
            <a:ext cx="8382000" cy="5136360"/>
          </a:xfrm>
        </p:spPr>
        <p:txBody>
          <a:bodyPr>
            <a:normAutofit lnSpcReduction="10000"/>
          </a:bodyPr>
          <a:lstStyle/>
          <a:p>
            <a:pPr lvl="0"/>
            <a:r>
              <a:rPr lang="en-US" dirty="0" smtClean="0"/>
              <a:t>Most clients "enroll"  into such plans formally thru an enrolment form and undertake to pay and then collect their merchandise on maturity of such plans/ arrangements. </a:t>
            </a:r>
          </a:p>
          <a:p>
            <a:pPr lvl="0"/>
            <a:r>
              <a:rPr lang="en-US" dirty="0" smtClean="0"/>
              <a:t>Jewellers do offer clients some benefits or discounts on such maturity. </a:t>
            </a:r>
          </a:p>
          <a:p>
            <a:pPr lvl="0"/>
            <a:r>
              <a:rPr lang="en-US" dirty="0" smtClean="0"/>
              <a:t>Some </a:t>
            </a:r>
            <a:r>
              <a:rPr lang="en-US" dirty="0" err="1" smtClean="0"/>
              <a:t>jewellers</a:t>
            </a:r>
            <a:r>
              <a:rPr lang="en-US" dirty="0" smtClean="0"/>
              <a:t> call the last one or two installments as a discount or benefit, some call them incentives for such advance payment.</a:t>
            </a:r>
          </a:p>
          <a:p>
            <a:pPr lvl="0"/>
            <a:r>
              <a:rPr lang="en-US" dirty="0" smtClean="0"/>
              <a:t>Some </a:t>
            </a:r>
            <a:r>
              <a:rPr lang="en-US" dirty="0" err="1" smtClean="0"/>
              <a:t>jewellers</a:t>
            </a:r>
            <a:r>
              <a:rPr lang="en-US" dirty="0" smtClean="0"/>
              <a:t> try to explain the advance receiving interest for the incentives.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533400" y="1066800"/>
            <a:ext cx="8153400" cy="5288760"/>
          </a:xfrm>
        </p:spPr>
        <p:txBody>
          <a:bodyPr>
            <a:normAutofit fontScale="92500" lnSpcReduction="20000"/>
          </a:bodyPr>
          <a:lstStyle/>
          <a:p>
            <a:r>
              <a:rPr lang="en-US" dirty="0" smtClean="0"/>
              <a:t>Schemes are given attractive Branding but are accumulation plans, or savings plans, or rate protection plans, or simply gold purchase plans.</a:t>
            </a:r>
          </a:p>
          <a:p>
            <a:r>
              <a:rPr lang="en-US" dirty="0" smtClean="0"/>
              <a:t>While </a:t>
            </a:r>
            <a:r>
              <a:rPr lang="en-US" dirty="0" err="1" smtClean="0"/>
              <a:t>jewellers</a:t>
            </a:r>
            <a:r>
              <a:rPr lang="en-US" dirty="0" smtClean="0"/>
              <a:t> benefit by receiving working capital at low cost, they give consumers advantage of hedging by fixing gold rates against the EMI that acts as a hedge against inflation.</a:t>
            </a:r>
          </a:p>
          <a:p>
            <a:r>
              <a:rPr lang="en-US" dirty="0" smtClean="0"/>
              <a:t>In smaller cities and towns due to lack of proper banking this is very effective &amp; prevalent.</a:t>
            </a:r>
          </a:p>
          <a:p>
            <a:r>
              <a:rPr lang="en-US" dirty="0" smtClean="0"/>
              <a:t>There </a:t>
            </a:r>
            <a:r>
              <a:rPr lang="en-US" dirty="0"/>
              <a:t>are </a:t>
            </a:r>
            <a:r>
              <a:rPr lang="en-US" dirty="0" smtClean="0"/>
              <a:t>several </a:t>
            </a:r>
            <a:r>
              <a:rPr lang="en-US" dirty="0"/>
              <a:t>plans operated by different </a:t>
            </a:r>
            <a:r>
              <a:rPr lang="en-US" dirty="0" err="1"/>
              <a:t>jewellers</a:t>
            </a:r>
            <a:r>
              <a:rPr lang="en-US" dirty="0"/>
              <a:t>, but all of them are for the single purpose of allowing general consumers </a:t>
            </a:r>
            <a:r>
              <a:rPr lang="en-US" dirty="0" smtClean="0"/>
              <a:t>to accumulate their savings </a:t>
            </a:r>
            <a:r>
              <a:rPr lang="en-US" dirty="0"/>
              <a:t>for the eventual </a:t>
            </a:r>
            <a:r>
              <a:rPr lang="en-US" dirty="0" smtClean="0"/>
              <a:t>purchase to buy an asset - </a:t>
            </a:r>
            <a:r>
              <a:rPr lang="en-US" dirty="0" err="1" smtClean="0"/>
              <a:t>jewellery</a:t>
            </a:r>
            <a:r>
              <a:rPr lang="en-US" dirty="0" smtClean="0"/>
              <a:t>.</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534400" y="512064"/>
            <a:ext cx="152400" cy="45719"/>
          </a:xfrm>
        </p:spPr>
        <p:txBody>
          <a:bodyPr/>
          <a:lstStyle/>
          <a:p>
            <a:endParaRPr lang="en-US" dirty="0"/>
          </a:p>
        </p:txBody>
      </p:sp>
      <p:sp>
        <p:nvSpPr>
          <p:cNvPr id="3" name="Content Placeholder 2"/>
          <p:cNvSpPr>
            <a:spLocks noGrp="1"/>
          </p:cNvSpPr>
          <p:nvPr>
            <p:ph idx="1"/>
          </p:nvPr>
        </p:nvSpPr>
        <p:spPr>
          <a:xfrm>
            <a:off x="685800" y="457200"/>
            <a:ext cx="7772400" cy="6400800"/>
          </a:xfrm>
        </p:spPr>
        <p:txBody>
          <a:bodyPr>
            <a:normAutofit fontScale="77500" lnSpcReduction="20000"/>
          </a:bodyPr>
          <a:lstStyle/>
          <a:p>
            <a:pPr lvl="0"/>
            <a:r>
              <a:rPr lang="en-US" sz="3600" b="1" dirty="0" smtClean="0"/>
              <a:t>What is the difference between a Deposit and an Advance?</a:t>
            </a:r>
          </a:p>
          <a:p>
            <a:pPr lvl="0">
              <a:buNone/>
            </a:pPr>
            <a:endParaRPr lang="en-US" sz="3600" b="1" dirty="0" smtClean="0"/>
          </a:p>
          <a:p>
            <a:pPr>
              <a:buNone/>
            </a:pPr>
            <a:r>
              <a:rPr lang="en-IN" sz="3100" i="1" dirty="0" smtClean="0">
                <a:solidFill>
                  <a:srgbClr val="FFFF00"/>
                </a:solidFill>
              </a:rPr>
              <a:t>   </a:t>
            </a:r>
            <a:r>
              <a:rPr lang="en-IN" sz="3100" dirty="0" smtClean="0">
                <a:solidFill>
                  <a:srgbClr val="FFFF00"/>
                </a:solidFill>
              </a:rPr>
              <a:t>The  Cos Act defines a ‘deposit’ to include</a:t>
            </a:r>
            <a:r>
              <a:rPr lang="en-IN" sz="3100" i="1" dirty="0" smtClean="0">
                <a:solidFill>
                  <a:srgbClr val="FFFF00"/>
                </a:solidFill>
              </a:rPr>
              <a:t> </a:t>
            </a:r>
            <a:r>
              <a:rPr lang="en-IN" sz="3100" dirty="0" smtClean="0">
                <a:solidFill>
                  <a:srgbClr val="FFFF00"/>
                </a:solidFill>
              </a:rPr>
              <a:t>“</a:t>
            </a:r>
            <a:r>
              <a:rPr lang="en-IN" sz="3100" i="1" dirty="0" smtClean="0">
                <a:solidFill>
                  <a:srgbClr val="FFFF00"/>
                </a:solidFill>
              </a:rPr>
              <a:t>any </a:t>
            </a:r>
            <a:r>
              <a:rPr lang="en-IN" sz="3100" i="1" u="sng" dirty="0" smtClean="0">
                <a:solidFill>
                  <a:srgbClr val="FFFF00"/>
                </a:solidFill>
              </a:rPr>
              <a:t>receipt of money</a:t>
            </a:r>
            <a:r>
              <a:rPr lang="en-IN" sz="3100" i="1" dirty="0" smtClean="0">
                <a:solidFill>
                  <a:srgbClr val="FFFF00"/>
                </a:solidFill>
              </a:rPr>
              <a:t> by way of deposit or loan or in any other form</a:t>
            </a:r>
            <a:r>
              <a:rPr lang="en-IN" sz="3100" dirty="0" smtClean="0">
                <a:solidFill>
                  <a:srgbClr val="FFFF00"/>
                </a:solidFill>
              </a:rPr>
              <a:t> </a:t>
            </a:r>
            <a:r>
              <a:rPr lang="en-IN" sz="3100" i="1" dirty="0" smtClean="0">
                <a:solidFill>
                  <a:srgbClr val="FFFF00"/>
                </a:solidFill>
              </a:rPr>
              <a:t>by a company</a:t>
            </a:r>
            <a:r>
              <a:rPr lang="en-IN" sz="3100" dirty="0" smtClean="0">
                <a:solidFill>
                  <a:srgbClr val="FFFF00"/>
                </a:solidFill>
              </a:rPr>
              <a:t> , </a:t>
            </a:r>
            <a:r>
              <a:rPr lang="en-IN" sz="3100" i="1" dirty="0" smtClean="0">
                <a:solidFill>
                  <a:srgbClr val="FFFF00"/>
                </a:solidFill>
              </a:rPr>
              <a:t>but does not include such categories of amount as may be prescribed in consultation with the Reserve Bank of India.</a:t>
            </a:r>
            <a:r>
              <a:rPr lang="en-IN" sz="3100" dirty="0" smtClean="0">
                <a:solidFill>
                  <a:srgbClr val="FFFF00"/>
                </a:solidFill>
              </a:rPr>
              <a:t>” The Rules lay down the categories of amounts that are not to be treated as a ‘deposits’. </a:t>
            </a:r>
            <a:r>
              <a:rPr lang="en-GB" sz="3100" dirty="0" smtClean="0">
                <a:solidFill>
                  <a:srgbClr val="FFFF00"/>
                </a:solidFill>
              </a:rPr>
              <a:t>Section 2(31) of the Act.</a:t>
            </a:r>
            <a:endParaRPr lang="en-US" sz="3100" dirty="0" smtClean="0">
              <a:solidFill>
                <a:srgbClr val="FFFF00"/>
              </a:solidFill>
            </a:endParaRPr>
          </a:p>
          <a:p>
            <a:pPr>
              <a:buNone/>
            </a:pPr>
            <a:r>
              <a:rPr lang="en-IN" sz="3100" i="1" dirty="0" smtClean="0">
                <a:solidFill>
                  <a:srgbClr val="FFFF00"/>
                </a:solidFill>
              </a:rPr>
              <a:t>RBI Rules:</a:t>
            </a:r>
          </a:p>
          <a:p>
            <a:pPr>
              <a:buNone/>
            </a:pPr>
            <a:r>
              <a:rPr lang="en-IN" sz="3100" i="1" dirty="0" smtClean="0">
                <a:solidFill>
                  <a:srgbClr val="FFFF00"/>
                </a:solidFill>
              </a:rPr>
              <a:t> “any amount received by the company, whether in the form of instalments or otherwise, from a person with promise of offer to give returns, in cash or in kind, on completion of the period specified in the promise or offer, or earlier, accounted for in any manner whatsoever, or</a:t>
            </a:r>
            <a:endParaRPr lang="en-US" sz="3100" dirty="0" smtClean="0">
              <a:solidFill>
                <a:srgbClr val="FFFF00"/>
              </a:solidFill>
            </a:endParaRPr>
          </a:p>
          <a:p>
            <a:pPr lvl="0">
              <a:buNone/>
            </a:pPr>
            <a:r>
              <a:rPr lang="en-IN" sz="3100" i="1" dirty="0" smtClean="0">
                <a:solidFill>
                  <a:srgbClr val="FFFF00"/>
                </a:solidFill>
              </a:rPr>
              <a:t>      any additional contributions, over and above the amount under item (a) above, made by the company as part of such promise or offer,</a:t>
            </a:r>
            <a:r>
              <a:rPr lang="en-US" sz="3100" i="1" dirty="0" smtClean="0">
                <a:solidFill>
                  <a:srgbClr val="FFFF00"/>
                </a:solidFill>
              </a:rPr>
              <a:t> </a:t>
            </a:r>
            <a:r>
              <a:rPr lang="en-IN" sz="3100" i="1" dirty="0" smtClean="0">
                <a:solidFill>
                  <a:srgbClr val="FFFF00"/>
                </a:solidFill>
              </a:rPr>
              <a:t>shall be treated as a deposit;</a:t>
            </a:r>
            <a:r>
              <a:rPr lang="en-IN" sz="3100" dirty="0" smtClean="0">
                <a:solidFill>
                  <a:srgbClr val="FFFF00"/>
                </a:solidFill>
              </a:rPr>
              <a:t> </a:t>
            </a:r>
            <a:r>
              <a:rPr lang="en-IN" sz="3100" i="1" dirty="0" smtClean="0">
                <a:solidFill>
                  <a:srgbClr val="FFFF00"/>
                </a:solidFill>
              </a:rPr>
              <a:t> ...”</a:t>
            </a:r>
          </a:p>
          <a:p>
            <a:pPr lvl="0">
              <a:buNone/>
            </a:pPr>
            <a:endParaRPr lang="en-US" dirty="0" smtClean="0">
              <a:solidFill>
                <a:srgbClr val="FFFF00"/>
              </a:solidFill>
            </a:endParaRP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7536"/>
          </a:xfrm>
        </p:spPr>
        <p:txBody>
          <a:bodyPr/>
          <a:lstStyle/>
          <a:p>
            <a:r>
              <a:rPr lang="en-US" dirty="0" smtClean="0"/>
              <a:t> </a:t>
            </a:r>
            <a:endParaRPr lang="en-US" dirty="0"/>
          </a:p>
        </p:txBody>
      </p:sp>
      <p:sp>
        <p:nvSpPr>
          <p:cNvPr id="3" name="Content Placeholder 2"/>
          <p:cNvSpPr>
            <a:spLocks noGrp="1"/>
          </p:cNvSpPr>
          <p:nvPr>
            <p:ph idx="1"/>
          </p:nvPr>
        </p:nvSpPr>
        <p:spPr>
          <a:xfrm>
            <a:off x="381000" y="609600"/>
            <a:ext cx="8229600" cy="6248400"/>
          </a:xfrm>
        </p:spPr>
        <p:txBody>
          <a:bodyPr>
            <a:normAutofit fontScale="92500" lnSpcReduction="20000"/>
          </a:bodyPr>
          <a:lstStyle/>
          <a:p>
            <a:pPr lvl="0"/>
            <a:r>
              <a:rPr lang="en-US" dirty="0"/>
              <a:t>Do </a:t>
            </a:r>
            <a:r>
              <a:rPr lang="en-US" dirty="0" smtClean="0"/>
              <a:t>the Cos Act rules </a:t>
            </a:r>
            <a:r>
              <a:rPr lang="en-US" dirty="0"/>
              <a:t>apply to companies only or non Company entities too? </a:t>
            </a:r>
            <a:endParaRPr lang="en-US" dirty="0" smtClean="0"/>
          </a:p>
          <a:p>
            <a:pPr lvl="0"/>
            <a:r>
              <a:rPr lang="en-US" dirty="0" smtClean="0"/>
              <a:t>The Cos Act applies to </a:t>
            </a:r>
            <a:r>
              <a:rPr lang="en-US" dirty="0" err="1" smtClean="0"/>
              <a:t>Pvt</a:t>
            </a:r>
            <a:r>
              <a:rPr lang="en-US" dirty="0" smtClean="0"/>
              <a:t> / Ltd Cos - and RBI rules apply to all. </a:t>
            </a:r>
            <a:r>
              <a:rPr lang="en-US" dirty="0" err="1" smtClean="0"/>
              <a:t>ie</a:t>
            </a:r>
            <a:r>
              <a:rPr lang="en-US" dirty="0" smtClean="0"/>
              <a:t>: </a:t>
            </a:r>
            <a:r>
              <a:rPr lang="en-US" dirty="0" err="1" smtClean="0"/>
              <a:t>Pvt</a:t>
            </a:r>
            <a:r>
              <a:rPr lang="en-US" dirty="0" smtClean="0"/>
              <a:t> / Ltd Cos Partnership, Proprietor</a:t>
            </a:r>
          </a:p>
          <a:p>
            <a:pPr lvl="0"/>
            <a:endParaRPr lang="en-US" dirty="0" smtClean="0"/>
          </a:p>
          <a:p>
            <a:pPr lvl="0"/>
            <a:r>
              <a:rPr lang="en-US" dirty="0" smtClean="0"/>
              <a:t>Such schemes can be operated as long as: </a:t>
            </a:r>
          </a:p>
          <a:p>
            <a:pPr marL="582930" lvl="0" indent="-514350">
              <a:buAutoNum type="arabicPeriod"/>
            </a:pPr>
            <a:r>
              <a:rPr lang="en-US" dirty="0" smtClean="0">
                <a:solidFill>
                  <a:srgbClr val="FFFF00"/>
                </a:solidFill>
              </a:rPr>
              <a:t>Monies are received as advance for  purchase</a:t>
            </a:r>
          </a:p>
          <a:p>
            <a:pPr marL="582930" lvl="0" indent="-514350">
              <a:buAutoNum type="arabicPeriod"/>
            </a:pPr>
            <a:r>
              <a:rPr lang="en-US" dirty="0" smtClean="0">
                <a:solidFill>
                  <a:srgbClr val="FFFF00"/>
                </a:solidFill>
              </a:rPr>
              <a:t>The term Interest is not used</a:t>
            </a:r>
          </a:p>
          <a:p>
            <a:pPr marL="582930" lvl="0" indent="-514350">
              <a:buAutoNum type="arabicPeriod"/>
            </a:pPr>
            <a:r>
              <a:rPr lang="en-US" dirty="0" smtClean="0">
                <a:solidFill>
                  <a:srgbClr val="FFFF00"/>
                </a:solidFill>
              </a:rPr>
              <a:t>Or any NBFC terms are not used </a:t>
            </a:r>
          </a:p>
          <a:p>
            <a:pPr marL="582930" lvl="0" indent="-514350">
              <a:buAutoNum type="arabicPeriod"/>
            </a:pPr>
            <a:r>
              <a:rPr lang="en-US" dirty="0" smtClean="0">
                <a:solidFill>
                  <a:srgbClr val="FFFF00"/>
                </a:solidFill>
              </a:rPr>
              <a:t>As long as the benefit to the customer does not exceed 12% pa, as long as the scheme concludes with a purchase within 365 days with a sale.</a:t>
            </a:r>
          </a:p>
          <a:p>
            <a:pPr marL="582930" lvl="0" indent="-514350">
              <a:buAutoNum type="arabicPeriod"/>
            </a:pPr>
            <a:r>
              <a:rPr lang="en-US" dirty="0" smtClean="0">
                <a:solidFill>
                  <a:srgbClr val="FFFF00"/>
                </a:solidFill>
              </a:rPr>
              <a:t>As long as long as total monies collected do not exceed 25% of  companies net worth it is legally correct to run such schemes.</a:t>
            </a:r>
          </a:p>
          <a:p>
            <a:pPr lvl="0">
              <a:buNone/>
            </a:pPr>
            <a:endParaRPr lang="en-US" dirty="0" smtClean="0"/>
          </a:p>
          <a:p>
            <a:pPr lvl="0">
              <a:buNone/>
            </a:pPr>
            <a:endParaRPr lang="en-US" dirty="0"/>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1783560"/>
            <a:ext cx="8382000" cy="4572000"/>
          </a:xfrm>
        </p:spPr>
        <p:txBody>
          <a:bodyPr>
            <a:normAutofit fontScale="92500" lnSpcReduction="20000"/>
          </a:bodyPr>
          <a:lstStyle/>
          <a:p>
            <a:pPr lvl="0"/>
            <a:r>
              <a:rPr lang="en-US" dirty="0" smtClean="0"/>
              <a:t>What is different from such transactions which are part of normal course of business from normal sale transactions from the receipt of structured deposits?</a:t>
            </a:r>
          </a:p>
          <a:p>
            <a:pPr lvl="0">
              <a:buNone/>
            </a:pPr>
            <a:r>
              <a:rPr lang="en-US" dirty="0" smtClean="0">
                <a:solidFill>
                  <a:srgbClr val="FFFF00"/>
                </a:solidFill>
              </a:rPr>
              <a:t>     </a:t>
            </a:r>
          </a:p>
          <a:p>
            <a:pPr lvl="0">
              <a:buNone/>
            </a:pPr>
            <a:r>
              <a:rPr lang="en-US" dirty="0" smtClean="0">
                <a:solidFill>
                  <a:srgbClr val="FFFF00"/>
                </a:solidFill>
              </a:rPr>
              <a:t>    a. It is basically the way the scheme is structured and marketed. </a:t>
            </a:r>
          </a:p>
          <a:p>
            <a:pPr lvl="0">
              <a:buNone/>
            </a:pPr>
            <a:r>
              <a:rPr lang="en-US" dirty="0" smtClean="0">
                <a:solidFill>
                  <a:srgbClr val="FFFF00"/>
                </a:solidFill>
              </a:rPr>
              <a:t>      </a:t>
            </a:r>
            <a:r>
              <a:rPr lang="en-US" dirty="0" err="1" smtClean="0">
                <a:solidFill>
                  <a:srgbClr val="FFFF00"/>
                </a:solidFill>
              </a:rPr>
              <a:t>b.When</a:t>
            </a:r>
            <a:r>
              <a:rPr lang="en-US" dirty="0" smtClean="0">
                <a:solidFill>
                  <a:srgbClr val="FFFF00"/>
                </a:solidFill>
              </a:rPr>
              <a:t> monies are received in EMI’s as deposits as mentioned in the ads it will be a deposit.</a:t>
            </a:r>
          </a:p>
          <a:p>
            <a:pPr lvl="0">
              <a:buNone/>
            </a:pPr>
            <a:r>
              <a:rPr lang="en-US" dirty="0" smtClean="0">
                <a:solidFill>
                  <a:srgbClr val="FFFF00"/>
                </a:solidFill>
              </a:rPr>
              <a:t>      </a:t>
            </a:r>
            <a:r>
              <a:rPr lang="en-US" dirty="0" err="1" smtClean="0">
                <a:solidFill>
                  <a:srgbClr val="FFFF00"/>
                </a:solidFill>
              </a:rPr>
              <a:t>c.When</a:t>
            </a:r>
            <a:r>
              <a:rPr lang="en-US" dirty="0" smtClean="0">
                <a:solidFill>
                  <a:srgbClr val="FFFF00"/>
                </a:solidFill>
              </a:rPr>
              <a:t> monies are received in EMI’s as an advance from customers it is part of normal business transaction where the customer finally buys a pc of </a:t>
            </a:r>
            <a:r>
              <a:rPr lang="en-US" dirty="0" err="1" smtClean="0">
                <a:solidFill>
                  <a:srgbClr val="FFFF00"/>
                </a:solidFill>
              </a:rPr>
              <a:t>jewellery</a:t>
            </a:r>
            <a:r>
              <a:rPr lang="en-US" dirty="0" smtClean="0">
                <a:solidFill>
                  <a:srgbClr val="FFFF00"/>
                </a:solidFill>
              </a:rPr>
              <a:t> at the end within 365 days with a sale.</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81000" y="1219200"/>
            <a:ext cx="8305800" cy="5136360"/>
          </a:xfrm>
        </p:spPr>
        <p:txBody>
          <a:bodyPr>
            <a:normAutofit/>
          </a:bodyPr>
          <a:lstStyle/>
          <a:p>
            <a:pPr>
              <a:buNone/>
            </a:pPr>
            <a:r>
              <a:rPr lang="en-US" b="1" dirty="0" smtClean="0"/>
              <a:t>When the deposit or advance he has received is not secured will it  affect credibility of  the </a:t>
            </a:r>
            <a:r>
              <a:rPr lang="en-US" b="1" dirty="0" err="1" smtClean="0"/>
              <a:t>jeweller</a:t>
            </a:r>
            <a:r>
              <a:rPr lang="en-US" b="1" dirty="0" smtClean="0"/>
              <a:t>?</a:t>
            </a:r>
          </a:p>
          <a:p>
            <a:pPr>
              <a:buNone/>
            </a:pPr>
            <a:r>
              <a:rPr lang="en-US" dirty="0" smtClean="0">
                <a:solidFill>
                  <a:srgbClr val="FFFF00"/>
                </a:solidFill>
              </a:rPr>
              <a:t>The  </a:t>
            </a:r>
            <a:r>
              <a:rPr lang="en-US" dirty="0" err="1" smtClean="0">
                <a:solidFill>
                  <a:srgbClr val="FFFF00"/>
                </a:solidFill>
              </a:rPr>
              <a:t>Jeweller</a:t>
            </a:r>
            <a:r>
              <a:rPr lang="en-US" dirty="0" smtClean="0">
                <a:solidFill>
                  <a:srgbClr val="FFFF00"/>
                </a:solidFill>
              </a:rPr>
              <a:t> must have a good credibility to run such a scheme.</a:t>
            </a:r>
          </a:p>
          <a:p>
            <a:pPr>
              <a:buNone/>
            </a:pPr>
            <a:r>
              <a:rPr lang="en-US" dirty="0" smtClean="0">
                <a:solidFill>
                  <a:srgbClr val="FFFF00"/>
                </a:solidFill>
              </a:rPr>
              <a:t>He must make sure the funds are parked in a manner where he can not have a problem to repay if reqd.</a:t>
            </a:r>
          </a:p>
          <a:p>
            <a:pPr>
              <a:buNone/>
            </a:pPr>
            <a:r>
              <a:rPr lang="en-US" dirty="0" smtClean="0">
                <a:solidFill>
                  <a:srgbClr val="FFFF00"/>
                </a:solidFill>
              </a:rPr>
              <a:t>He must follow thumb rule of confining total deposit to stay within 25% of his Cos net worth.</a:t>
            </a:r>
          </a:p>
          <a:p>
            <a:pPr>
              <a:buNone/>
            </a:pPr>
            <a:endParaRPr lang="en-US" dirty="0" smtClean="0">
              <a:solidFill>
                <a:srgbClr val="FFFF00"/>
              </a:solidFill>
            </a:endParaRP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512064"/>
            <a:ext cx="7696200" cy="326136"/>
          </a:xfrm>
        </p:spPr>
        <p:txBody>
          <a:bodyPr/>
          <a:lstStyle/>
          <a:p>
            <a:endParaRPr lang="en-US" dirty="0"/>
          </a:p>
        </p:txBody>
      </p:sp>
      <p:sp>
        <p:nvSpPr>
          <p:cNvPr id="3" name="Content Placeholder 2"/>
          <p:cNvSpPr>
            <a:spLocks noGrp="1"/>
          </p:cNvSpPr>
          <p:nvPr>
            <p:ph idx="1"/>
          </p:nvPr>
        </p:nvSpPr>
        <p:spPr>
          <a:xfrm>
            <a:off x="304800" y="990600"/>
            <a:ext cx="8382000" cy="5867400"/>
          </a:xfrm>
        </p:spPr>
        <p:txBody>
          <a:bodyPr>
            <a:normAutofit fontScale="92500" lnSpcReduction="10000"/>
          </a:bodyPr>
          <a:lstStyle/>
          <a:p>
            <a:pPr lvl="1">
              <a:buNone/>
            </a:pPr>
            <a:r>
              <a:rPr lang="en-IN" sz="2800" b="1" dirty="0" smtClean="0"/>
              <a:t>    In case the amounts accepted under the Scheme are treated as ‘deposits’ and the relevant jewellery company does not satisfy the relevant criterion suggested above then, in relation to the existing amounts, such company:</a:t>
            </a:r>
            <a:endParaRPr lang="en-US" sz="2800" b="1" dirty="0" smtClean="0"/>
          </a:p>
          <a:p>
            <a:pPr lvl="0"/>
            <a:r>
              <a:rPr lang="en-IN" sz="3200" dirty="0" smtClean="0">
                <a:solidFill>
                  <a:srgbClr val="FFFF00"/>
                </a:solidFill>
              </a:rPr>
              <a:t>would have to report the amounts due along with interest and the payment due dates to the registrar of companies within three months from commencement of the Act or from the date when such payments are due;</a:t>
            </a:r>
            <a:endParaRPr lang="en-US" sz="3200" dirty="0" smtClean="0">
              <a:solidFill>
                <a:srgbClr val="FFFF00"/>
              </a:solidFill>
            </a:endParaRPr>
          </a:p>
          <a:p>
            <a:pPr lvl="0"/>
            <a:r>
              <a:rPr lang="en-IN" sz="3200" dirty="0" smtClean="0">
                <a:solidFill>
                  <a:srgbClr val="FFFF00"/>
                </a:solidFill>
              </a:rPr>
              <a:t>would have to return such amounts due within one year from the date of commencement or from the date such payments are due, whichever is earlier.</a:t>
            </a:r>
            <a:endParaRPr lang="en-US" sz="3200" dirty="0" smtClean="0">
              <a:solidFill>
                <a:srgbClr val="FFFF00"/>
              </a:solidFill>
            </a:endParaRP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4800"/>
            <a:ext cx="7772400" cy="914400"/>
          </a:xfrm>
        </p:spPr>
        <p:txBody>
          <a:bodyPr/>
          <a:lstStyle/>
          <a:p>
            <a:r>
              <a:rPr lang="en-US" dirty="0" smtClean="0"/>
              <a:t>Some more Qs?</a:t>
            </a:r>
            <a:endParaRPr lang="en-US" dirty="0"/>
          </a:p>
        </p:txBody>
      </p:sp>
      <p:sp>
        <p:nvSpPr>
          <p:cNvPr id="3" name="Content Placeholder 2"/>
          <p:cNvSpPr>
            <a:spLocks noGrp="1"/>
          </p:cNvSpPr>
          <p:nvPr>
            <p:ph idx="1"/>
          </p:nvPr>
        </p:nvSpPr>
        <p:spPr>
          <a:xfrm>
            <a:off x="381000" y="1371600"/>
            <a:ext cx="8229600" cy="5486400"/>
          </a:xfrm>
        </p:spPr>
        <p:txBody>
          <a:bodyPr>
            <a:normAutofit fontScale="70000" lnSpcReduction="20000"/>
          </a:bodyPr>
          <a:lstStyle/>
          <a:p>
            <a:pPr lvl="0"/>
            <a:r>
              <a:rPr lang="en-US" sz="3400" dirty="0" smtClean="0"/>
              <a:t>If only goods or services are transacted, in normal course of business, will these "deposit  rules" apply?  </a:t>
            </a:r>
            <a:r>
              <a:rPr lang="en-US" sz="3400" dirty="0" smtClean="0">
                <a:solidFill>
                  <a:srgbClr val="FFFF00"/>
                </a:solidFill>
              </a:rPr>
              <a:t>NO</a:t>
            </a:r>
            <a:r>
              <a:rPr lang="en-US" sz="3400" dirty="0" smtClean="0"/>
              <a:t> </a:t>
            </a:r>
          </a:p>
          <a:p>
            <a:pPr lvl="0"/>
            <a:r>
              <a:rPr lang="en-US" sz="3400" dirty="0" smtClean="0"/>
              <a:t>Will the method of accounting matter if the amount received is accounted in different manners?     </a:t>
            </a:r>
            <a:r>
              <a:rPr lang="en-US" sz="3400" dirty="0" smtClean="0">
                <a:solidFill>
                  <a:srgbClr val="FFFF00"/>
                </a:solidFill>
              </a:rPr>
              <a:t>YES</a:t>
            </a:r>
          </a:p>
          <a:p>
            <a:r>
              <a:rPr lang="en-US" sz="3400" dirty="0" smtClean="0"/>
              <a:t>By accounting the money as monies lying on account of ABC Savings Plan. Can we believe that these payments are in normal course of business and hence not under the preview of "deposit rules".      </a:t>
            </a:r>
            <a:r>
              <a:rPr lang="en-US" sz="3400" dirty="0" smtClean="0">
                <a:solidFill>
                  <a:srgbClr val="FFFF00"/>
                </a:solidFill>
              </a:rPr>
              <a:t>YES</a:t>
            </a:r>
          </a:p>
          <a:p>
            <a:r>
              <a:rPr lang="en-US" sz="3400" dirty="0" smtClean="0"/>
              <a:t>Should </a:t>
            </a:r>
            <a:r>
              <a:rPr lang="en-US" sz="3400" dirty="0" err="1" smtClean="0"/>
              <a:t>jewellers</a:t>
            </a:r>
            <a:r>
              <a:rPr lang="en-US" sz="3400" dirty="0" smtClean="0"/>
              <a:t> be allowed to continue to operate these plans and not inconvenience normal shopping of consumers.      </a:t>
            </a:r>
            <a:r>
              <a:rPr lang="en-US" sz="3400" dirty="0" smtClean="0">
                <a:solidFill>
                  <a:srgbClr val="FFFF00"/>
                </a:solidFill>
              </a:rPr>
              <a:t>YES under guidelines</a:t>
            </a:r>
            <a:r>
              <a:rPr lang="en-US" sz="3400" dirty="0" smtClean="0"/>
              <a:t>.</a:t>
            </a:r>
          </a:p>
          <a:p>
            <a:r>
              <a:rPr lang="en-US" sz="3400" dirty="0" smtClean="0"/>
              <a:t>Should we seek any clarifications to be issued by the govt. </a:t>
            </a:r>
            <a:r>
              <a:rPr lang="en-US" sz="3400" dirty="0" smtClean="0">
                <a:solidFill>
                  <a:srgbClr val="FFFF00"/>
                </a:solidFill>
              </a:rPr>
              <a:t>YES we require Gold savings schemes to ruled out of the purview of deposits so no legal hassles.</a:t>
            </a:r>
          </a:p>
          <a:p>
            <a:r>
              <a:rPr lang="en-US" sz="3400" dirty="0" smtClean="0"/>
              <a:t>How do we manage the media?  </a:t>
            </a:r>
            <a:r>
              <a:rPr lang="en-US" sz="3400" dirty="0" err="1" smtClean="0">
                <a:solidFill>
                  <a:srgbClr val="FFFF00"/>
                </a:solidFill>
              </a:rPr>
              <a:t>Pls</a:t>
            </a:r>
            <a:r>
              <a:rPr lang="en-US" sz="3400" dirty="0" smtClean="0">
                <a:solidFill>
                  <a:srgbClr val="FFFF00"/>
                </a:solidFill>
              </a:rPr>
              <a:t> be very clear that these are not deposits but advances to acquire gold </a:t>
            </a:r>
            <a:r>
              <a:rPr lang="en-US" sz="3400" dirty="0" err="1" smtClean="0">
                <a:solidFill>
                  <a:srgbClr val="FFFF00"/>
                </a:solidFill>
              </a:rPr>
              <a:t>jewellery</a:t>
            </a:r>
            <a:r>
              <a:rPr lang="en-US" sz="3400" dirty="0" smtClean="0">
                <a:solidFill>
                  <a:srgbClr val="FFFF00"/>
                </a:solidFill>
              </a:rPr>
              <a:t>. </a:t>
            </a:r>
          </a:p>
          <a:p>
            <a:pPr lvl="0"/>
            <a:endParaRPr lang="en-US" dirty="0" smtClean="0"/>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ctr">
              <a:buNone/>
            </a:pPr>
            <a:endParaRPr lang="en-US" dirty="0" smtClean="0"/>
          </a:p>
          <a:p>
            <a:pPr algn="ctr">
              <a:buNone/>
            </a:pPr>
            <a:r>
              <a:rPr lang="en-US" dirty="0" smtClean="0"/>
              <a:t>Whenever man makes a better </a:t>
            </a:r>
          </a:p>
          <a:p>
            <a:pPr algn="ctr">
              <a:buNone/>
            </a:pPr>
            <a:r>
              <a:rPr lang="en-US" dirty="0" smtClean="0"/>
              <a:t>mousetrap  </a:t>
            </a:r>
          </a:p>
          <a:p>
            <a:pPr algn="ctr">
              <a:buNone/>
            </a:pPr>
            <a:r>
              <a:rPr lang="en-US" dirty="0" smtClean="0"/>
              <a:t>Nature makes a better mouse </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990600"/>
            <a:ext cx="8229600" cy="5867400"/>
          </a:xfrm>
        </p:spPr>
        <p:txBody>
          <a:bodyPr>
            <a:normAutofit fontScale="92500" lnSpcReduction="20000"/>
          </a:bodyPr>
          <a:lstStyle/>
          <a:p>
            <a:pPr algn="ctr">
              <a:buNone/>
            </a:pPr>
            <a:r>
              <a:rPr lang="en-IN" dirty="0" smtClean="0"/>
              <a:t>It's not always easy to do the right thing. </a:t>
            </a:r>
            <a:endParaRPr lang="en-IN" dirty="0" smtClean="0"/>
          </a:p>
          <a:p>
            <a:pPr algn="ctr">
              <a:buNone/>
            </a:pPr>
            <a:endParaRPr lang="en-IN" dirty="0" smtClean="0"/>
          </a:p>
          <a:p>
            <a:pPr algn="ctr">
              <a:buNone/>
            </a:pPr>
            <a:r>
              <a:rPr lang="en-IN" dirty="0" smtClean="0"/>
              <a:t>But, doing the right thing makes you strong, it builds character, it forces you to make decisions based upon your beliefs and not what other people think</a:t>
            </a:r>
            <a:r>
              <a:rPr lang="en-IN" dirty="0" smtClean="0"/>
              <a:t>.</a:t>
            </a:r>
          </a:p>
          <a:p>
            <a:pPr algn="ctr">
              <a:buNone/>
            </a:pPr>
            <a:r>
              <a:rPr lang="en-IN" dirty="0" smtClean="0"/>
              <a:t> </a:t>
            </a:r>
            <a:endParaRPr lang="en-IN" dirty="0" smtClean="0"/>
          </a:p>
          <a:p>
            <a:pPr algn="ctr">
              <a:buNone/>
            </a:pPr>
            <a:r>
              <a:rPr lang="en-IN" dirty="0" smtClean="0"/>
              <a:t>In life, and in business, you have to stand for what you believe in and sometimes you have to stand alone</a:t>
            </a:r>
            <a:r>
              <a:rPr lang="en-IN" dirty="0" smtClean="0"/>
              <a:t>.</a:t>
            </a:r>
          </a:p>
          <a:p>
            <a:pPr algn="ctr">
              <a:buNone/>
            </a:pPr>
            <a:r>
              <a:rPr lang="en-IN" dirty="0" smtClean="0"/>
              <a:t> </a:t>
            </a:r>
            <a:endParaRPr lang="en-IN" dirty="0" smtClean="0"/>
          </a:p>
          <a:p>
            <a:pPr algn="ctr">
              <a:buNone/>
            </a:pPr>
            <a:r>
              <a:rPr lang="en-IN" dirty="0" smtClean="0"/>
              <a:t>But, what makes you a leader is having </a:t>
            </a:r>
            <a:r>
              <a:rPr lang="en-IN" dirty="0" smtClean="0"/>
              <a:t>                         the </a:t>
            </a:r>
            <a:r>
              <a:rPr lang="en-IN" dirty="0" smtClean="0"/>
              <a:t>courage of your convictions. </a:t>
            </a:r>
            <a:endParaRPr lang="en-IN" dirty="0" smtClean="0"/>
          </a:p>
          <a:p>
            <a:pPr algn="ctr">
              <a:buNone/>
            </a:pPr>
            <a:endParaRPr lang="en-IN" dirty="0" smtClean="0"/>
          </a:p>
          <a:p>
            <a:pPr algn="ctr">
              <a:buNone/>
            </a:pPr>
            <a:r>
              <a:rPr lang="en-IN" dirty="0" smtClean="0"/>
              <a:t>Wish you all a happy and healthy life </a:t>
            </a:r>
            <a:r>
              <a:rPr lang="en-IN" dirty="0" smtClean="0"/>
              <a:t>                                and </a:t>
            </a:r>
            <a:r>
              <a:rPr lang="en-IN" dirty="0" smtClean="0"/>
              <a:t>a wonderful day.                                </a:t>
            </a:r>
            <a:endParaRPr lang="en-US" dirty="0" smtClean="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ctr">
              <a:buNone/>
            </a:pPr>
            <a:endParaRPr lang="en-US" sz="3600" b="1" dirty="0"/>
          </a:p>
          <a:p>
            <a:pPr algn="ctr">
              <a:buNone/>
            </a:pPr>
            <a:endParaRPr lang="en-US" sz="3600" b="1" dirty="0" smtClean="0"/>
          </a:p>
          <a:p>
            <a:pPr algn="ctr">
              <a:buNone/>
            </a:pPr>
            <a:endParaRPr lang="en-US" sz="3600" b="1" dirty="0"/>
          </a:p>
          <a:p>
            <a:pPr algn="ctr">
              <a:buNone/>
            </a:pPr>
            <a:r>
              <a:rPr lang="en-US" sz="3600" b="1" dirty="0" smtClean="0"/>
              <a:t>Thank you</a:t>
            </a:r>
            <a:endParaRPr lang="en-US" sz="3600" b="1"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1764</TotalTime>
  <Words>878</Words>
  <Application>Microsoft Office PowerPoint</Application>
  <PresentationFormat>On-screen Show (4:3)</PresentationFormat>
  <Paragraphs>77</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Metro</vt:lpstr>
      <vt:lpstr>Gold Saving Schemes  by Ashok Minawala past chairman - GJF</vt:lpstr>
      <vt:lpstr>Slide 2</vt:lpstr>
      <vt:lpstr>Facts</vt:lpstr>
      <vt:lpstr>Operation of savings scheme</vt:lpstr>
      <vt:lpstr>Slide 5</vt:lpstr>
      <vt:lpstr>Slide 6</vt:lpstr>
      <vt:lpstr>Slide 7</vt:lpstr>
      <vt:lpstr> </vt:lpstr>
      <vt:lpstr>Slide 9</vt:lpstr>
      <vt:lpstr>Slide 10</vt:lpstr>
      <vt:lpstr>Slide 11</vt:lpstr>
      <vt:lpstr>Some more Qs?</vt:lpstr>
      <vt:lpstr>Slide 13</vt:lpstr>
      <vt:lpstr>Slide 14</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Gold Saving Schemes</dc:title>
  <dc:creator>Ashok Minawala</dc:creator>
  <cp:lastModifiedBy>Ashok Minawala</cp:lastModifiedBy>
  <cp:revision>11</cp:revision>
  <dcterms:created xsi:type="dcterms:W3CDTF">2014-08-08T09:02:39Z</dcterms:created>
  <dcterms:modified xsi:type="dcterms:W3CDTF">2014-09-11T13:05:24Z</dcterms:modified>
</cp:coreProperties>
</file>