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notesSlides/notesSlide1.xml" ContentType="application/vnd.openxmlformats-officedocument.presentationml.notesSlide+xml"/>
  <Override PartName="/ppt/charts/chart6.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Lst>
  <p:notesMasterIdLst>
    <p:notesMasterId r:id="rId24"/>
  </p:notesMasterIdLst>
  <p:sldIdLst>
    <p:sldId id="257" r:id="rId3"/>
    <p:sldId id="409" r:id="rId4"/>
    <p:sldId id="423" r:id="rId5"/>
    <p:sldId id="420" r:id="rId6"/>
    <p:sldId id="421" r:id="rId7"/>
    <p:sldId id="394" r:id="rId8"/>
    <p:sldId id="425" r:id="rId9"/>
    <p:sldId id="426" r:id="rId10"/>
    <p:sldId id="427" r:id="rId11"/>
    <p:sldId id="428" r:id="rId12"/>
    <p:sldId id="429" r:id="rId13"/>
    <p:sldId id="411" r:id="rId14"/>
    <p:sldId id="412" r:id="rId15"/>
    <p:sldId id="413" r:id="rId16"/>
    <p:sldId id="414" r:id="rId17"/>
    <p:sldId id="430" r:id="rId18"/>
    <p:sldId id="415" r:id="rId19"/>
    <p:sldId id="416" r:id="rId20"/>
    <p:sldId id="417" r:id="rId21"/>
    <p:sldId id="418" r:id="rId22"/>
    <p:sldId id="372" r:id="rId23"/>
  </p:sldIdLst>
  <p:sldSz cx="9144000" cy="6858000" type="screen4x3"/>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53E7B"/>
    <a:srgbClr val="858587"/>
    <a:srgbClr val="A45A00"/>
    <a:srgbClr val="FFEA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29" autoAdjust="0"/>
    <p:restoredTop sz="94629" autoAdjust="0"/>
  </p:normalViewPr>
  <p:slideViewPr>
    <p:cSldViewPr snapToGrid="0" snapToObjects="1">
      <p:cViewPr>
        <p:scale>
          <a:sx n="75" d="100"/>
          <a:sy n="75" d="100"/>
        </p:scale>
        <p:origin x="-1284" y="-330"/>
      </p:cViewPr>
      <p:guideLst>
        <p:guide orient="horz" pos="2160"/>
        <p:guide pos="2880"/>
      </p:guideLst>
    </p:cSldViewPr>
  </p:slideViewPr>
  <p:notesTextViewPr>
    <p:cViewPr>
      <p:scale>
        <a:sx n="100" d="100"/>
        <a:sy n="100" d="100"/>
      </p:scale>
      <p:origin x="0" y="0"/>
    </p:cViewPr>
  </p:notesTextViewPr>
  <p:sorterViewPr>
    <p:cViewPr>
      <p:scale>
        <a:sx n="170" d="100"/>
        <a:sy n="17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alejandrodiazrivera:Documents:Ale:Emarcap:M&#233;xico:Mining:Industry%20Outlook.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alejandrodiazrivera:Documents:Ale:Emarcap:M&#233;xico:Mining:Industry%20Outlook:Industry%20Outlook.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Sophie\Desktop\Alejandro%20Summer%202013\Mexico%20Mining%20Sector\Industry_Outlook(1).xlsx" TargetMode="Externa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5.xml.rels><?xml version="1.0" encoding="UTF-8" standalone="yes"?>
<Relationships xmlns="http://schemas.openxmlformats.org/package/2006/relationships"><Relationship Id="rId1" Type="http://schemas.openxmlformats.org/officeDocument/2006/relationships/oleObject" Target="file:///C:\Users\Sophie\Desktop\Alejandro%20Summer%202013\Mexico%20Mining%20Sector\Industry_Outlook(1).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Sophie\Google%20Drive\EMC\Sierra%20Madre%20Investments\Metals%20Production%20by%20top%205%20players%20Mexico.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spPr>
            <a:solidFill>
              <a:schemeClr val="accent1"/>
            </a:solidFill>
          </c:spPr>
          <c:invertIfNegative val="0"/>
          <c:dLbls>
            <c:dLbl>
              <c:idx val="0"/>
              <c:layout>
                <c:manualLayout>
                  <c:x val="-1.2731334408020101E-17"/>
                  <c:y val="1.3766768737241201E-2"/>
                </c:manualLayout>
              </c:layout>
              <c:dLblPos val="outEnd"/>
              <c:showLegendKey val="0"/>
              <c:showVal val="1"/>
              <c:showCatName val="0"/>
              <c:showSerName val="0"/>
              <c:showPercent val="0"/>
              <c:showBubbleSize val="0"/>
            </c:dLbl>
            <c:dLbl>
              <c:idx val="1"/>
              <c:layout>
                <c:manualLayout>
                  <c:x val="-2.54626688160403E-17"/>
                  <c:y val="9.5888013998250195E-3"/>
                </c:manualLayout>
              </c:layout>
              <c:dLblPos val="outEnd"/>
              <c:showLegendKey val="0"/>
              <c:showVal val="1"/>
              <c:showCatName val="0"/>
              <c:showSerName val="0"/>
              <c:showPercent val="0"/>
              <c:showBubbleSize val="0"/>
            </c:dLbl>
            <c:dLbl>
              <c:idx val="2"/>
              <c:layout>
                <c:manualLayout>
                  <c:x val="0"/>
                  <c:y val="5.0484835228928899E-3"/>
                </c:manualLayout>
              </c:layout>
              <c:dLblPos val="outEnd"/>
              <c:showLegendKey val="0"/>
              <c:showVal val="1"/>
              <c:showCatName val="0"/>
              <c:showSerName val="0"/>
              <c:showPercent val="0"/>
              <c:showBubbleSize val="0"/>
            </c:dLbl>
            <c:dLbl>
              <c:idx val="3"/>
              <c:layout>
                <c:manualLayout>
                  <c:x val="0"/>
                  <c:y val="1.7253207932341801E-2"/>
                </c:manualLayout>
              </c:layout>
              <c:dLblPos val="outEnd"/>
              <c:showLegendKey val="0"/>
              <c:showVal val="1"/>
              <c:showCatName val="0"/>
              <c:showSerName val="0"/>
              <c:showPercent val="0"/>
              <c:showBubbleSize val="0"/>
            </c:dLbl>
            <c:dLbl>
              <c:idx val="4"/>
              <c:layout>
                <c:manualLayout>
                  <c:x val="-1.0185067526416E-16"/>
                  <c:y val="1.52679352580928E-2"/>
                </c:manualLayout>
              </c:layout>
              <c:dLblPos val="outEnd"/>
              <c:showLegendKey val="0"/>
              <c:showVal val="1"/>
              <c:showCatName val="0"/>
              <c:showSerName val="0"/>
              <c:showPercent val="0"/>
              <c:showBubbleSize val="0"/>
            </c:dLbl>
            <c:dLbl>
              <c:idx val="5"/>
              <c:layout>
                <c:manualLayout>
                  <c:x val="0"/>
                  <c:y val="7.2699766695830097E-3"/>
                </c:manualLayout>
              </c:layout>
              <c:dLblPos val="outEnd"/>
              <c:showLegendKey val="0"/>
              <c:showVal val="1"/>
              <c:showCatName val="0"/>
              <c:showSerName val="0"/>
              <c:showPercent val="0"/>
              <c:showBubbleSize val="0"/>
            </c:dLbl>
            <c:dLbl>
              <c:idx val="6"/>
              <c:layout>
                <c:manualLayout>
                  <c:x val="-1.0185067526416E-16"/>
                  <c:y val="1.0304753572470101E-2"/>
                </c:manualLayout>
              </c:layout>
              <c:dLblPos val="outEnd"/>
              <c:showLegendKey val="0"/>
              <c:showVal val="1"/>
              <c:showCatName val="0"/>
              <c:showSerName val="0"/>
              <c:showPercent val="0"/>
              <c:showBubbleSize val="0"/>
            </c:dLbl>
            <c:dLbl>
              <c:idx val="7"/>
              <c:layout>
                <c:manualLayout>
                  <c:x val="-1.0185067526416E-16"/>
                  <c:y val="1.1720618256051399E-2"/>
                </c:manualLayout>
              </c:layout>
              <c:dLblPos val="outEnd"/>
              <c:showLegendKey val="0"/>
              <c:showVal val="1"/>
              <c:showCatName val="0"/>
              <c:showSerName val="0"/>
              <c:showPercent val="0"/>
              <c:showBubbleSize val="0"/>
            </c:dLbl>
            <c:dLbl>
              <c:idx val="8"/>
              <c:layout>
                <c:manualLayout>
                  <c:x val="-5.5555555555556599E-3"/>
                  <c:y val="1.1297389909594601E-2"/>
                </c:manualLayout>
              </c:layout>
              <c:dLblPos val="outEnd"/>
              <c:showLegendKey val="0"/>
              <c:showVal val="1"/>
              <c:showCatName val="0"/>
              <c:showSerName val="0"/>
              <c:showPercent val="0"/>
              <c:showBubbleSize val="0"/>
            </c:dLbl>
            <c:showLegendKey val="0"/>
            <c:showVal val="0"/>
            <c:showCatName val="0"/>
            <c:showSerName val="0"/>
            <c:showPercent val="0"/>
            <c:showBubbleSize val="0"/>
          </c:dLbls>
          <c:cat>
            <c:numRef>
              <c:f>Sheet1!$A$1:$A$9</c:f>
              <c:numCache>
                <c:formatCode>General</c:formatCode>
                <c:ptCount val="9"/>
                <c:pt idx="0">
                  <c:v>2002</c:v>
                </c:pt>
                <c:pt idx="1">
                  <c:v>2003</c:v>
                </c:pt>
                <c:pt idx="2">
                  <c:v>2004</c:v>
                </c:pt>
                <c:pt idx="3">
                  <c:v>2005</c:v>
                </c:pt>
                <c:pt idx="4">
                  <c:v>2006</c:v>
                </c:pt>
                <c:pt idx="5">
                  <c:v>2007</c:v>
                </c:pt>
                <c:pt idx="6">
                  <c:v>2008</c:v>
                </c:pt>
                <c:pt idx="7">
                  <c:v>2009</c:v>
                </c:pt>
                <c:pt idx="8">
                  <c:v>2010</c:v>
                </c:pt>
              </c:numCache>
            </c:numRef>
          </c:cat>
          <c:val>
            <c:numRef>
              <c:f>Sheet1!$B$1:$B$9</c:f>
              <c:numCache>
                <c:formatCode>General</c:formatCode>
                <c:ptCount val="9"/>
                <c:pt idx="0">
                  <c:v>1.7</c:v>
                </c:pt>
                <c:pt idx="1">
                  <c:v>2.2000000000000002</c:v>
                </c:pt>
                <c:pt idx="2">
                  <c:v>3.5</c:v>
                </c:pt>
                <c:pt idx="3">
                  <c:v>4.9000000000000004</c:v>
                </c:pt>
                <c:pt idx="4">
                  <c:v>7.1</c:v>
                </c:pt>
                <c:pt idx="5">
                  <c:v>9.9</c:v>
                </c:pt>
                <c:pt idx="6">
                  <c:v>12.6</c:v>
                </c:pt>
                <c:pt idx="7">
                  <c:v>7.3</c:v>
                </c:pt>
                <c:pt idx="8">
                  <c:v>11.5</c:v>
                </c:pt>
              </c:numCache>
            </c:numRef>
          </c:val>
        </c:ser>
        <c:dLbls>
          <c:showLegendKey val="0"/>
          <c:showVal val="0"/>
          <c:showCatName val="0"/>
          <c:showSerName val="0"/>
          <c:showPercent val="0"/>
          <c:showBubbleSize val="0"/>
        </c:dLbls>
        <c:gapWidth val="150"/>
        <c:axId val="34892800"/>
        <c:axId val="34910976"/>
      </c:barChart>
      <c:catAx>
        <c:axId val="34892800"/>
        <c:scaling>
          <c:orientation val="minMax"/>
        </c:scaling>
        <c:delete val="0"/>
        <c:axPos val="b"/>
        <c:numFmt formatCode="General" sourceLinked="1"/>
        <c:majorTickMark val="out"/>
        <c:minorTickMark val="none"/>
        <c:tickLblPos val="nextTo"/>
        <c:txPr>
          <a:bodyPr/>
          <a:lstStyle/>
          <a:p>
            <a:pPr>
              <a:defRPr lang="en-CA"/>
            </a:pPr>
            <a:endParaRPr lang="en-US"/>
          </a:p>
        </c:txPr>
        <c:crossAx val="34910976"/>
        <c:crosses val="autoZero"/>
        <c:auto val="1"/>
        <c:lblAlgn val="ctr"/>
        <c:lblOffset val="100"/>
        <c:noMultiLvlLbl val="0"/>
      </c:catAx>
      <c:valAx>
        <c:axId val="34910976"/>
        <c:scaling>
          <c:orientation val="minMax"/>
        </c:scaling>
        <c:delete val="0"/>
        <c:axPos val="l"/>
        <c:numFmt formatCode="General" sourceLinked="1"/>
        <c:majorTickMark val="out"/>
        <c:minorTickMark val="none"/>
        <c:tickLblPos val="nextTo"/>
        <c:txPr>
          <a:bodyPr/>
          <a:lstStyle/>
          <a:p>
            <a:pPr>
              <a:defRPr lang="en-CA"/>
            </a:pPr>
            <a:endParaRPr lang="en-US"/>
          </a:p>
        </c:txPr>
        <c:crossAx val="34892800"/>
        <c:crosses val="autoZero"/>
        <c:crossBetween val="between"/>
      </c:valAx>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bar"/>
        <c:grouping val="clustered"/>
        <c:varyColors val="0"/>
        <c:ser>
          <c:idx val="0"/>
          <c:order val="0"/>
          <c:invertIfNegative val="0"/>
          <c:dPt>
            <c:idx val="0"/>
            <c:invertIfNegative val="0"/>
            <c:bubble3D val="0"/>
            <c:spPr>
              <a:solidFill>
                <a:schemeClr val="accent1"/>
              </a:solidFill>
            </c:spPr>
          </c:dPt>
          <c:dPt>
            <c:idx val="1"/>
            <c:invertIfNegative val="0"/>
            <c:bubble3D val="0"/>
            <c:spPr>
              <a:solidFill>
                <a:schemeClr val="accent1">
                  <a:lumMod val="60000"/>
                  <a:lumOff val="40000"/>
                </a:schemeClr>
              </a:solidFill>
            </c:spPr>
          </c:dPt>
          <c:dPt>
            <c:idx val="2"/>
            <c:invertIfNegative val="0"/>
            <c:bubble3D val="0"/>
            <c:spPr>
              <a:solidFill>
                <a:schemeClr val="accent1">
                  <a:lumMod val="20000"/>
                  <a:lumOff val="80000"/>
                </a:schemeClr>
              </a:solidFill>
            </c:spPr>
          </c:dPt>
          <c:dPt>
            <c:idx val="3"/>
            <c:invertIfNegative val="0"/>
            <c:bubble3D val="0"/>
            <c:spPr>
              <a:solidFill>
                <a:schemeClr val="accent2">
                  <a:lumMod val="50000"/>
                </a:schemeClr>
              </a:solidFill>
            </c:spPr>
          </c:dPt>
          <c:dPt>
            <c:idx val="4"/>
            <c:invertIfNegative val="0"/>
            <c:bubble3D val="0"/>
            <c:spPr>
              <a:solidFill>
                <a:schemeClr val="accent2">
                  <a:lumMod val="75000"/>
                </a:schemeClr>
              </a:solidFill>
            </c:spPr>
          </c:dPt>
          <c:dPt>
            <c:idx val="5"/>
            <c:invertIfNegative val="0"/>
            <c:bubble3D val="0"/>
            <c:spPr>
              <a:solidFill>
                <a:schemeClr val="accent2">
                  <a:lumMod val="20000"/>
                  <a:lumOff val="80000"/>
                </a:schemeClr>
              </a:solidFill>
            </c:spPr>
          </c:dPt>
          <c:dPt>
            <c:idx val="6"/>
            <c:invertIfNegative val="0"/>
            <c:bubble3D val="0"/>
            <c:spPr>
              <a:solidFill>
                <a:schemeClr val="accent3">
                  <a:lumMod val="50000"/>
                </a:schemeClr>
              </a:solidFill>
            </c:spPr>
          </c:dPt>
          <c:dPt>
            <c:idx val="7"/>
            <c:invertIfNegative val="0"/>
            <c:bubble3D val="0"/>
            <c:spPr>
              <a:solidFill>
                <a:schemeClr val="accent3">
                  <a:lumMod val="75000"/>
                </a:schemeClr>
              </a:solidFill>
            </c:spPr>
          </c:dPt>
          <c:dPt>
            <c:idx val="9"/>
            <c:invertIfNegative val="0"/>
            <c:bubble3D val="0"/>
            <c:spPr>
              <a:solidFill>
                <a:schemeClr val="tx2"/>
              </a:solidFill>
            </c:spPr>
          </c:dPt>
          <c:dLbls>
            <c:dLbl>
              <c:idx val="0"/>
              <c:layout>
                <c:manualLayout>
                  <c:x val="-8.1945839856072608E-3"/>
                  <c:y val="-1.4755726556907701E-2"/>
                </c:manualLayout>
              </c:layout>
              <c:showLegendKey val="0"/>
              <c:showVal val="1"/>
              <c:showCatName val="0"/>
              <c:showSerName val="0"/>
              <c:showPercent val="0"/>
              <c:showBubbleSize val="0"/>
            </c:dLbl>
            <c:dLbl>
              <c:idx val="1"/>
              <c:layout>
                <c:manualLayout>
                  <c:x val="-8.1832895888014207E-3"/>
                  <c:y val="7.0676582093904096E-3"/>
                </c:manualLayout>
              </c:layout>
              <c:showLegendKey val="0"/>
              <c:showVal val="1"/>
              <c:showCatName val="0"/>
              <c:showSerName val="0"/>
              <c:showPercent val="0"/>
              <c:showBubbleSize val="0"/>
            </c:dLbl>
            <c:dLbl>
              <c:idx val="2"/>
              <c:layout>
                <c:manualLayout>
                  <c:x val="-6.5106661370592797E-3"/>
                  <c:y val="-7.0700608446670398E-3"/>
                </c:manualLayout>
              </c:layout>
              <c:showLegendKey val="0"/>
              <c:showVal val="1"/>
              <c:showCatName val="0"/>
              <c:showSerName val="0"/>
              <c:showPercent val="0"/>
              <c:showBubbleSize val="0"/>
            </c:dLbl>
            <c:dLbl>
              <c:idx val="3"/>
              <c:layout>
                <c:manualLayout>
                  <c:x val="-2.84001962662679E-3"/>
                  <c:y val="-5.6675017895490296E-3"/>
                </c:manualLayout>
              </c:layout>
              <c:showLegendKey val="0"/>
              <c:showVal val="1"/>
              <c:showCatName val="0"/>
              <c:showSerName val="0"/>
              <c:showPercent val="0"/>
              <c:showBubbleSize val="0"/>
            </c:dLbl>
            <c:dLbl>
              <c:idx val="4"/>
              <c:layout>
                <c:manualLayout>
                  <c:x val="-8.7464660389262299E-3"/>
                  <c:y val="-1.97297780959198E-4"/>
                </c:manualLayout>
              </c:layout>
              <c:showLegendKey val="0"/>
              <c:showVal val="1"/>
              <c:showCatName val="0"/>
              <c:showSerName val="0"/>
              <c:showPercent val="0"/>
              <c:showBubbleSize val="0"/>
            </c:dLbl>
            <c:dLbl>
              <c:idx val="5"/>
              <c:layout>
                <c:manualLayout>
                  <c:x val="2.5888455337747001E-4"/>
                  <c:y val="-1.7023085182534001E-3"/>
                </c:manualLayout>
              </c:layout>
              <c:showLegendKey val="0"/>
              <c:showVal val="1"/>
              <c:showCatName val="0"/>
              <c:showSerName val="0"/>
              <c:showPercent val="0"/>
              <c:showBubbleSize val="0"/>
            </c:dLbl>
            <c:dLbl>
              <c:idx val="6"/>
              <c:layout>
                <c:manualLayout>
                  <c:x val="-4.6227715600831798E-3"/>
                  <c:y val="-3.0332856120258199E-3"/>
                </c:manualLayout>
              </c:layout>
              <c:showLegendKey val="0"/>
              <c:showVal val="1"/>
              <c:showCatName val="0"/>
              <c:showSerName val="0"/>
              <c:showPercent val="0"/>
              <c:showBubbleSize val="0"/>
            </c:dLbl>
            <c:dLbl>
              <c:idx val="7"/>
              <c:layout>
                <c:manualLayout>
                  <c:x val="-6.2052851702142798E-3"/>
                  <c:y val="-1.7806012884753E-3"/>
                </c:manualLayout>
              </c:layout>
              <c:showLegendKey val="0"/>
              <c:showVal val="1"/>
              <c:showCatName val="0"/>
              <c:showSerName val="0"/>
              <c:showPercent val="0"/>
              <c:showBubbleSize val="0"/>
            </c:dLbl>
            <c:dLbl>
              <c:idx val="8"/>
              <c:layout>
                <c:manualLayout>
                  <c:x val="-6.6080983200542103E-3"/>
                  <c:y val="4.9624194702934804E-3"/>
                </c:manualLayout>
              </c:layout>
              <c:showLegendKey val="0"/>
              <c:showVal val="1"/>
              <c:showCatName val="0"/>
              <c:showSerName val="0"/>
              <c:showPercent val="0"/>
              <c:showBubbleSize val="0"/>
            </c:dLbl>
            <c:dLbl>
              <c:idx val="9"/>
              <c:layout>
                <c:manualLayout>
                  <c:x val="-9.1175027453912205E-3"/>
                  <c:y val="-1.2137616320687199E-2"/>
                </c:manualLayout>
              </c:layout>
              <c:showLegendKey val="0"/>
              <c:showVal val="1"/>
              <c:showCatName val="0"/>
              <c:showSerName val="0"/>
              <c:showPercent val="0"/>
              <c:showBubbleSize val="0"/>
            </c:dLbl>
            <c:showLegendKey val="0"/>
            <c:showVal val="0"/>
            <c:showCatName val="0"/>
            <c:showSerName val="0"/>
            <c:showPercent val="0"/>
            <c:showBubbleSize val="0"/>
          </c:dLbls>
          <c:cat>
            <c:strRef>
              <c:f>Sheet1!$A$18:$A$27</c:f>
              <c:strCache>
                <c:ptCount val="10"/>
                <c:pt idx="0">
                  <c:v>Other</c:v>
                </c:pt>
                <c:pt idx="1">
                  <c:v>Canada </c:v>
                </c:pt>
                <c:pt idx="2">
                  <c:v>Australia</c:v>
                </c:pt>
                <c:pt idx="3">
                  <c:v>US</c:v>
                </c:pt>
                <c:pt idx="4">
                  <c:v>Mexico</c:v>
                </c:pt>
                <c:pt idx="5">
                  <c:v>Peru </c:v>
                </c:pt>
                <c:pt idx="6">
                  <c:v>Russia</c:v>
                </c:pt>
                <c:pt idx="7">
                  <c:v>China</c:v>
                </c:pt>
                <c:pt idx="8">
                  <c:v>Chile</c:v>
                </c:pt>
                <c:pt idx="9">
                  <c:v>Brasil</c:v>
                </c:pt>
              </c:strCache>
            </c:strRef>
          </c:cat>
          <c:val>
            <c:numRef>
              <c:f>Sheet1!$B$18:$B$27</c:f>
              <c:numCache>
                <c:formatCode>0%</c:formatCode>
                <c:ptCount val="10"/>
                <c:pt idx="0">
                  <c:v>0.38</c:v>
                </c:pt>
                <c:pt idx="1">
                  <c:v>0.16</c:v>
                </c:pt>
                <c:pt idx="2">
                  <c:v>0.13</c:v>
                </c:pt>
                <c:pt idx="3">
                  <c:v>7.0000000000000007E-2</c:v>
                </c:pt>
                <c:pt idx="4">
                  <c:v>0.06</c:v>
                </c:pt>
                <c:pt idx="5">
                  <c:v>0.05</c:v>
                </c:pt>
                <c:pt idx="6">
                  <c:v>0.05</c:v>
                </c:pt>
                <c:pt idx="7">
                  <c:v>0.04</c:v>
                </c:pt>
                <c:pt idx="8">
                  <c:v>0.03</c:v>
                </c:pt>
                <c:pt idx="9">
                  <c:v>0.03</c:v>
                </c:pt>
              </c:numCache>
            </c:numRef>
          </c:val>
        </c:ser>
        <c:dLbls>
          <c:showLegendKey val="0"/>
          <c:showVal val="0"/>
          <c:showCatName val="0"/>
          <c:showSerName val="0"/>
          <c:showPercent val="0"/>
          <c:showBubbleSize val="0"/>
        </c:dLbls>
        <c:gapWidth val="100"/>
        <c:axId val="34965376"/>
        <c:axId val="34963840"/>
      </c:barChart>
      <c:valAx>
        <c:axId val="34963840"/>
        <c:scaling>
          <c:orientation val="minMax"/>
        </c:scaling>
        <c:delete val="0"/>
        <c:axPos val="b"/>
        <c:numFmt formatCode="0%" sourceLinked="1"/>
        <c:majorTickMark val="out"/>
        <c:minorTickMark val="none"/>
        <c:tickLblPos val="nextTo"/>
        <c:txPr>
          <a:bodyPr/>
          <a:lstStyle/>
          <a:p>
            <a:pPr>
              <a:defRPr lang="en-CA"/>
            </a:pPr>
            <a:endParaRPr lang="en-US"/>
          </a:p>
        </c:txPr>
        <c:crossAx val="34965376"/>
        <c:crosses val="autoZero"/>
        <c:crossBetween val="between"/>
      </c:valAx>
      <c:catAx>
        <c:axId val="34965376"/>
        <c:scaling>
          <c:orientation val="minMax"/>
        </c:scaling>
        <c:delete val="0"/>
        <c:axPos val="l"/>
        <c:majorTickMark val="out"/>
        <c:minorTickMark val="none"/>
        <c:tickLblPos val="nextTo"/>
        <c:txPr>
          <a:bodyPr/>
          <a:lstStyle/>
          <a:p>
            <a:pPr>
              <a:defRPr lang="en-CA"/>
            </a:pPr>
            <a:endParaRPr lang="en-US"/>
          </a:p>
        </c:txPr>
        <c:crossAx val="34963840"/>
        <c:crosses val="autoZero"/>
        <c:auto val="1"/>
        <c:lblAlgn val="ctr"/>
        <c:lblOffset val="100"/>
        <c:noMultiLvlLbl val="0"/>
      </c:catAx>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1"/>
          <c:order val="0"/>
          <c:spPr>
            <a:solidFill>
              <a:schemeClr val="accent1"/>
            </a:solidFill>
          </c:spPr>
          <c:invertIfNegative val="0"/>
          <c:dLbls>
            <c:txPr>
              <a:bodyPr/>
              <a:lstStyle/>
              <a:p>
                <a:pPr>
                  <a:defRPr lang="en-CA" sz="1200" b="1" i="0" baseline="0"/>
                </a:pPr>
                <a:endParaRPr lang="en-US"/>
              </a:p>
            </c:txPr>
            <c:showLegendKey val="0"/>
            <c:showVal val="1"/>
            <c:showCatName val="0"/>
            <c:showSerName val="0"/>
            <c:showPercent val="0"/>
            <c:showBubbleSize val="0"/>
            <c:showLeaderLines val="0"/>
          </c:dLbls>
          <c:cat>
            <c:numRef>
              <c:f>Sheet2!$A$3:$A$13</c:f>
              <c:numCache>
                <c:formatCode>General</c:formatCode>
                <c:ptCount val="11"/>
                <c:pt idx="0">
                  <c:v>2002</c:v>
                </c:pt>
                <c:pt idx="1">
                  <c:v>2003</c:v>
                </c:pt>
                <c:pt idx="2">
                  <c:v>2004</c:v>
                </c:pt>
                <c:pt idx="3">
                  <c:v>2005</c:v>
                </c:pt>
                <c:pt idx="4">
                  <c:v>2006</c:v>
                </c:pt>
                <c:pt idx="5">
                  <c:v>2007</c:v>
                </c:pt>
                <c:pt idx="6">
                  <c:v>2008</c:v>
                </c:pt>
                <c:pt idx="7">
                  <c:v>2009</c:v>
                </c:pt>
                <c:pt idx="8">
                  <c:v>2010</c:v>
                </c:pt>
                <c:pt idx="9">
                  <c:v>2011</c:v>
                </c:pt>
                <c:pt idx="10">
                  <c:v>2012</c:v>
                </c:pt>
              </c:numCache>
            </c:numRef>
          </c:cat>
          <c:val>
            <c:numRef>
              <c:f>Sheet2!$B$3:$B$13</c:f>
              <c:numCache>
                <c:formatCode>General</c:formatCode>
                <c:ptCount val="11"/>
                <c:pt idx="0">
                  <c:v>250</c:v>
                </c:pt>
                <c:pt idx="1">
                  <c:v>348</c:v>
                </c:pt>
                <c:pt idx="2">
                  <c:v>585</c:v>
                </c:pt>
                <c:pt idx="3">
                  <c:v>912</c:v>
                </c:pt>
                <c:pt idx="4">
                  <c:v>1257</c:v>
                </c:pt>
                <c:pt idx="5">
                  <c:v>2156</c:v>
                </c:pt>
                <c:pt idx="6">
                  <c:v>3656</c:v>
                </c:pt>
                <c:pt idx="7">
                  <c:v>2858</c:v>
                </c:pt>
                <c:pt idx="8">
                  <c:v>3316</c:v>
                </c:pt>
                <c:pt idx="9">
                  <c:v>5612</c:v>
                </c:pt>
                <c:pt idx="10">
                  <c:v>7647</c:v>
                </c:pt>
              </c:numCache>
            </c:numRef>
          </c:val>
        </c:ser>
        <c:dLbls>
          <c:showLegendKey val="0"/>
          <c:showVal val="0"/>
          <c:showCatName val="0"/>
          <c:showSerName val="0"/>
          <c:showPercent val="0"/>
          <c:showBubbleSize val="0"/>
        </c:dLbls>
        <c:gapWidth val="150"/>
        <c:axId val="38652544"/>
        <c:axId val="43647360"/>
      </c:barChart>
      <c:catAx>
        <c:axId val="38652544"/>
        <c:scaling>
          <c:orientation val="minMax"/>
        </c:scaling>
        <c:delete val="0"/>
        <c:axPos val="b"/>
        <c:numFmt formatCode="General" sourceLinked="1"/>
        <c:majorTickMark val="out"/>
        <c:minorTickMark val="none"/>
        <c:tickLblPos val="nextTo"/>
        <c:txPr>
          <a:bodyPr/>
          <a:lstStyle/>
          <a:p>
            <a:pPr>
              <a:defRPr lang="en-CA"/>
            </a:pPr>
            <a:endParaRPr lang="en-US"/>
          </a:p>
        </c:txPr>
        <c:crossAx val="43647360"/>
        <c:crosses val="autoZero"/>
        <c:auto val="1"/>
        <c:lblAlgn val="ctr"/>
        <c:lblOffset val="100"/>
        <c:noMultiLvlLbl val="0"/>
      </c:catAx>
      <c:valAx>
        <c:axId val="43647360"/>
        <c:scaling>
          <c:orientation val="minMax"/>
        </c:scaling>
        <c:delete val="0"/>
        <c:axPos val="l"/>
        <c:numFmt formatCode="General" sourceLinked="1"/>
        <c:majorTickMark val="out"/>
        <c:minorTickMark val="none"/>
        <c:tickLblPos val="nextTo"/>
        <c:txPr>
          <a:bodyPr/>
          <a:lstStyle/>
          <a:p>
            <a:pPr>
              <a:defRPr lang="en-CA"/>
            </a:pPr>
            <a:endParaRPr lang="en-US"/>
          </a:p>
        </c:txPr>
        <c:crossAx val="38652544"/>
        <c:crosses val="autoZero"/>
        <c:crossBetween val="between"/>
      </c:valAx>
    </c:plotArea>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barChart>
        <c:barDir val="bar"/>
        <c:grouping val="clustered"/>
        <c:varyColors val="0"/>
        <c:ser>
          <c:idx val="0"/>
          <c:order val="0"/>
          <c:tx>
            <c:strRef>
              <c:f>Sheet2!$B$19</c:f>
              <c:strCache>
                <c:ptCount val="1"/>
                <c:pt idx="0">
                  <c:v>2009</c:v>
                </c:pt>
              </c:strCache>
            </c:strRef>
          </c:tx>
          <c:spPr>
            <a:solidFill>
              <a:schemeClr val="tx2"/>
            </a:solidFill>
          </c:spPr>
          <c:invertIfNegative val="0"/>
          <c:dLbls>
            <c:dLbl>
              <c:idx val="0"/>
              <c:layout>
                <c:manualLayout>
                  <c:x val="-8.2354930113217196E-3"/>
                  <c:y val="-1.03656841984123E-2"/>
                </c:manualLayout>
              </c:layout>
              <c:showLegendKey val="0"/>
              <c:showVal val="1"/>
              <c:showCatName val="0"/>
              <c:showSerName val="0"/>
              <c:showPercent val="0"/>
              <c:showBubbleSize val="0"/>
            </c:dLbl>
            <c:dLbl>
              <c:idx val="1"/>
              <c:layout>
                <c:manualLayout>
                  <c:x val="1.5144924601169E-4"/>
                  <c:y val="0"/>
                </c:manualLayout>
              </c:layout>
              <c:showLegendKey val="0"/>
              <c:showVal val="1"/>
              <c:showCatName val="0"/>
              <c:showSerName val="0"/>
              <c:showPercent val="0"/>
              <c:showBubbleSize val="0"/>
            </c:dLbl>
            <c:dLbl>
              <c:idx val="2"/>
              <c:layout>
                <c:manualLayout>
                  <c:x val="-7.2356638319829103E-3"/>
                  <c:y val="-5.1828420992061303E-3"/>
                </c:manualLayout>
              </c:layout>
              <c:showLegendKey val="0"/>
              <c:showVal val="1"/>
              <c:showCatName val="0"/>
              <c:showSerName val="0"/>
              <c:showPercent val="0"/>
              <c:showBubbleSize val="0"/>
            </c:dLbl>
            <c:dLbl>
              <c:idx val="3"/>
              <c:layout>
                <c:manualLayout>
                  <c:x val="-2.3109217799865598E-3"/>
                  <c:y val="5.1828420992061303E-3"/>
                </c:manualLayout>
              </c:layout>
              <c:showLegendKey val="0"/>
              <c:showVal val="1"/>
              <c:showCatName val="0"/>
              <c:showSerName val="0"/>
              <c:showPercent val="0"/>
              <c:showBubbleSize val="0"/>
            </c:dLbl>
            <c:dLbl>
              <c:idx val="4"/>
              <c:layout>
                <c:manualLayout>
                  <c:x val="-1.31602350633181E-2"/>
                  <c:y val="-5.1828420992061303E-3"/>
                </c:manualLayout>
              </c:layout>
              <c:showLegendKey val="0"/>
              <c:showVal val="1"/>
              <c:showCatName val="0"/>
              <c:showSerName val="0"/>
              <c:showPercent val="0"/>
              <c:showBubbleSize val="0"/>
            </c:dLbl>
            <c:txPr>
              <a:bodyPr/>
              <a:lstStyle/>
              <a:p>
                <a:pPr>
                  <a:defRPr lang="en-CA">
                    <a:solidFill>
                      <a:schemeClr val="tx1"/>
                    </a:solidFill>
                  </a:defRPr>
                </a:pPr>
                <a:endParaRPr lang="en-US"/>
              </a:p>
            </c:txPr>
            <c:showLegendKey val="0"/>
            <c:showVal val="1"/>
            <c:showCatName val="0"/>
            <c:showSerName val="0"/>
            <c:showPercent val="0"/>
            <c:showBubbleSize val="0"/>
            <c:showLeaderLines val="0"/>
          </c:dLbls>
          <c:cat>
            <c:strRef>
              <c:f>Sheet2!$A$20:$A$24</c:f>
              <c:strCache>
                <c:ptCount val="5"/>
                <c:pt idx="0">
                  <c:v>Tourism</c:v>
                </c:pt>
                <c:pt idx="1">
                  <c:v>Mining </c:v>
                </c:pt>
                <c:pt idx="2">
                  <c:v>Remittance</c:v>
                </c:pt>
                <c:pt idx="3">
                  <c:v>Oil</c:v>
                </c:pt>
                <c:pt idx="4">
                  <c:v>Automotive</c:v>
                </c:pt>
              </c:strCache>
            </c:strRef>
          </c:cat>
          <c:val>
            <c:numRef>
              <c:f>Sheet2!$B$20:$B$24</c:f>
              <c:numCache>
                <c:formatCode>General</c:formatCode>
                <c:ptCount val="5"/>
                <c:pt idx="0">
                  <c:v>11275</c:v>
                </c:pt>
                <c:pt idx="1">
                  <c:v>10230</c:v>
                </c:pt>
                <c:pt idx="2">
                  <c:v>21244</c:v>
                </c:pt>
                <c:pt idx="3">
                  <c:v>30911</c:v>
                </c:pt>
                <c:pt idx="4">
                  <c:v>42366</c:v>
                </c:pt>
              </c:numCache>
            </c:numRef>
          </c:val>
        </c:ser>
        <c:ser>
          <c:idx val="1"/>
          <c:order val="1"/>
          <c:tx>
            <c:strRef>
              <c:f>Sheet2!$C$19</c:f>
              <c:strCache>
                <c:ptCount val="1"/>
                <c:pt idx="0">
                  <c:v>2010</c:v>
                </c:pt>
              </c:strCache>
            </c:strRef>
          </c:tx>
          <c:spPr>
            <a:solidFill>
              <a:schemeClr val="accent1"/>
            </a:solidFill>
          </c:spPr>
          <c:invertIfNegative val="0"/>
          <c:dLbls>
            <c:dLbl>
              <c:idx val="0"/>
              <c:layout>
                <c:manualLayout>
                  <c:x val="-1.0364587644207E-2"/>
                  <c:y val="-1.03656841984122E-2"/>
                </c:manualLayout>
              </c:layout>
              <c:showLegendKey val="0"/>
              <c:showVal val="1"/>
              <c:showCatName val="0"/>
              <c:showSerName val="0"/>
              <c:showPercent val="0"/>
              <c:showBubbleSize val="0"/>
            </c:dLbl>
            <c:dLbl>
              <c:idx val="1"/>
              <c:layout>
                <c:manualLayout>
                  <c:x val="-2.3109217799865099E-3"/>
                  <c:y val="-1.55485262976184E-2"/>
                </c:manualLayout>
              </c:layout>
              <c:showLegendKey val="0"/>
              <c:showVal val="1"/>
              <c:showCatName val="0"/>
              <c:showSerName val="0"/>
              <c:showPercent val="0"/>
              <c:showBubbleSize val="0"/>
            </c:dLbl>
            <c:dLbl>
              <c:idx val="2"/>
              <c:layout>
                <c:manualLayout>
                  <c:x val="-7.5689402250958401E-3"/>
                  <c:y val="-4.0809780308709699E-7"/>
                </c:manualLayout>
              </c:layout>
              <c:showLegendKey val="0"/>
              <c:showVal val="1"/>
              <c:showCatName val="0"/>
              <c:showSerName val="0"/>
              <c:showPercent val="0"/>
              <c:showBubbleSize val="0"/>
            </c:dLbl>
            <c:dLbl>
              <c:idx val="3"/>
              <c:layout>
                <c:manualLayout>
                  <c:x val="-7.9022166182087794E-3"/>
                  <c:y val="1.03656841984123E-2"/>
                </c:manualLayout>
              </c:layout>
              <c:showLegendKey val="0"/>
              <c:showVal val="1"/>
              <c:showCatName val="0"/>
              <c:showSerName val="0"/>
              <c:showPercent val="0"/>
              <c:showBubbleSize val="0"/>
            </c:dLbl>
            <c:dLbl>
              <c:idx val="4"/>
              <c:layout>
                <c:manualLayout>
                  <c:x val="-1.1031140430432801E-2"/>
                  <c:y val="1.1877209270812399E-17"/>
                </c:manualLayout>
              </c:layout>
              <c:showLegendKey val="0"/>
              <c:showVal val="1"/>
              <c:showCatName val="0"/>
              <c:showSerName val="0"/>
              <c:showPercent val="0"/>
              <c:showBubbleSize val="0"/>
            </c:dLbl>
            <c:txPr>
              <a:bodyPr/>
              <a:lstStyle/>
              <a:p>
                <a:pPr>
                  <a:defRPr lang="en-CA">
                    <a:solidFill>
                      <a:schemeClr val="tx1"/>
                    </a:solidFill>
                  </a:defRPr>
                </a:pPr>
                <a:endParaRPr lang="en-US"/>
              </a:p>
            </c:txPr>
            <c:showLegendKey val="0"/>
            <c:showVal val="1"/>
            <c:showCatName val="0"/>
            <c:showSerName val="0"/>
            <c:showPercent val="0"/>
            <c:showBubbleSize val="0"/>
            <c:showLeaderLines val="0"/>
          </c:dLbls>
          <c:cat>
            <c:strRef>
              <c:f>Sheet2!$A$20:$A$24</c:f>
              <c:strCache>
                <c:ptCount val="5"/>
                <c:pt idx="0">
                  <c:v>Tourism</c:v>
                </c:pt>
                <c:pt idx="1">
                  <c:v>Mining </c:v>
                </c:pt>
                <c:pt idx="2">
                  <c:v>Remittance</c:v>
                </c:pt>
                <c:pt idx="3">
                  <c:v>Oil</c:v>
                </c:pt>
                <c:pt idx="4">
                  <c:v>Automotive</c:v>
                </c:pt>
              </c:strCache>
            </c:strRef>
          </c:cat>
          <c:val>
            <c:numRef>
              <c:f>Sheet2!$C$20:$C$24</c:f>
              <c:numCache>
                <c:formatCode>General</c:formatCode>
                <c:ptCount val="5"/>
                <c:pt idx="0">
                  <c:v>11760</c:v>
                </c:pt>
                <c:pt idx="1">
                  <c:v>15474</c:v>
                </c:pt>
                <c:pt idx="2">
                  <c:v>21271</c:v>
                </c:pt>
                <c:pt idx="3">
                  <c:v>41693</c:v>
                </c:pt>
                <c:pt idx="4">
                  <c:v>64948</c:v>
                </c:pt>
              </c:numCache>
            </c:numRef>
          </c:val>
        </c:ser>
        <c:ser>
          <c:idx val="2"/>
          <c:order val="2"/>
          <c:tx>
            <c:strRef>
              <c:f>Sheet2!$D$19</c:f>
              <c:strCache>
                <c:ptCount val="1"/>
                <c:pt idx="0">
                  <c:v>2011</c:v>
                </c:pt>
              </c:strCache>
            </c:strRef>
          </c:tx>
          <c:spPr>
            <a:solidFill>
              <a:schemeClr val="accent1">
                <a:lumMod val="60000"/>
                <a:lumOff val="40000"/>
              </a:schemeClr>
            </a:solidFill>
          </c:spPr>
          <c:invertIfNegative val="0"/>
          <c:dLbls>
            <c:dLbl>
              <c:idx val="0"/>
              <c:layout>
                <c:manualLayout>
                  <c:x val="-1.06978640373199E-2"/>
                  <c:y val="-2.5914210496030599E-2"/>
                </c:manualLayout>
              </c:layout>
              <c:showLegendKey val="0"/>
              <c:showVal val="1"/>
              <c:showCatName val="0"/>
              <c:showSerName val="0"/>
              <c:showPercent val="0"/>
              <c:showBubbleSize val="0"/>
            </c:dLbl>
            <c:dLbl>
              <c:idx val="1"/>
              <c:layout>
                <c:manualLayout>
                  <c:x val="4.8472563912462299E-4"/>
                  <c:y val="-1.03656841984123E-2"/>
                </c:manualLayout>
              </c:layout>
              <c:showLegendKey val="0"/>
              <c:showVal val="1"/>
              <c:showCatName val="0"/>
              <c:showSerName val="0"/>
              <c:showPercent val="0"/>
              <c:showBubbleSize val="0"/>
            </c:dLbl>
            <c:dLbl>
              <c:idx val="2"/>
              <c:layout>
                <c:manualLayout>
                  <c:x val="8.1800203223755699E-4"/>
                  <c:y val="0"/>
                </c:manualLayout>
              </c:layout>
              <c:showLegendKey val="0"/>
              <c:showVal val="1"/>
              <c:showCatName val="0"/>
              <c:showSerName val="0"/>
              <c:showPercent val="0"/>
              <c:showBubbleSize val="0"/>
            </c:dLbl>
            <c:dLbl>
              <c:idx val="3"/>
              <c:layout>
                <c:manualLayout>
                  <c:x val="-4.7732928059847201E-3"/>
                  <c:y val="-5.1828420992061303E-3"/>
                </c:manualLayout>
              </c:layout>
              <c:showLegendKey val="0"/>
              <c:showVal val="1"/>
              <c:showCatName val="0"/>
              <c:showSerName val="0"/>
              <c:showPercent val="0"/>
              <c:showBubbleSize val="0"/>
            </c:dLbl>
            <c:dLbl>
              <c:idx val="4"/>
              <c:layout>
                <c:manualLayout>
                  <c:x val="-4.9300251652293703E-3"/>
                  <c:y val="5.1828420992061303E-3"/>
                </c:manualLayout>
              </c:layout>
              <c:showLegendKey val="0"/>
              <c:showVal val="1"/>
              <c:showCatName val="0"/>
              <c:showSerName val="0"/>
              <c:showPercent val="0"/>
              <c:showBubbleSize val="0"/>
            </c:dLbl>
            <c:txPr>
              <a:bodyPr/>
              <a:lstStyle/>
              <a:p>
                <a:pPr>
                  <a:defRPr lang="en-CA">
                    <a:solidFill>
                      <a:schemeClr val="tx1"/>
                    </a:solidFill>
                  </a:defRPr>
                </a:pPr>
                <a:endParaRPr lang="en-US"/>
              </a:p>
            </c:txPr>
            <c:showLegendKey val="0"/>
            <c:showVal val="1"/>
            <c:showCatName val="0"/>
            <c:showSerName val="0"/>
            <c:showPercent val="0"/>
            <c:showBubbleSize val="0"/>
            <c:showLeaderLines val="0"/>
          </c:dLbls>
          <c:cat>
            <c:strRef>
              <c:f>Sheet2!$A$20:$A$24</c:f>
              <c:strCache>
                <c:ptCount val="5"/>
                <c:pt idx="0">
                  <c:v>Tourism</c:v>
                </c:pt>
                <c:pt idx="1">
                  <c:v>Mining </c:v>
                </c:pt>
                <c:pt idx="2">
                  <c:v>Remittance</c:v>
                </c:pt>
                <c:pt idx="3">
                  <c:v>Oil</c:v>
                </c:pt>
                <c:pt idx="4">
                  <c:v>Automotive</c:v>
                </c:pt>
              </c:strCache>
            </c:strRef>
          </c:cat>
          <c:val>
            <c:numRef>
              <c:f>Sheet2!$D$20:$D$24</c:f>
              <c:numCache>
                <c:formatCode>General</c:formatCode>
                <c:ptCount val="5"/>
                <c:pt idx="0">
                  <c:v>11663</c:v>
                </c:pt>
                <c:pt idx="1">
                  <c:v>22526</c:v>
                </c:pt>
                <c:pt idx="2">
                  <c:v>22731</c:v>
                </c:pt>
                <c:pt idx="3">
                  <c:v>56423</c:v>
                </c:pt>
                <c:pt idx="4">
                  <c:v>79176</c:v>
                </c:pt>
              </c:numCache>
            </c:numRef>
          </c:val>
        </c:ser>
        <c:dLbls>
          <c:showLegendKey val="0"/>
          <c:showVal val="0"/>
          <c:showCatName val="0"/>
          <c:showSerName val="0"/>
          <c:showPercent val="0"/>
          <c:showBubbleSize val="0"/>
        </c:dLbls>
        <c:gapWidth val="150"/>
        <c:axId val="43690240"/>
        <c:axId val="46206976"/>
      </c:barChart>
      <c:catAx>
        <c:axId val="43690240"/>
        <c:scaling>
          <c:orientation val="minMax"/>
        </c:scaling>
        <c:delete val="0"/>
        <c:axPos val="l"/>
        <c:majorTickMark val="out"/>
        <c:minorTickMark val="none"/>
        <c:tickLblPos val="nextTo"/>
        <c:txPr>
          <a:bodyPr/>
          <a:lstStyle/>
          <a:p>
            <a:pPr>
              <a:defRPr lang="en-CA"/>
            </a:pPr>
            <a:endParaRPr lang="en-US"/>
          </a:p>
        </c:txPr>
        <c:crossAx val="46206976"/>
        <c:crosses val="autoZero"/>
        <c:auto val="1"/>
        <c:lblAlgn val="ctr"/>
        <c:lblOffset val="100"/>
        <c:noMultiLvlLbl val="0"/>
      </c:catAx>
      <c:valAx>
        <c:axId val="46206976"/>
        <c:scaling>
          <c:orientation val="minMax"/>
        </c:scaling>
        <c:delete val="0"/>
        <c:axPos val="b"/>
        <c:numFmt formatCode="General" sourceLinked="1"/>
        <c:majorTickMark val="out"/>
        <c:minorTickMark val="none"/>
        <c:tickLblPos val="nextTo"/>
        <c:txPr>
          <a:bodyPr/>
          <a:lstStyle/>
          <a:p>
            <a:pPr>
              <a:defRPr lang="en-CA"/>
            </a:pPr>
            <a:endParaRPr lang="en-US"/>
          </a:p>
        </c:txPr>
        <c:crossAx val="43690240"/>
        <c:crosses val="autoZero"/>
        <c:crossBetween val="between"/>
      </c:valAx>
    </c:plotArea>
    <c:legend>
      <c:legendPos val="r"/>
      <c:layout/>
      <c:overlay val="0"/>
      <c:txPr>
        <a:bodyPr/>
        <a:lstStyle/>
        <a:p>
          <a:pPr>
            <a:defRPr lang="en-CA"/>
          </a:pPr>
          <a:endParaRPr lang="en-US"/>
        </a:p>
      </c:txPr>
    </c:legend>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spPr>
            <a:solidFill>
              <a:srgbClr val="FFEA08"/>
            </a:solidFill>
          </c:spPr>
          <c:invertIfNegative val="0"/>
          <c:dLbls>
            <c:dLbl>
              <c:idx val="0"/>
              <c:layout>
                <c:manualLayout>
                  <c:x val="0"/>
                  <c:y val="3.9723330816524703E-2"/>
                </c:manualLayout>
              </c:layout>
              <c:dLblPos val="outEnd"/>
              <c:showLegendKey val="0"/>
              <c:showVal val="1"/>
              <c:showCatName val="0"/>
              <c:showSerName val="0"/>
              <c:showPercent val="0"/>
              <c:showBubbleSize val="0"/>
            </c:dLbl>
            <c:dLbl>
              <c:idx val="1"/>
              <c:layout>
                <c:manualLayout>
                  <c:x val="-3.9840637450199601E-3"/>
                  <c:y val="3.5027505123503402E-2"/>
                </c:manualLayout>
              </c:layout>
              <c:dLblPos val="outEnd"/>
              <c:showLegendKey val="0"/>
              <c:showVal val="1"/>
              <c:showCatName val="0"/>
              <c:showSerName val="0"/>
              <c:showPercent val="0"/>
              <c:showBubbleSize val="0"/>
            </c:dLbl>
            <c:dLbl>
              <c:idx val="2"/>
              <c:layout>
                <c:manualLayout>
                  <c:x val="-3.9840637450199202E-3"/>
                  <c:y val="2.4186171933987699E-2"/>
                </c:manualLayout>
              </c:layout>
              <c:dLblPos val="outEnd"/>
              <c:showLegendKey val="0"/>
              <c:showVal val="1"/>
              <c:showCatName val="0"/>
              <c:showSerName val="0"/>
              <c:showPercent val="0"/>
              <c:showBubbleSize val="0"/>
            </c:dLbl>
            <c:dLbl>
              <c:idx val="3"/>
              <c:layout>
                <c:manualLayout>
                  <c:x val="-7.3040324890633695E-17"/>
                  <c:y val="3.3871211304066402E-2"/>
                </c:manualLayout>
              </c:layout>
              <c:dLblPos val="outEnd"/>
              <c:showLegendKey val="0"/>
              <c:showVal val="1"/>
              <c:showCatName val="0"/>
              <c:showSerName val="0"/>
              <c:showPercent val="0"/>
              <c:showBubbleSize val="0"/>
            </c:dLbl>
            <c:dLbl>
              <c:idx val="4"/>
              <c:layout>
                <c:manualLayout>
                  <c:x val="-7.3040324890633695E-17"/>
                  <c:y val="3.1451299751914602E-2"/>
                </c:manualLayout>
              </c:layout>
              <c:dLblPos val="outEnd"/>
              <c:showLegendKey val="0"/>
              <c:showVal val="1"/>
              <c:showCatName val="0"/>
              <c:showSerName val="0"/>
              <c:showPercent val="0"/>
              <c:showBubbleSize val="0"/>
            </c:dLbl>
            <c:dLbl>
              <c:idx val="5"/>
              <c:layout>
                <c:manualLayout>
                  <c:x val="-3.9840637450199202E-3"/>
                  <c:y val="2.43145291770035E-2"/>
                </c:manualLayout>
              </c:layout>
              <c:dLblPos val="outEnd"/>
              <c:showLegendKey val="0"/>
              <c:showVal val="1"/>
              <c:showCatName val="0"/>
              <c:showSerName val="0"/>
              <c:showPercent val="0"/>
              <c:showBubbleSize val="0"/>
            </c:dLbl>
            <c:dLbl>
              <c:idx val="6"/>
              <c:layout>
                <c:manualLayout>
                  <c:x val="-3.9840637450199202E-3"/>
                  <c:y val="3.4767554740588999E-2"/>
                </c:manualLayout>
              </c:layout>
              <c:dLblPos val="outEnd"/>
              <c:showLegendKey val="0"/>
              <c:showVal val="1"/>
              <c:showCatName val="0"/>
              <c:showSerName val="0"/>
              <c:showPercent val="0"/>
              <c:showBubbleSize val="0"/>
            </c:dLbl>
            <c:dLbl>
              <c:idx val="7"/>
              <c:layout/>
              <c:showLegendKey val="0"/>
              <c:showVal val="1"/>
              <c:showCatName val="0"/>
              <c:showSerName val="0"/>
              <c:showPercent val="0"/>
              <c:showBubbleSize val="0"/>
            </c:dLbl>
            <c:showLegendKey val="0"/>
            <c:showVal val="0"/>
            <c:showCatName val="0"/>
            <c:showSerName val="0"/>
            <c:showPercent val="0"/>
            <c:showBubbleSize val="0"/>
          </c:dLbls>
          <c:cat>
            <c:numRef>
              <c:f>Sheet1!$F$47:$F$54</c:f>
              <c:numCache>
                <c:formatCode>General</c:formatCode>
                <c:ptCount val="8"/>
                <c:pt idx="0">
                  <c:v>2004</c:v>
                </c:pt>
                <c:pt idx="1">
                  <c:v>2005</c:v>
                </c:pt>
                <c:pt idx="2">
                  <c:v>2006</c:v>
                </c:pt>
                <c:pt idx="3">
                  <c:v>2007</c:v>
                </c:pt>
                <c:pt idx="4">
                  <c:v>2008</c:v>
                </c:pt>
                <c:pt idx="5">
                  <c:v>2009</c:v>
                </c:pt>
                <c:pt idx="6">
                  <c:v>2010</c:v>
                </c:pt>
                <c:pt idx="7">
                  <c:v>2011</c:v>
                </c:pt>
              </c:numCache>
            </c:numRef>
          </c:cat>
          <c:val>
            <c:numRef>
              <c:f>Sheet1!$G$47:$G$54</c:f>
              <c:numCache>
                <c:formatCode>General</c:formatCode>
                <c:ptCount val="8"/>
                <c:pt idx="0">
                  <c:v>21.8</c:v>
                </c:pt>
                <c:pt idx="1">
                  <c:v>30.4</c:v>
                </c:pt>
                <c:pt idx="2">
                  <c:v>39</c:v>
                </c:pt>
                <c:pt idx="3">
                  <c:v>43.7</c:v>
                </c:pt>
                <c:pt idx="4">
                  <c:v>50.8</c:v>
                </c:pt>
                <c:pt idx="5">
                  <c:v>62.4</c:v>
                </c:pt>
                <c:pt idx="6">
                  <c:v>79.400000000000006</c:v>
                </c:pt>
                <c:pt idx="7">
                  <c:v>88.6</c:v>
                </c:pt>
              </c:numCache>
            </c:numRef>
          </c:val>
        </c:ser>
        <c:dLbls>
          <c:showLegendKey val="0"/>
          <c:showVal val="0"/>
          <c:showCatName val="0"/>
          <c:showSerName val="0"/>
          <c:showPercent val="0"/>
          <c:showBubbleSize val="0"/>
        </c:dLbls>
        <c:gapWidth val="150"/>
        <c:axId val="38115200"/>
        <c:axId val="38116736"/>
      </c:barChart>
      <c:catAx>
        <c:axId val="38115200"/>
        <c:scaling>
          <c:orientation val="minMax"/>
        </c:scaling>
        <c:delete val="0"/>
        <c:axPos val="b"/>
        <c:numFmt formatCode="General" sourceLinked="1"/>
        <c:majorTickMark val="out"/>
        <c:minorTickMark val="none"/>
        <c:tickLblPos val="nextTo"/>
        <c:txPr>
          <a:bodyPr/>
          <a:lstStyle/>
          <a:p>
            <a:pPr>
              <a:defRPr lang="en-CA"/>
            </a:pPr>
            <a:endParaRPr lang="en-US"/>
          </a:p>
        </c:txPr>
        <c:crossAx val="38116736"/>
        <c:crosses val="autoZero"/>
        <c:auto val="1"/>
        <c:lblAlgn val="ctr"/>
        <c:lblOffset val="100"/>
        <c:noMultiLvlLbl val="0"/>
      </c:catAx>
      <c:valAx>
        <c:axId val="38116736"/>
        <c:scaling>
          <c:orientation val="minMax"/>
        </c:scaling>
        <c:delete val="0"/>
        <c:axPos val="l"/>
        <c:numFmt formatCode="General" sourceLinked="1"/>
        <c:majorTickMark val="out"/>
        <c:minorTickMark val="none"/>
        <c:tickLblPos val="nextTo"/>
        <c:txPr>
          <a:bodyPr/>
          <a:lstStyle/>
          <a:p>
            <a:pPr>
              <a:defRPr lang="en-CA"/>
            </a:pPr>
            <a:endParaRPr lang="en-US"/>
          </a:p>
        </c:txPr>
        <c:crossAx val="38115200"/>
        <c:crosses val="autoZero"/>
        <c:crossBetween val="between"/>
      </c:valAx>
    </c:plotArea>
    <c:plotVisOnly val="1"/>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CA"/>
              <a:t>Gold Production 2011</a:t>
            </a:r>
          </a:p>
        </c:rich>
      </c:tx>
      <c:layout/>
      <c:overlay val="0"/>
    </c:title>
    <c:autoTitleDeleted val="0"/>
    <c:plotArea>
      <c:layout/>
      <c:pieChart>
        <c:varyColors val="1"/>
        <c:ser>
          <c:idx val="0"/>
          <c:order val="0"/>
          <c:dLbls>
            <c:dLbl>
              <c:idx val="9"/>
              <c:layout>
                <c:manualLayout>
                  <c:x val="-4.6412874276678617E-2"/>
                  <c:y val="-3.9634062027239216E-2"/>
                </c:manualLayout>
              </c:layout>
              <c:showLegendKey val="0"/>
              <c:showVal val="0"/>
              <c:showCatName val="1"/>
              <c:showSerName val="0"/>
              <c:showPercent val="1"/>
              <c:showBubbleSize val="0"/>
            </c:dLbl>
            <c:numFmt formatCode="0.0%" sourceLinked="0"/>
            <c:showLegendKey val="0"/>
            <c:showVal val="0"/>
            <c:showCatName val="1"/>
            <c:showSerName val="0"/>
            <c:showPercent val="1"/>
            <c:showBubbleSize val="0"/>
            <c:showLeaderLines val="1"/>
          </c:dLbls>
          <c:cat>
            <c:strRef>
              <c:f>Sheet1!$B$5:$B$17</c:f>
              <c:strCache>
                <c:ptCount val="13"/>
                <c:pt idx="0">
                  <c:v>Goldcorp</c:v>
                </c:pt>
                <c:pt idx="1">
                  <c:v>Fresnillo</c:v>
                </c:pt>
                <c:pt idx="2">
                  <c:v>Minera Frisco</c:v>
                </c:pt>
                <c:pt idx="3">
                  <c:v>Agnico Eagle Mines</c:v>
                </c:pt>
                <c:pt idx="4">
                  <c:v>Gammon Gold</c:v>
                </c:pt>
                <c:pt idx="5">
                  <c:v>new gold</c:v>
                </c:pt>
                <c:pt idx="6">
                  <c:v>Timmins Gold</c:v>
                </c:pt>
                <c:pt idx="7">
                  <c:v>Yamana Gold</c:v>
                </c:pt>
                <c:pt idx="8">
                  <c:v>Coeur Mining</c:v>
                </c:pt>
                <c:pt idx="9">
                  <c:v>Scorpion Gold Corp</c:v>
                </c:pt>
                <c:pt idx="10">
                  <c:v>Alamos</c:v>
                </c:pt>
                <c:pt idx="11">
                  <c:v>Gold Resources</c:v>
                </c:pt>
                <c:pt idx="12">
                  <c:v>Others</c:v>
                </c:pt>
              </c:strCache>
            </c:strRef>
          </c:cat>
          <c:val>
            <c:numRef>
              <c:f>Sheet1!$D$5:$D$17</c:f>
              <c:numCache>
                <c:formatCode>_-* #,##0.0_-;\-* #,##0.0_-;_-* "-"??_-;_-@_-</c:formatCode>
                <c:ptCount val="13"/>
                <c:pt idx="0">
                  <c:v>21.596875000000001</c:v>
                </c:pt>
                <c:pt idx="1">
                  <c:v>14.0270625</c:v>
                </c:pt>
                <c:pt idx="2">
                  <c:v>7.3459062499999996</c:v>
                </c:pt>
                <c:pt idx="3">
                  <c:v>4.6833437499999997</c:v>
                </c:pt>
                <c:pt idx="4">
                  <c:v>1.5435937500000001</c:v>
                </c:pt>
                <c:pt idx="5">
                  <c:v>4.5</c:v>
                </c:pt>
                <c:pt idx="6">
                  <c:v>2.0558125</c:v>
                </c:pt>
                <c:pt idx="7">
                  <c:v>0.26368750000000002</c:v>
                </c:pt>
                <c:pt idx="8">
                  <c:v>3.9084687499999999</c:v>
                </c:pt>
                <c:pt idx="9">
                  <c:v>0.31774999999999998</c:v>
                </c:pt>
                <c:pt idx="10">
                  <c:v>4.875</c:v>
                </c:pt>
                <c:pt idx="11">
                  <c:v>0.67456249999999995</c:v>
                </c:pt>
                <c:pt idx="12">
                  <c:v>22.807937500000008</c:v>
                </c:pt>
              </c:numCache>
            </c:numRef>
          </c:val>
        </c:ser>
        <c:ser>
          <c:idx val="1"/>
          <c:order val="1"/>
          <c:dLbls>
            <c:showLegendKey val="0"/>
            <c:showVal val="0"/>
            <c:showCatName val="1"/>
            <c:showSerName val="0"/>
            <c:showPercent val="1"/>
            <c:showBubbleSize val="0"/>
            <c:showLeaderLines val="1"/>
          </c:dLbls>
          <c:cat>
            <c:strRef>
              <c:f>Sheet1!$B$5:$B$17</c:f>
              <c:strCache>
                <c:ptCount val="13"/>
                <c:pt idx="0">
                  <c:v>Goldcorp</c:v>
                </c:pt>
                <c:pt idx="1">
                  <c:v>Fresnillo</c:v>
                </c:pt>
                <c:pt idx="2">
                  <c:v>Minera Frisco</c:v>
                </c:pt>
                <c:pt idx="3">
                  <c:v>Agnico Eagle Mines</c:v>
                </c:pt>
                <c:pt idx="4">
                  <c:v>Gammon Gold</c:v>
                </c:pt>
                <c:pt idx="5">
                  <c:v>new gold</c:v>
                </c:pt>
                <c:pt idx="6">
                  <c:v>Timmins Gold</c:v>
                </c:pt>
                <c:pt idx="7">
                  <c:v>Yamana Gold</c:v>
                </c:pt>
                <c:pt idx="8">
                  <c:v>Coeur Mining</c:v>
                </c:pt>
                <c:pt idx="9">
                  <c:v>Scorpion Gold Corp</c:v>
                </c:pt>
                <c:pt idx="10">
                  <c:v>Alamos</c:v>
                </c:pt>
                <c:pt idx="11">
                  <c:v>Gold Resources</c:v>
                </c:pt>
                <c:pt idx="12">
                  <c:v>Others</c:v>
                </c:pt>
              </c:strCache>
            </c:strRef>
          </c:cat>
          <c:val>
            <c:numRef>
              <c:f>Sheet1!$B$20:$B$24</c:f>
              <c:numCache>
                <c:formatCode>General</c:formatCode>
                <c:ptCount val="5"/>
                <c:pt idx="0">
                  <c:v>0</c:v>
                </c:pt>
                <c:pt idx="1">
                  <c:v>0</c:v>
                </c:pt>
                <c:pt idx="2">
                  <c:v>0</c:v>
                </c:pt>
                <c:pt idx="3">
                  <c:v>0</c:v>
                </c:pt>
                <c:pt idx="4">
                  <c:v>0</c:v>
                </c:pt>
              </c:numCache>
            </c:numRef>
          </c:val>
        </c:ser>
        <c:dLbls>
          <c:showLegendKey val="0"/>
          <c:showVal val="0"/>
          <c:showCatName val="1"/>
          <c:showSerName val="0"/>
          <c:showPercent val="1"/>
          <c:showBubbleSize val="0"/>
          <c:showLeaderLines val="1"/>
        </c:dLbls>
        <c:firstSliceAng val="0"/>
      </c:pieChart>
    </c:plotArea>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s-ES_tradnl" dirty="0"/>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B29A27FD-9A2C-4F42-85AA-E60353B02702}" type="datetimeFigureOut">
              <a:rPr lang="en-US" smtClean="0"/>
              <a:pPr/>
              <a:t>9/11/2014</a:t>
            </a:fld>
            <a:endParaRPr lang="es-ES_tradnl" dirty="0"/>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s-ES_tradnl" dirty="0"/>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normAutofit/>
          </a:body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s-ES_tradnl"/>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s-ES_tradnl" dirty="0"/>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A71277F7-0D9D-C747-AD3E-4CC8D09E99AE}" type="slidenum">
              <a:rPr lang="es-ES_tradnl" smtClean="0"/>
              <a:pPr/>
              <a:t>‹#›</a:t>
            </a:fld>
            <a:endParaRPr lang="es-ES_tradnl" dirty="0"/>
          </a:p>
        </p:txBody>
      </p:sp>
    </p:spTree>
    <p:extLst>
      <p:ext uri="{BB962C8B-B14F-4D97-AF65-F5344CB8AC3E}">
        <p14:creationId xmlns:p14="http://schemas.microsoft.com/office/powerpoint/2010/main" val="135048451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9D269ABA-ECBF-4789-B79E-515670156E45}" type="slidenum">
              <a:rPr lang="en-US" smtClean="0">
                <a:solidFill>
                  <a:prstClr val="black"/>
                </a:solidFill>
              </a:rPr>
              <a:pPr/>
              <a:t>20</a:t>
            </a:fld>
            <a:endParaRPr 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s-ES_tradnl"/>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s-ES_tradnl"/>
          </a:p>
        </p:txBody>
      </p:sp>
      <p:sp>
        <p:nvSpPr>
          <p:cNvPr id="4" name="Date Placeholder 3"/>
          <p:cNvSpPr>
            <a:spLocks noGrp="1"/>
          </p:cNvSpPr>
          <p:nvPr>
            <p:ph type="dt" sz="half" idx="10"/>
          </p:nvPr>
        </p:nvSpPr>
        <p:spPr/>
        <p:txBody>
          <a:bodyPr/>
          <a:lstStyle/>
          <a:p>
            <a:fld id="{FE84C9DA-FE48-8D44-973B-AC4C81DFF745}" type="datetimeFigureOut">
              <a:rPr lang="en-US" smtClean="0"/>
              <a:pPr/>
              <a:t>9/11/2014</a:t>
            </a:fld>
            <a:endParaRPr lang="es-ES_tradnl" dirty="0"/>
          </a:p>
        </p:txBody>
      </p:sp>
      <p:sp>
        <p:nvSpPr>
          <p:cNvPr id="5" name="Footer Placeholder 4"/>
          <p:cNvSpPr>
            <a:spLocks noGrp="1"/>
          </p:cNvSpPr>
          <p:nvPr>
            <p:ph type="ftr" sz="quarter" idx="11"/>
          </p:nvPr>
        </p:nvSpPr>
        <p:spPr/>
        <p:txBody>
          <a:bodyPr/>
          <a:lstStyle/>
          <a:p>
            <a:endParaRPr lang="es-ES_tradnl" dirty="0"/>
          </a:p>
        </p:txBody>
      </p:sp>
      <p:sp>
        <p:nvSpPr>
          <p:cNvPr id="6" name="Slide Number Placeholder 5"/>
          <p:cNvSpPr>
            <a:spLocks noGrp="1"/>
          </p:cNvSpPr>
          <p:nvPr>
            <p:ph type="sldNum" sz="quarter" idx="12"/>
          </p:nvPr>
        </p:nvSpPr>
        <p:spPr/>
        <p:txBody>
          <a:bodyPr/>
          <a:lstStyle/>
          <a:p>
            <a:fld id="{65E30FA7-3EAB-3C4E-B731-F4C70602B5D6}" type="slidenum">
              <a:rPr lang="es-ES_tradnl" smtClean="0"/>
              <a:pPr/>
              <a:t>‹#›</a:t>
            </a:fld>
            <a:endParaRPr lang="es-ES_tradn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_tradnl"/>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_tradnl"/>
          </a:p>
        </p:txBody>
      </p:sp>
      <p:sp>
        <p:nvSpPr>
          <p:cNvPr id="4" name="Date Placeholder 3"/>
          <p:cNvSpPr>
            <a:spLocks noGrp="1"/>
          </p:cNvSpPr>
          <p:nvPr>
            <p:ph type="dt" sz="half" idx="10"/>
          </p:nvPr>
        </p:nvSpPr>
        <p:spPr/>
        <p:txBody>
          <a:bodyPr/>
          <a:lstStyle/>
          <a:p>
            <a:fld id="{FE84C9DA-FE48-8D44-973B-AC4C81DFF745}" type="datetimeFigureOut">
              <a:rPr lang="en-US" smtClean="0"/>
              <a:pPr/>
              <a:t>9/11/2014</a:t>
            </a:fld>
            <a:endParaRPr lang="es-ES_tradnl" dirty="0"/>
          </a:p>
        </p:txBody>
      </p:sp>
      <p:sp>
        <p:nvSpPr>
          <p:cNvPr id="5" name="Footer Placeholder 4"/>
          <p:cNvSpPr>
            <a:spLocks noGrp="1"/>
          </p:cNvSpPr>
          <p:nvPr>
            <p:ph type="ftr" sz="quarter" idx="11"/>
          </p:nvPr>
        </p:nvSpPr>
        <p:spPr/>
        <p:txBody>
          <a:bodyPr/>
          <a:lstStyle/>
          <a:p>
            <a:endParaRPr lang="es-ES_tradnl" dirty="0"/>
          </a:p>
        </p:txBody>
      </p:sp>
      <p:sp>
        <p:nvSpPr>
          <p:cNvPr id="6" name="Slide Number Placeholder 5"/>
          <p:cNvSpPr>
            <a:spLocks noGrp="1"/>
          </p:cNvSpPr>
          <p:nvPr>
            <p:ph type="sldNum" sz="quarter" idx="12"/>
          </p:nvPr>
        </p:nvSpPr>
        <p:spPr/>
        <p:txBody>
          <a:bodyPr/>
          <a:lstStyle/>
          <a:p>
            <a:fld id="{65E30FA7-3EAB-3C4E-B731-F4C70602B5D6}" type="slidenum">
              <a:rPr lang="es-ES_tradnl" smtClean="0"/>
              <a:pPr/>
              <a:t>‹#›</a:t>
            </a:fld>
            <a:endParaRPr lang="es-ES_tradn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s-ES_tradnl"/>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E84C9DA-FE48-8D44-973B-AC4C81DFF745}" type="datetimeFigureOut">
              <a:rPr lang="en-US" smtClean="0"/>
              <a:pPr/>
              <a:t>9/11/2014</a:t>
            </a:fld>
            <a:endParaRPr lang="es-ES_tradnl" dirty="0"/>
          </a:p>
        </p:txBody>
      </p:sp>
      <p:sp>
        <p:nvSpPr>
          <p:cNvPr id="5" name="Footer Placeholder 4"/>
          <p:cNvSpPr>
            <a:spLocks noGrp="1"/>
          </p:cNvSpPr>
          <p:nvPr>
            <p:ph type="ftr" sz="quarter" idx="11"/>
          </p:nvPr>
        </p:nvSpPr>
        <p:spPr/>
        <p:txBody>
          <a:bodyPr/>
          <a:lstStyle/>
          <a:p>
            <a:endParaRPr lang="es-ES_tradnl" dirty="0"/>
          </a:p>
        </p:txBody>
      </p:sp>
      <p:sp>
        <p:nvSpPr>
          <p:cNvPr id="6" name="Slide Number Placeholder 5"/>
          <p:cNvSpPr>
            <a:spLocks noGrp="1"/>
          </p:cNvSpPr>
          <p:nvPr>
            <p:ph type="sldNum" sz="quarter" idx="12"/>
          </p:nvPr>
        </p:nvSpPr>
        <p:spPr/>
        <p:txBody>
          <a:bodyPr/>
          <a:lstStyle/>
          <a:p>
            <a:fld id="{65E30FA7-3EAB-3C4E-B731-F4C70602B5D6}" type="slidenum">
              <a:rPr lang="es-ES_tradnl" smtClean="0"/>
              <a:pPr/>
              <a:t>‹#›</a:t>
            </a:fld>
            <a:endParaRPr lang="es-ES_tradnl"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_tradnl"/>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_tradnl"/>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_tradnl"/>
          </a:p>
        </p:txBody>
      </p:sp>
      <p:sp>
        <p:nvSpPr>
          <p:cNvPr id="5" name="Date Placeholder 4"/>
          <p:cNvSpPr>
            <a:spLocks noGrp="1"/>
          </p:cNvSpPr>
          <p:nvPr>
            <p:ph type="dt" sz="half" idx="10"/>
          </p:nvPr>
        </p:nvSpPr>
        <p:spPr/>
        <p:txBody>
          <a:bodyPr/>
          <a:lstStyle/>
          <a:p>
            <a:fld id="{FE84C9DA-FE48-8D44-973B-AC4C81DFF745}" type="datetimeFigureOut">
              <a:rPr lang="en-US" smtClean="0"/>
              <a:pPr/>
              <a:t>9/11/2014</a:t>
            </a:fld>
            <a:endParaRPr lang="es-ES_tradnl" dirty="0"/>
          </a:p>
        </p:txBody>
      </p:sp>
      <p:sp>
        <p:nvSpPr>
          <p:cNvPr id="6" name="Footer Placeholder 5"/>
          <p:cNvSpPr>
            <a:spLocks noGrp="1"/>
          </p:cNvSpPr>
          <p:nvPr>
            <p:ph type="ftr" sz="quarter" idx="11"/>
          </p:nvPr>
        </p:nvSpPr>
        <p:spPr/>
        <p:txBody>
          <a:bodyPr/>
          <a:lstStyle/>
          <a:p>
            <a:endParaRPr lang="es-ES_tradnl" dirty="0"/>
          </a:p>
        </p:txBody>
      </p:sp>
      <p:sp>
        <p:nvSpPr>
          <p:cNvPr id="7" name="Slide Number Placeholder 6"/>
          <p:cNvSpPr>
            <a:spLocks noGrp="1"/>
          </p:cNvSpPr>
          <p:nvPr>
            <p:ph type="sldNum" sz="quarter" idx="12"/>
          </p:nvPr>
        </p:nvSpPr>
        <p:spPr/>
        <p:txBody>
          <a:bodyPr/>
          <a:lstStyle/>
          <a:p>
            <a:fld id="{65E30FA7-3EAB-3C4E-B731-F4C70602B5D6}" type="slidenum">
              <a:rPr lang="es-ES_tradnl" smtClean="0"/>
              <a:pPr/>
              <a:t>‹#›</a:t>
            </a:fld>
            <a:endParaRPr lang="es-ES_tradn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s-ES_tradnl"/>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_tradnl"/>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_tradnl"/>
          </a:p>
        </p:txBody>
      </p:sp>
      <p:sp>
        <p:nvSpPr>
          <p:cNvPr id="7" name="Date Placeholder 6"/>
          <p:cNvSpPr>
            <a:spLocks noGrp="1"/>
          </p:cNvSpPr>
          <p:nvPr>
            <p:ph type="dt" sz="half" idx="10"/>
          </p:nvPr>
        </p:nvSpPr>
        <p:spPr/>
        <p:txBody>
          <a:bodyPr/>
          <a:lstStyle/>
          <a:p>
            <a:fld id="{FE84C9DA-FE48-8D44-973B-AC4C81DFF745}" type="datetimeFigureOut">
              <a:rPr lang="en-US" smtClean="0"/>
              <a:pPr/>
              <a:t>9/11/2014</a:t>
            </a:fld>
            <a:endParaRPr lang="es-ES_tradnl" dirty="0"/>
          </a:p>
        </p:txBody>
      </p:sp>
      <p:sp>
        <p:nvSpPr>
          <p:cNvPr id="8" name="Footer Placeholder 7"/>
          <p:cNvSpPr>
            <a:spLocks noGrp="1"/>
          </p:cNvSpPr>
          <p:nvPr>
            <p:ph type="ftr" sz="quarter" idx="11"/>
          </p:nvPr>
        </p:nvSpPr>
        <p:spPr/>
        <p:txBody>
          <a:bodyPr/>
          <a:lstStyle/>
          <a:p>
            <a:endParaRPr lang="es-ES_tradnl" dirty="0"/>
          </a:p>
        </p:txBody>
      </p:sp>
      <p:sp>
        <p:nvSpPr>
          <p:cNvPr id="9" name="Slide Number Placeholder 8"/>
          <p:cNvSpPr>
            <a:spLocks noGrp="1"/>
          </p:cNvSpPr>
          <p:nvPr>
            <p:ph type="sldNum" sz="quarter" idx="12"/>
          </p:nvPr>
        </p:nvSpPr>
        <p:spPr/>
        <p:txBody>
          <a:bodyPr/>
          <a:lstStyle/>
          <a:p>
            <a:fld id="{65E30FA7-3EAB-3C4E-B731-F4C70602B5D6}" type="slidenum">
              <a:rPr lang="es-ES_tradnl" smtClean="0"/>
              <a:pPr/>
              <a:t>‹#›</a:t>
            </a:fld>
            <a:endParaRPr lang="es-ES_tradn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_tradnl"/>
          </a:p>
        </p:txBody>
      </p:sp>
      <p:sp>
        <p:nvSpPr>
          <p:cNvPr id="3" name="Date Placeholder 2"/>
          <p:cNvSpPr>
            <a:spLocks noGrp="1"/>
          </p:cNvSpPr>
          <p:nvPr>
            <p:ph type="dt" sz="half" idx="10"/>
          </p:nvPr>
        </p:nvSpPr>
        <p:spPr/>
        <p:txBody>
          <a:bodyPr/>
          <a:lstStyle/>
          <a:p>
            <a:fld id="{FE84C9DA-FE48-8D44-973B-AC4C81DFF745}" type="datetimeFigureOut">
              <a:rPr lang="en-US" smtClean="0"/>
              <a:pPr/>
              <a:t>9/11/2014</a:t>
            </a:fld>
            <a:endParaRPr lang="es-ES_tradnl" dirty="0"/>
          </a:p>
        </p:txBody>
      </p:sp>
      <p:sp>
        <p:nvSpPr>
          <p:cNvPr id="4" name="Footer Placeholder 3"/>
          <p:cNvSpPr>
            <a:spLocks noGrp="1"/>
          </p:cNvSpPr>
          <p:nvPr>
            <p:ph type="ftr" sz="quarter" idx="11"/>
          </p:nvPr>
        </p:nvSpPr>
        <p:spPr/>
        <p:txBody>
          <a:bodyPr/>
          <a:lstStyle/>
          <a:p>
            <a:endParaRPr lang="es-ES_tradnl" dirty="0"/>
          </a:p>
        </p:txBody>
      </p:sp>
      <p:sp>
        <p:nvSpPr>
          <p:cNvPr id="5" name="Slide Number Placeholder 4"/>
          <p:cNvSpPr>
            <a:spLocks noGrp="1"/>
          </p:cNvSpPr>
          <p:nvPr>
            <p:ph type="sldNum" sz="quarter" idx="12"/>
          </p:nvPr>
        </p:nvSpPr>
        <p:spPr/>
        <p:txBody>
          <a:bodyPr/>
          <a:lstStyle/>
          <a:p>
            <a:fld id="{65E30FA7-3EAB-3C4E-B731-F4C70602B5D6}" type="slidenum">
              <a:rPr lang="es-ES_tradnl" smtClean="0"/>
              <a:pPr/>
              <a:t>‹#›</a:t>
            </a:fld>
            <a:endParaRPr lang="es-ES_tradn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84C9DA-FE48-8D44-973B-AC4C81DFF745}" type="datetimeFigureOut">
              <a:rPr lang="en-US" smtClean="0"/>
              <a:pPr/>
              <a:t>9/11/2014</a:t>
            </a:fld>
            <a:endParaRPr lang="es-ES_tradnl" dirty="0"/>
          </a:p>
        </p:txBody>
      </p:sp>
      <p:sp>
        <p:nvSpPr>
          <p:cNvPr id="3" name="Footer Placeholder 2"/>
          <p:cNvSpPr>
            <a:spLocks noGrp="1"/>
          </p:cNvSpPr>
          <p:nvPr>
            <p:ph type="ftr" sz="quarter" idx="11"/>
          </p:nvPr>
        </p:nvSpPr>
        <p:spPr/>
        <p:txBody>
          <a:bodyPr/>
          <a:lstStyle/>
          <a:p>
            <a:endParaRPr lang="es-ES_tradnl" dirty="0"/>
          </a:p>
        </p:txBody>
      </p:sp>
      <p:sp>
        <p:nvSpPr>
          <p:cNvPr id="4" name="Slide Number Placeholder 3"/>
          <p:cNvSpPr>
            <a:spLocks noGrp="1"/>
          </p:cNvSpPr>
          <p:nvPr>
            <p:ph type="sldNum" sz="quarter" idx="12"/>
          </p:nvPr>
        </p:nvSpPr>
        <p:spPr/>
        <p:txBody>
          <a:bodyPr/>
          <a:lstStyle/>
          <a:p>
            <a:fld id="{65E30FA7-3EAB-3C4E-B731-F4C70602B5D6}" type="slidenum">
              <a:rPr lang="es-ES_tradnl" smtClean="0"/>
              <a:pPr/>
              <a:t>‹#›</a:t>
            </a:fld>
            <a:endParaRPr lang="es-ES_tradn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s-ES_tradnl"/>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_tradnl"/>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84C9DA-FE48-8D44-973B-AC4C81DFF745}" type="datetimeFigureOut">
              <a:rPr lang="en-US" smtClean="0"/>
              <a:pPr/>
              <a:t>9/11/2014</a:t>
            </a:fld>
            <a:endParaRPr lang="es-ES_tradnl" dirty="0"/>
          </a:p>
        </p:txBody>
      </p:sp>
      <p:sp>
        <p:nvSpPr>
          <p:cNvPr id="6" name="Footer Placeholder 5"/>
          <p:cNvSpPr>
            <a:spLocks noGrp="1"/>
          </p:cNvSpPr>
          <p:nvPr>
            <p:ph type="ftr" sz="quarter" idx="11"/>
          </p:nvPr>
        </p:nvSpPr>
        <p:spPr/>
        <p:txBody>
          <a:bodyPr/>
          <a:lstStyle/>
          <a:p>
            <a:endParaRPr lang="es-ES_tradnl" dirty="0"/>
          </a:p>
        </p:txBody>
      </p:sp>
      <p:sp>
        <p:nvSpPr>
          <p:cNvPr id="7" name="Slide Number Placeholder 6"/>
          <p:cNvSpPr>
            <a:spLocks noGrp="1"/>
          </p:cNvSpPr>
          <p:nvPr>
            <p:ph type="sldNum" sz="quarter" idx="12"/>
          </p:nvPr>
        </p:nvSpPr>
        <p:spPr/>
        <p:txBody>
          <a:bodyPr/>
          <a:lstStyle/>
          <a:p>
            <a:fld id="{65E30FA7-3EAB-3C4E-B731-F4C70602B5D6}" type="slidenum">
              <a:rPr lang="es-ES_tradnl" smtClean="0"/>
              <a:pPr/>
              <a:t>‹#›</a:t>
            </a:fld>
            <a:endParaRPr lang="es-ES_tradnl"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s-ES_tradnl"/>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s-ES_tradnl"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84C9DA-FE48-8D44-973B-AC4C81DFF745}" type="datetimeFigureOut">
              <a:rPr lang="en-US" smtClean="0"/>
              <a:pPr/>
              <a:t>9/11/2014</a:t>
            </a:fld>
            <a:endParaRPr lang="es-ES_tradnl" dirty="0"/>
          </a:p>
        </p:txBody>
      </p:sp>
      <p:sp>
        <p:nvSpPr>
          <p:cNvPr id="6" name="Footer Placeholder 5"/>
          <p:cNvSpPr>
            <a:spLocks noGrp="1"/>
          </p:cNvSpPr>
          <p:nvPr>
            <p:ph type="ftr" sz="quarter" idx="11"/>
          </p:nvPr>
        </p:nvSpPr>
        <p:spPr/>
        <p:txBody>
          <a:bodyPr/>
          <a:lstStyle/>
          <a:p>
            <a:endParaRPr lang="es-ES_tradnl" dirty="0"/>
          </a:p>
        </p:txBody>
      </p:sp>
      <p:sp>
        <p:nvSpPr>
          <p:cNvPr id="7" name="Slide Number Placeholder 6"/>
          <p:cNvSpPr>
            <a:spLocks noGrp="1"/>
          </p:cNvSpPr>
          <p:nvPr>
            <p:ph type="sldNum" sz="quarter" idx="12"/>
          </p:nvPr>
        </p:nvSpPr>
        <p:spPr/>
        <p:txBody>
          <a:bodyPr/>
          <a:lstStyle/>
          <a:p>
            <a:fld id="{65E30FA7-3EAB-3C4E-B731-F4C70602B5D6}" type="slidenum">
              <a:rPr lang="es-ES_tradnl" smtClean="0"/>
              <a:pPr/>
              <a:t>‹#›</a:t>
            </a:fld>
            <a:endParaRPr lang="es-ES_tradn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_tradnl"/>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_tradnl"/>
          </a:p>
        </p:txBody>
      </p:sp>
      <p:sp>
        <p:nvSpPr>
          <p:cNvPr id="4" name="Date Placeholder 3"/>
          <p:cNvSpPr>
            <a:spLocks noGrp="1"/>
          </p:cNvSpPr>
          <p:nvPr>
            <p:ph type="dt" sz="half" idx="10"/>
          </p:nvPr>
        </p:nvSpPr>
        <p:spPr/>
        <p:txBody>
          <a:bodyPr/>
          <a:lstStyle/>
          <a:p>
            <a:fld id="{FE84C9DA-FE48-8D44-973B-AC4C81DFF745}" type="datetimeFigureOut">
              <a:rPr lang="en-US" smtClean="0"/>
              <a:pPr/>
              <a:t>9/11/2014</a:t>
            </a:fld>
            <a:endParaRPr lang="es-ES_tradnl" dirty="0"/>
          </a:p>
        </p:txBody>
      </p:sp>
      <p:sp>
        <p:nvSpPr>
          <p:cNvPr id="5" name="Footer Placeholder 4"/>
          <p:cNvSpPr>
            <a:spLocks noGrp="1"/>
          </p:cNvSpPr>
          <p:nvPr>
            <p:ph type="ftr" sz="quarter" idx="11"/>
          </p:nvPr>
        </p:nvSpPr>
        <p:spPr/>
        <p:txBody>
          <a:bodyPr/>
          <a:lstStyle/>
          <a:p>
            <a:endParaRPr lang="es-ES_tradnl" dirty="0"/>
          </a:p>
        </p:txBody>
      </p:sp>
      <p:sp>
        <p:nvSpPr>
          <p:cNvPr id="6" name="Slide Number Placeholder 5"/>
          <p:cNvSpPr>
            <a:spLocks noGrp="1"/>
          </p:cNvSpPr>
          <p:nvPr>
            <p:ph type="sldNum" sz="quarter" idx="12"/>
          </p:nvPr>
        </p:nvSpPr>
        <p:spPr/>
        <p:txBody>
          <a:bodyPr/>
          <a:lstStyle/>
          <a:p>
            <a:fld id="{65E30FA7-3EAB-3C4E-B731-F4C70602B5D6}" type="slidenum">
              <a:rPr lang="es-ES_tradnl" smtClean="0"/>
              <a:pPr/>
              <a:t>‹#›</a:t>
            </a:fld>
            <a:endParaRPr lang="es-ES_tradn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s-ES_tradnl"/>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_tradnl"/>
          </a:p>
        </p:txBody>
      </p:sp>
      <p:sp>
        <p:nvSpPr>
          <p:cNvPr id="4" name="Date Placeholder 3"/>
          <p:cNvSpPr>
            <a:spLocks noGrp="1"/>
          </p:cNvSpPr>
          <p:nvPr>
            <p:ph type="dt" sz="half" idx="10"/>
          </p:nvPr>
        </p:nvSpPr>
        <p:spPr/>
        <p:txBody>
          <a:bodyPr/>
          <a:lstStyle/>
          <a:p>
            <a:fld id="{FE84C9DA-FE48-8D44-973B-AC4C81DFF745}" type="datetimeFigureOut">
              <a:rPr lang="en-US" smtClean="0"/>
              <a:pPr/>
              <a:t>9/11/2014</a:t>
            </a:fld>
            <a:endParaRPr lang="es-ES_tradnl" dirty="0"/>
          </a:p>
        </p:txBody>
      </p:sp>
      <p:sp>
        <p:nvSpPr>
          <p:cNvPr id="5" name="Footer Placeholder 4"/>
          <p:cNvSpPr>
            <a:spLocks noGrp="1"/>
          </p:cNvSpPr>
          <p:nvPr>
            <p:ph type="ftr" sz="quarter" idx="11"/>
          </p:nvPr>
        </p:nvSpPr>
        <p:spPr/>
        <p:txBody>
          <a:bodyPr/>
          <a:lstStyle/>
          <a:p>
            <a:endParaRPr lang="es-ES_tradnl" dirty="0"/>
          </a:p>
        </p:txBody>
      </p:sp>
      <p:sp>
        <p:nvSpPr>
          <p:cNvPr id="6" name="Slide Number Placeholder 5"/>
          <p:cNvSpPr>
            <a:spLocks noGrp="1"/>
          </p:cNvSpPr>
          <p:nvPr>
            <p:ph type="sldNum" sz="quarter" idx="12"/>
          </p:nvPr>
        </p:nvSpPr>
        <p:spPr/>
        <p:txBody>
          <a:bodyPr/>
          <a:lstStyle/>
          <a:p>
            <a:fld id="{65E30FA7-3EAB-3C4E-B731-F4C70602B5D6}" type="slidenum">
              <a:rPr lang="es-ES_tradnl" smtClean="0"/>
              <a:pPr/>
              <a:t>‹#›</a:t>
            </a:fld>
            <a:endParaRPr lang="es-ES_tradnl"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93CEE6BC-0ED8-4074-BD4B-5377A230A8C7}" type="datetimeFigureOut">
              <a:rPr lang="en-CA" smtClean="0">
                <a:solidFill>
                  <a:prstClr val="black">
                    <a:tint val="75000"/>
                  </a:prstClr>
                </a:solidFill>
              </a:rPr>
              <a:pPr/>
              <a:t>11/09/2014</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31584AD-98E2-419F-9FEB-D592D7782410}"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1870352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93CEE6BC-0ED8-4074-BD4B-5377A230A8C7}" type="datetimeFigureOut">
              <a:rPr lang="en-CA" smtClean="0">
                <a:solidFill>
                  <a:prstClr val="black">
                    <a:tint val="75000"/>
                  </a:prstClr>
                </a:solidFill>
              </a:rPr>
              <a:pPr/>
              <a:t>11/09/2014</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31584AD-98E2-419F-9FEB-D592D7782410}"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6769766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3CEE6BC-0ED8-4074-BD4B-5377A230A8C7}" type="datetimeFigureOut">
              <a:rPr lang="en-CA" smtClean="0">
                <a:solidFill>
                  <a:prstClr val="black">
                    <a:tint val="75000"/>
                  </a:prstClr>
                </a:solidFill>
              </a:rPr>
              <a:pPr/>
              <a:t>11/09/2014</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31584AD-98E2-419F-9FEB-D592D7782410}"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6952812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93CEE6BC-0ED8-4074-BD4B-5377A230A8C7}" type="datetimeFigureOut">
              <a:rPr lang="en-CA" smtClean="0">
                <a:solidFill>
                  <a:prstClr val="black">
                    <a:tint val="75000"/>
                  </a:prstClr>
                </a:solidFill>
              </a:rPr>
              <a:pPr/>
              <a:t>11/09/2014</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31584AD-98E2-419F-9FEB-D592D7782410}"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1556175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93CEE6BC-0ED8-4074-BD4B-5377A230A8C7}" type="datetimeFigureOut">
              <a:rPr lang="en-CA" smtClean="0">
                <a:solidFill>
                  <a:prstClr val="black">
                    <a:tint val="75000"/>
                  </a:prstClr>
                </a:solidFill>
              </a:rPr>
              <a:pPr/>
              <a:t>11/09/2014</a:t>
            </a:fld>
            <a:endParaRPr lang="en-CA">
              <a:solidFill>
                <a:prstClr val="black">
                  <a:tint val="75000"/>
                </a:prstClr>
              </a:solidFill>
            </a:endParaRPr>
          </a:p>
        </p:txBody>
      </p:sp>
      <p:sp>
        <p:nvSpPr>
          <p:cNvPr id="8" name="Footer Placeholder 7"/>
          <p:cNvSpPr>
            <a:spLocks noGrp="1"/>
          </p:cNvSpPr>
          <p:nvPr>
            <p:ph type="ftr" sz="quarter" idx="11"/>
          </p:nvPr>
        </p:nvSpPr>
        <p:spPr/>
        <p:txBody>
          <a:bodyPr/>
          <a:lstStyle/>
          <a:p>
            <a:endParaRPr lang="en-CA">
              <a:solidFill>
                <a:prstClr val="black">
                  <a:tint val="75000"/>
                </a:prstClr>
              </a:solidFill>
            </a:endParaRPr>
          </a:p>
        </p:txBody>
      </p:sp>
      <p:sp>
        <p:nvSpPr>
          <p:cNvPr id="9" name="Slide Number Placeholder 8"/>
          <p:cNvSpPr>
            <a:spLocks noGrp="1"/>
          </p:cNvSpPr>
          <p:nvPr>
            <p:ph type="sldNum" sz="quarter" idx="12"/>
          </p:nvPr>
        </p:nvSpPr>
        <p:spPr/>
        <p:txBody>
          <a:bodyPr/>
          <a:lstStyle/>
          <a:p>
            <a:fld id="{131584AD-98E2-419F-9FEB-D592D7782410}"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9908158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93CEE6BC-0ED8-4074-BD4B-5377A230A8C7}" type="datetimeFigureOut">
              <a:rPr lang="en-CA" smtClean="0">
                <a:solidFill>
                  <a:prstClr val="black">
                    <a:tint val="75000"/>
                  </a:prstClr>
                </a:solidFill>
              </a:rPr>
              <a:pPr/>
              <a:t>11/09/2014</a:t>
            </a:fld>
            <a:endParaRPr lang="en-CA">
              <a:solidFill>
                <a:prstClr val="black">
                  <a:tint val="75000"/>
                </a:prstClr>
              </a:solidFill>
            </a:endParaRPr>
          </a:p>
        </p:txBody>
      </p:sp>
      <p:sp>
        <p:nvSpPr>
          <p:cNvPr id="4" name="Footer Placeholder 3"/>
          <p:cNvSpPr>
            <a:spLocks noGrp="1"/>
          </p:cNvSpPr>
          <p:nvPr>
            <p:ph type="ftr" sz="quarter" idx="11"/>
          </p:nvPr>
        </p:nvSpPr>
        <p:spPr/>
        <p:txBody>
          <a:bodyPr/>
          <a:lstStyle/>
          <a:p>
            <a:endParaRPr lang="en-CA">
              <a:solidFill>
                <a:prstClr val="black">
                  <a:tint val="75000"/>
                </a:prstClr>
              </a:solidFill>
            </a:endParaRPr>
          </a:p>
        </p:txBody>
      </p:sp>
      <p:sp>
        <p:nvSpPr>
          <p:cNvPr id="5" name="Slide Number Placeholder 4"/>
          <p:cNvSpPr>
            <a:spLocks noGrp="1"/>
          </p:cNvSpPr>
          <p:nvPr>
            <p:ph type="sldNum" sz="quarter" idx="12"/>
          </p:nvPr>
        </p:nvSpPr>
        <p:spPr/>
        <p:txBody>
          <a:bodyPr/>
          <a:lstStyle/>
          <a:p>
            <a:fld id="{131584AD-98E2-419F-9FEB-D592D7782410}"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4904080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CEE6BC-0ED8-4074-BD4B-5377A230A8C7}" type="datetimeFigureOut">
              <a:rPr lang="en-CA" smtClean="0">
                <a:solidFill>
                  <a:prstClr val="black">
                    <a:tint val="75000"/>
                  </a:prstClr>
                </a:solidFill>
              </a:rPr>
              <a:pPr/>
              <a:t>11/09/2014</a:t>
            </a:fld>
            <a:endParaRPr lang="en-CA">
              <a:solidFill>
                <a:prstClr val="black">
                  <a:tint val="75000"/>
                </a:prstClr>
              </a:solidFill>
            </a:endParaRPr>
          </a:p>
        </p:txBody>
      </p:sp>
      <p:sp>
        <p:nvSpPr>
          <p:cNvPr id="3" name="Footer Placeholder 2"/>
          <p:cNvSpPr>
            <a:spLocks noGrp="1"/>
          </p:cNvSpPr>
          <p:nvPr>
            <p:ph type="ftr" sz="quarter" idx="11"/>
          </p:nvPr>
        </p:nvSpPr>
        <p:spPr/>
        <p:txBody>
          <a:bodyPr/>
          <a:lstStyle/>
          <a:p>
            <a:endParaRPr lang="en-CA">
              <a:solidFill>
                <a:prstClr val="black">
                  <a:tint val="75000"/>
                </a:prstClr>
              </a:solidFill>
            </a:endParaRPr>
          </a:p>
        </p:txBody>
      </p:sp>
      <p:sp>
        <p:nvSpPr>
          <p:cNvPr id="4" name="Slide Number Placeholder 3"/>
          <p:cNvSpPr>
            <a:spLocks noGrp="1"/>
          </p:cNvSpPr>
          <p:nvPr>
            <p:ph type="sldNum" sz="quarter" idx="12"/>
          </p:nvPr>
        </p:nvSpPr>
        <p:spPr/>
        <p:txBody>
          <a:bodyPr/>
          <a:lstStyle/>
          <a:p>
            <a:fld id="{131584AD-98E2-419F-9FEB-D592D7782410}"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3054092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CEE6BC-0ED8-4074-BD4B-5377A230A8C7}" type="datetimeFigureOut">
              <a:rPr lang="en-CA" smtClean="0">
                <a:solidFill>
                  <a:prstClr val="black">
                    <a:tint val="75000"/>
                  </a:prstClr>
                </a:solidFill>
              </a:rPr>
              <a:pPr/>
              <a:t>11/09/2014</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31584AD-98E2-419F-9FEB-D592D7782410}"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9302429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CEE6BC-0ED8-4074-BD4B-5377A230A8C7}" type="datetimeFigureOut">
              <a:rPr lang="en-CA" smtClean="0">
                <a:solidFill>
                  <a:prstClr val="black">
                    <a:tint val="75000"/>
                  </a:prstClr>
                </a:solidFill>
              </a:rPr>
              <a:pPr/>
              <a:t>11/09/2014</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31584AD-98E2-419F-9FEB-D592D7782410}"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376614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93CEE6BC-0ED8-4074-BD4B-5377A230A8C7}" type="datetimeFigureOut">
              <a:rPr lang="en-CA" smtClean="0">
                <a:solidFill>
                  <a:prstClr val="black">
                    <a:tint val="75000"/>
                  </a:prstClr>
                </a:solidFill>
              </a:rPr>
              <a:pPr/>
              <a:t>11/09/2014</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31584AD-98E2-419F-9FEB-D592D7782410}"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9156301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93CEE6BC-0ED8-4074-BD4B-5377A230A8C7}" type="datetimeFigureOut">
              <a:rPr lang="en-CA" smtClean="0">
                <a:solidFill>
                  <a:prstClr val="black">
                    <a:tint val="75000"/>
                  </a:prstClr>
                </a:solidFill>
              </a:rPr>
              <a:pPr/>
              <a:t>11/09/2014</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131584AD-98E2-419F-9FEB-D592D7782410}" type="slidenum">
              <a:rPr lang="en-CA" smtClean="0">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156075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s-ES_tradnl"/>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_tradnl"/>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84C9DA-FE48-8D44-973B-AC4C81DFF745}" type="datetimeFigureOut">
              <a:rPr lang="en-US" smtClean="0"/>
              <a:pPr/>
              <a:t>9/11/2014</a:t>
            </a:fld>
            <a:endParaRPr lang="es-ES_tradnl"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E30FA7-3EAB-3C4E-B731-F4C70602B5D6}" type="slidenum">
              <a:rPr lang="es-ES_tradnl" smtClean="0"/>
              <a:pPr/>
              <a:t>‹#›</a:t>
            </a:fld>
            <a:endParaRPr lang="es-ES_tradnl"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93CEE6BC-0ED8-4074-BD4B-5377A230A8C7}" type="datetimeFigureOut">
              <a:rPr lang="en-CA" smtClean="0">
                <a:solidFill>
                  <a:prstClr val="black">
                    <a:tint val="75000"/>
                  </a:prstClr>
                </a:solidFill>
              </a:rPr>
              <a:pPr defTabSz="914400"/>
              <a:t>11/09/2014</a:t>
            </a:fld>
            <a:endParaRPr lang="en-CA">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en-CA">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131584AD-98E2-419F-9FEB-D592D7782410}" type="slidenum">
              <a:rPr lang="en-CA" smtClean="0">
                <a:solidFill>
                  <a:prstClr val="black">
                    <a:tint val="75000"/>
                  </a:prstClr>
                </a:solidFill>
              </a:rPr>
              <a:pPr defTabSz="914400"/>
              <a:t>‹#›</a:t>
            </a:fld>
            <a:endParaRPr lang="en-CA">
              <a:solidFill>
                <a:prstClr val="black">
                  <a:tint val="75000"/>
                </a:prstClr>
              </a:solidFill>
            </a:endParaRPr>
          </a:p>
        </p:txBody>
      </p:sp>
    </p:spTree>
    <p:extLst>
      <p:ext uri="{BB962C8B-B14F-4D97-AF65-F5344CB8AC3E}">
        <p14:creationId xmlns:p14="http://schemas.microsoft.com/office/powerpoint/2010/main" val="20963954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1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chart" Target="../charts/chart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chart" Target="../charts/chart6.xml"/></Relationships>
</file>

<file path=ppt/slides/_rels/slide21.xml.rels><?xml version="1.0" encoding="UTF-8" standalone="yes"?>
<Relationships xmlns="http://schemas.openxmlformats.org/package/2006/relationships"><Relationship Id="rId3" Type="http://schemas.openxmlformats.org/officeDocument/2006/relationships/hyperlink" Target="mailto:infor@emarcap.com"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5400" y="2514600"/>
            <a:ext cx="6781800" cy="2484912"/>
          </a:xfrm>
          <a:prstGeom prst="rect">
            <a:avLst/>
          </a:prstGeom>
        </p:spPr>
      </p:pic>
      <p:sp>
        <p:nvSpPr>
          <p:cNvPr id="6" name="TextBox 5"/>
          <p:cNvSpPr txBox="1"/>
          <p:nvPr/>
        </p:nvSpPr>
        <p:spPr>
          <a:xfrm>
            <a:off x="533398" y="4466112"/>
            <a:ext cx="8110405" cy="646331"/>
          </a:xfrm>
          <a:prstGeom prst="rect">
            <a:avLst/>
          </a:prstGeom>
          <a:noFill/>
        </p:spPr>
        <p:txBody>
          <a:bodyPr wrap="square" rtlCol="0">
            <a:spAutoFit/>
          </a:bodyPr>
          <a:lstStyle/>
          <a:p>
            <a:endParaRPr lang="en-US" dirty="0"/>
          </a:p>
          <a:p>
            <a:endParaRPr lang="en-US"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3266" y="1111825"/>
            <a:ext cx="5566067" cy="1143001"/>
          </a:xfrm>
          <a:prstGeom prst="rect">
            <a:avLst/>
          </a:prstGeom>
        </p:spPr>
      </p:pic>
      <p:sp>
        <p:nvSpPr>
          <p:cNvPr id="10" name="Rectangle 4"/>
          <p:cNvSpPr/>
          <p:nvPr/>
        </p:nvSpPr>
        <p:spPr>
          <a:xfrm>
            <a:off x="1623243" y="5181600"/>
            <a:ext cx="6781800" cy="965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Lessons from China: Securing Gold Through Investment</a:t>
            </a:r>
          </a:p>
          <a:p>
            <a:pPr algn="ctr"/>
            <a:r>
              <a:rPr lang="en-US" b="1" dirty="0" smtClean="0"/>
              <a:t>India International Gold Convention 2014 </a:t>
            </a:r>
          </a:p>
        </p:txBody>
      </p:sp>
      <p:sp>
        <p:nvSpPr>
          <p:cNvPr id="9" name="TextBox 8"/>
          <p:cNvSpPr txBox="1"/>
          <p:nvPr/>
        </p:nvSpPr>
        <p:spPr>
          <a:xfrm>
            <a:off x="7251700" y="6427470"/>
            <a:ext cx="1757863" cy="276999"/>
          </a:xfrm>
          <a:prstGeom prst="rect">
            <a:avLst/>
          </a:prstGeom>
          <a:noFill/>
        </p:spPr>
        <p:txBody>
          <a:bodyPr wrap="square" rtlCol="0">
            <a:spAutoFit/>
          </a:bodyPr>
          <a:lstStyle/>
          <a:p>
            <a:r>
              <a:rPr lang="en-US" sz="1200" dirty="0" smtClean="0"/>
              <a:t>September 12, 2014</a:t>
            </a:r>
            <a:endParaRPr lang="es-MX" sz="1200" dirty="0"/>
          </a:p>
        </p:txBody>
      </p:sp>
    </p:spTree>
    <p:extLst>
      <p:ext uri="{BB962C8B-B14F-4D97-AF65-F5344CB8AC3E}">
        <p14:creationId xmlns:p14="http://schemas.microsoft.com/office/powerpoint/2010/main" val="7522232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6267726"/>
            <a:ext cx="2286000" cy="472899"/>
          </a:xfrm>
          <a:prstGeom prst="rect">
            <a:avLst/>
          </a:prstGeom>
        </p:spPr>
      </p:pic>
      <p:cxnSp>
        <p:nvCxnSpPr>
          <p:cNvPr id="11" name="Straight Connector 10"/>
          <p:cNvCxnSpPr/>
          <p:nvPr/>
        </p:nvCxnSpPr>
        <p:spPr>
          <a:xfrm>
            <a:off x="-95003"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12"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schemeClr val="tx1"/>
                </a:solidFill>
              </a:rPr>
              <a:pPr/>
              <a:t>2</a:t>
            </a:fld>
            <a:endParaRPr lang="en-US" sz="1400" dirty="0">
              <a:solidFill>
                <a:schemeClr val="tx1"/>
              </a:solidFill>
            </a:endParaRPr>
          </a:p>
        </p:txBody>
      </p:sp>
      <p:sp>
        <p:nvSpPr>
          <p:cNvPr id="22" name="TextBox 21"/>
          <p:cNvSpPr txBox="1"/>
          <p:nvPr/>
        </p:nvSpPr>
        <p:spPr>
          <a:xfrm>
            <a:off x="680027" y="1634967"/>
            <a:ext cx="7923644" cy="1292662"/>
          </a:xfrm>
          <a:prstGeom prst="rect">
            <a:avLst/>
          </a:prstGeom>
          <a:noFill/>
        </p:spPr>
        <p:txBody>
          <a:bodyPr wrap="square" rtlCol="0">
            <a:spAutoFit/>
          </a:bodyPr>
          <a:lstStyle/>
          <a:p>
            <a:pPr marL="285750" indent="-285750" algn="just">
              <a:buClr>
                <a:schemeClr val="tx2"/>
              </a:buClr>
              <a:buSzPct val="125000"/>
              <a:buFont typeface="Wingdings" charset="2"/>
              <a:buChar char="§"/>
            </a:pPr>
            <a:r>
              <a:rPr lang="en-US" sz="1300" dirty="0"/>
              <a:t>We help Asian clients identify  potential acquisition targets in Latin America which can allow them to expand their business</a:t>
            </a:r>
          </a:p>
          <a:p>
            <a:pPr marL="285750" indent="-285750" algn="just">
              <a:buClr>
                <a:schemeClr val="tx2"/>
              </a:buClr>
              <a:buSzPct val="125000"/>
              <a:buFont typeface="Wingdings" charset="2"/>
              <a:buChar char="§"/>
            </a:pPr>
            <a:r>
              <a:rPr lang="en-US" sz="1300" dirty="0" smtClean="0"/>
              <a:t>We structure deals in such a way that they satisfy the financing needs of Latin American companies as well as the investment needs and style of Asian Investors. </a:t>
            </a:r>
          </a:p>
          <a:p>
            <a:pPr marL="285750" indent="-285750" algn="just">
              <a:buClr>
                <a:schemeClr val="tx2"/>
              </a:buClr>
              <a:buSzPct val="125000"/>
              <a:buFont typeface="Wingdings" charset="2"/>
              <a:buChar char="§"/>
            </a:pPr>
            <a:r>
              <a:rPr lang="en-US" sz="1300" dirty="0"/>
              <a:t>Once an acquisition is made EMC will help the buyer with the process of integration of the acquired company and the buyer  </a:t>
            </a:r>
            <a:r>
              <a:rPr lang="en-US" sz="1300" dirty="0" smtClean="0"/>
              <a:t>company</a:t>
            </a:r>
            <a:endParaRPr lang="en-US" sz="1300" dirty="0"/>
          </a:p>
        </p:txBody>
      </p:sp>
      <p:sp>
        <p:nvSpPr>
          <p:cNvPr id="28" name="TextBox 27"/>
          <p:cNvSpPr txBox="1"/>
          <p:nvPr/>
        </p:nvSpPr>
        <p:spPr>
          <a:xfrm>
            <a:off x="692727" y="3678021"/>
            <a:ext cx="8089904" cy="492443"/>
          </a:xfrm>
          <a:prstGeom prst="rect">
            <a:avLst/>
          </a:prstGeom>
          <a:noFill/>
        </p:spPr>
        <p:txBody>
          <a:bodyPr wrap="square" rtlCol="0">
            <a:spAutoFit/>
          </a:bodyPr>
          <a:lstStyle/>
          <a:p>
            <a:pPr marL="285750" indent="-285750" algn="just">
              <a:buClr>
                <a:schemeClr val="tx2"/>
              </a:buClr>
              <a:buSzPct val="125000"/>
              <a:buFont typeface="Wingdings" charset="2"/>
              <a:buChar char="§"/>
            </a:pPr>
            <a:r>
              <a:rPr lang="en-US" sz="1300" dirty="0"/>
              <a:t>We help companies with assets in Latin America to raise capital from Asian </a:t>
            </a:r>
            <a:r>
              <a:rPr lang="en-US" sz="1300" dirty="0" smtClean="0"/>
              <a:t>investors to assist them in expanding their business and their Asian shareholder base</a:t>
            </a:r>
            <a:endParaRPr lang="en-US" sz="1300" dirty="0"/>
          </a:p>
        </p:txBody>
      </p:sp>
      <p:sp>
        <p:nvSpPr>
          <p:cNvPr id="32" name="TextBox 31"/>
          <p:cNvSpPr txBox="1"/>
          <p:nvPr/>
        </p:nvSpPr>
        <p:spPr>
          <a:xfrm>
            <a:off x="692727" y="4692280"/>
            <a:ext cx="8089904" cy="692497"/>
          </a:xfrm>
          <a:prstGeom prst="rect">
            <a:avLst/>
          </a:prstGeom>
          <a:noFill/>
        </p:spPr>
        <p:txBody>
          <a:bodyPr wrap="square" rtlCol="0">
            <a:spAutoFit/>
          </a:bodyPr>
          <a:lstStyle/>
          <a:p>
            <a:pPr marL="285750" indent="-285750" algn="just">
              <a:buClr>
                <a:schemeClr val="tx2"/>
              </a:buClr>
              <a:buSzPct val="125000"/>
              <a:buFont typeface="Wingdings" charset="2"/>
              <a:buChar char="§"/>
            </a:pPr>
            <a:r>
              <a:rPr lang="en-US" sz="1300" dirty="0" smtClean="0"/>
              <a:t>We provide a deal flow of Latin American deals for Asian Investors</a:t>
            </a:r>
          </a:p>
          <a:p>
            <a:pPr marL="285750" indent="-285750" algn="just">
              <a:buClr>
                <a:schemeClr val="tx2"/>
              </a:buClr>
              <a:buSzPct val="125000"/>
              <a:buFont typeface="Wingdings" charset="2"/>
              <a:buChar char="§"/>
            </a:pPr>
            <a:r>
              <a:rPr lang="en-US" sz="1300" dirty="0" smtClean="0"/>
              <a:t>Deals that come through our pipeline have been subject to preliminary due diligence. We look for exclusive off-the-market deals for our investors</a:t>
            </a:r>
            <a:endParaRPr lang="en-US" sz="1300" dirty="0"/>
          </a:p>
        </p:txBody>
      </p:sp>
      <p:sp>
        <p:nvSpPr>
          <p:cNvPr id="16" name="TextBox 15"/>
          <p:cNvSpPr txBox="1"/>
          <p:nvPr/>
        </p:nvSpPr>
        <p:spPr>
          <a:xfrm>
            <a:off x="165100" y="220905"/>
            <a:ext cx="9080500" cy="369332"/>
          </a:xfrm>
          <a:prstGeom prst="rect">
            <a:avLst/>
          </a:prstGeom>
          <a:noFill/>
        </p:spPr>
        <p:txBody>
          <a:bodyPr wrap="square" rtlCol="0">
            <a:spAutoFit/>
          </a:bodyPr>
          <a:lstStyle/>
          <a:p>
            <a:pPr algn="ctr"/>
            <a:r>
              <a:rPr lang="en-US" b="1" dirty="0" smtClean="0">
                <a:solidFill>
                  <a:schemeClr val="accent1">
                    <a:lumMod val="75000"/>
                  </a:schemeClr>
                </a:solidFill>
              </a:rPr>
              <a:t>EMC is the only Asia </a:t>
            </a:r>
            <a:r>
              <a:rPr lang="en-US" b="1" dirty="0">
                <a:solidFill>
                  <a:schemeClr val="accent1">
                    <a:lumMod val="75000"/>
                  </a:schemeClr>
                </a:solidFill>
              </a:rPr>
              <a:t>Based </a:t>
            </a:r>
            <a:r>
              <a:rPr lang="en-US" b="1" dirty="0" smtClean="0">
                <a:solidFill>
                  <a:schemeClr val="accent1">
                    <a:lumMod val="75000"/>
                  </a:schemeClr>
                </a:solidFill>
              </a:rPr>
              <a:t>M&amp;A Advisory focused Latin America Mining Transactions </a:t>
            </a:r>
            <a:endParaRPr lang="en-US" b="1" dirty="0">
              <a:solidFill>
                <a:schemeClr val="accent1">
                  <a:lumMod val="75000"/>
                </a:schemeClr>
              </a:solidFill>
            </a:endParaRPr>
          </a:p>
        </p:txBody>
      </p:sp>
      <p:cxnSp>
        <p:nvCxnSpPr>
          <p:cNvPr id="18" name="Straight Connector 17"/>
          <p:cNvCxnSpPr/>
          <p:nvPr/>
        </p:nvCxnSpPr>
        <p:spPr>
          <a:xfrm>
            <a:off x="692727" y="3570385"/>
            <a:ext cx="8082977" cy="0"/>
          </a:xfrm>
          <a:prstGeom prst="line">
            <a:avLst/>
          </a:prstGeom>
          <a:ln w="38100">
            <a:solidFill>
              <a:srgbClr val="376092"/>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a:off x="692727" y="4692280"/>
            <a:ext cx="8082977" cy="0"/>
          </a:xfrm>
          <a:prstGeom prst="line">
            <a:avLst/>
          </a:prstGeom>
          <a:ln w="38100">
            <a:solidFill>
              <a:srgbClr val="376092"/>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80027" y="1575707"/>
            <a:ext cx="8082977" cy="0"/>
          </a:xfrm>
          <a:prstGeom prst="line">
            <a:avLst/>
          </a:prstGeom>
          <a:ln w="38100">
            <a:solidFill>
              <a:srgbClr val="376092"/>
            </a:solidFill>
          </a:ln>
        </p:spPr>
        <p:style>
          <a:lnRef idx="2">
            <a:schemeClr val="accent1"/>
          </a:lnRef>
          <a:fillRef idx="0">
            <a:schemeClr val="accent1"/>
          </a:fillRef>
          <a:effectRef idx="1">
            <a:schemeClr val="accent1"/>
          </a:effectRef>
          <a:fontRef idx="minor">
            <a:schemeClr val="tx1"/>
          </a:fontRef>
        </p:style>
      </p:cxnSp>
      <p:sp>
        <p:nvSpPr>
          <p:cNvPr id="6" name="TextBox 5"/>
          <p:cNvSpPr txBox="1"/>
          <p:nvPr/>
        </p:nvSpPr>
        <p:spPr>
          <a:xfrm>
            <a:off x="1035627" y="1196598"/>
            <a:ext cx="6096000" cy="338554"/>
          </a:xfrm>
          <a:prstGeom prst="rect">
            <a:avLst/>
          </a:prstGeom>
          <a:noFill/>
        </p:spPr>
        <p:txBody>
          <a:bodyPr wrap="square" rtlCol="0">
            <a:spAutoFit/>
          </a:bodyPr>
          <a:lstStyle/>
          <a:p>
            <a:r>
              <a:rPr lang="en-US" sz="1600" b="1" dirty="0" smtClean="0">
                <a:solidFill>
                  <a:schemeClr val="tx2"/>
                </a:solidFill>
              </a:rPr>
              <a:t>M&amp;A Advisory Services</a:t>
            </a:r>
            <a:endParaRPr lang="en-US" sz="1600" b="1" dirty="0">
              <a:solidFill>
                <a:schemeClr val="tx2"/>
              </a:solidFill>
            </a:endParaRPr>
          </a:p>
        </p:txBody>
      </p:sp>
      <p:sp>
        <p:nvSpPr>
          <p:cNvPr id="24" name="TextBox 23"/>
          <p:cNvSpPr txBox="1"/>
          <p:nvPr/>
        </p:nvSpPr>
        <p:spPr>
          <a:xfrm>
            <a:off x="1048327" y="4336680"/>
            <a:ext cx="6096000" cy="338554"/>
          </a:xfrm>
          <a:prstGeom prst="rect">
            <a:avLst/>
          </a:prstGeom>
          <a:noFill/>
        </p:spPr>
        <p:txBody>
          <a:bodyPr wrap="square" rtlCol="0">
            <a:spAutoFit/>
          </a:bodyPr>
          <a:lstStyle/>
          <a:p>
            <a:r>
              <a:rPr lang="en-US" sz="1600" b="1" dirty="0" smtClean="0">
                <a:solidFill>
                  <a:schemeClr val="tx2"/>
                </a:solidFill>
              </a:rPr>
              <a:t>Buy Side Deal Origination</a:t>
            </a:r>
            <a:endParaRPr lang="en-US" sz="1600" b="1" dirty="0">
              <a:solidFill>
                <a:schemeClr val="tx2"/>
              </a:solidFill>
            </a:endParaRPr>
          </a:p>
        </p:txBody>
      </p:sp>
      <p:sp>
        <p:nvSpPr>
          <p:cNvPr id="27" name="TextBox 26"/>
          <p:cNvSpPr txBox="1"/>
          <p:nvPr/>
        </p:nvSpPr>
        <p:spPr>
          <a:xfrm>
            <a:off x="1048327" y="3200194"/>
            <a:ext cx="6096000" cy="338554"/>
          </a:xfrm>
          <a:prstGeom prst="rect">
            <a:avLst/>
          </a:prstGeom>
          <a:noFill/>
        </p:spPr>
        <p:txBody>
          <a:bodyPr wrap="square" rtlCol="0">
            <a:spAutoFit/>
          </a:bodyPr>
          <a:lstStyle/>
          <a:p>
            <a:r>
              <a:rPr lang="en-US" sz="1600" b="1" dirty="0" smtClean="0">
                <a:solidFill>
                  <a:schemeClr val="tx2"/>
                </a:solidFill>
              </a:rPr>
              <a:t>Capital Raising</a:t>
            </a:r>
            <a:endParaRPr lang="en-US" sz="1600" b="1" dirty="0">
              <a:solidFill>
                <a:schemeClr val="tx2"/>
              </a:solidFill>
            </a:endParaRPr>
          </a:p>
        </p:txBody>
      </p:sp>
      <p:pic>
        <p:nvPicPr>
          <p:cNvPr id="39" name="Picture 38" descr="Screen shot 2013-10-07 at 12.11.55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027" y="3202085"/>
            <a:ext cx="381000" cy="342900"/>
          </a:xfrm>
          <a:prstGeom prst="rect">
            <a:avLst/>
          </a:prstGeom>
        </p:spPr>
      </p:pic>
      <p:pic>
        <p:nvPicPr>
          <p:cNvPr id="40" name="Picture 39" descr="Screen shot 2013-10-07 at 12.11.55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027" y="4326097"/>
            <a:ext cx="381000" cy="342900"/>
          </a:xfrm>
          <a:prstGeom prst="rect">
            <a:avLst/>
          </a:prstGeom>
        </p:spPr>
      </p:pic>
      <p:pic>
        <p:nvPicPr>
          <p:cNvPr id="41" name="Picture 40" descr="Screen shot 2013-10-07 at 12.11.55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627" y="1204952"/>
            <a:ext cx="381000" cy="342900"/>
          </a:xfrm>
          <a:prstGeom prst="rect">
            <a:avLst/>
          </a:prstGeom>
        </p:spPr>
      </p:pic>
    </p:spTree>
    <p:extLst>
      <p:ext uri="{BB962C8B-B14F-4D97-AF65-F5344CB8AC3E}">
        <p14:creationId xmlns:p14="http://schemas.microsoft.com/office/powerpoint/2010/main" val="39795133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6267726"/>
            <a:ext cx="2286000" cy="472899"/>
          </a:xfrm>
          <a:prstGeom prst="rect">
            <a:avLst/>
          </a:prstGeom>
        </p:spPr>
      </p:pic>
      <p:cxnSp>
        <p:nvCxnSpPr>
          <p:cNvPr id="11" name="Straight Connector 10"/>
          <p:cNvCxnSpPr/>
          <p:nvPr/>
        </p:nvCxnSpPr>
        <p:spPr>
          <a:xfrm>
            <a:off x="-95003"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12"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schemeClr val="tx1"/>
                </a:solidFill>
              </a:rPr>
              <a:pPr/>
              <a:t>3</a:t>
            </a:fld>
            <a:endParaRPr lang="en-US" sz="1400" dirty="0">
              <a:solidFill>
                <a:schemeClr val="tx1"/>
              </a:solidFill>
            </a:endParaRPr>
          </a:p>
        </p:txBody>
      </p:sp>
      <p:sp>
        <p:nvSpPr>
          <p:cNvPr id="16" name="TextBox 15"/>
          <p:cNvSpPr txBox="1"/>
          <p:nvPr/>
        </p:nvSpPr>
        <p:spPr>
          <a:xfrm>
            <a:off x="181265" y="220905"/>
            <a:ext cx="9080500" cy="369332"/>
          </a:xfrm>
          <a:prstGeom prst="rect">
            <a:avLst/>
          </a:prstGeom>
          <a:noFill/>
        </p:spPr>
        <p:txBody>
          <a:bodyPr wrap="square" rtlCol="0">
            <a:spAutoFit/>
          </a:bodyPr>
          <a:lstStyle/>
          <a:p>
            <a:pPr algn="just">
              <a:buClr>
                <a:schemeClr val="tx2"/>
              </a:buClr>
              <a:buSzPct val="125000"/>
            </a:pPr>
            <a:r>
              <a:rPr lang="en-US" b="1" dirty="0" smtClean="0">
                <a:solidFill>
                  <a:schemeClr val="accent1">
                    <a:lumMod val="75000"/>
                  </a:schemeClr>
                </a:solidFill>
              </a:rPr>
              <a:t>      </a:t>
            </a:r>
            <a:endParaRPr lang="en-US" b="1" dirty="0">
              <a:solidFill>
                <a:schemeClr val="accent1">
                  <a:lumMod val="75000"/>
                </a:schemeClr>
              </a:solidFill>
            </a:endParaRPr>
          </a:p>
        </p:txBody>
      </p:sp>
      <p:cxnSp>
        <p:nvCxnSpPr>
          <p:cNvPr id="4" name="Straight Connector 3"/>
          <p:cNvCxnSpPr/>
          <p:nvPr/>
        </p:nvCxnSpPr>
        <p:spPr>
          <a:xfrm>
            <a:off x="673100" y="1306209"/>
            <a:ext cx="8082977" cy="0"/>
          </a:xfrm>
          <a:prstGeom prst="line">
            <a:avLst/>
          </a:prstGeom>
          <a:ln w="38100">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sp>
        <p:nvSpPr>
          <p:cNvPr id="30" name="TextBox 29"/>
          <p:cNvSpPr txBox="1"/>
          <p:nvPr/>
        </p:nvSpPr>
        <p:spPr>
          <a:xfrm>
            <a:off x="1028700" y="950609"/>
            <a:ext cx="6731000" cy="369332"/>
          </a:xfrm>
          <a:prstGeom prst="rect">
            <a:avLst/>
          </a:prstGeom>
          <a:noFill/>
        </p:spPr>
        <p:txBody>
          <a:bodyPr wrap="square" rtlCol="0">
            <a:spAutoFit/>
          </a:bodyPr>
          <a:lstStyle/>
          <a:p>
            <a:r>
              <a:rPr lang="en-US" b="1" dirty="0" smtClean="0">
                <a:solidFill>
                  <a:schemeClr val="tx2"/>
                </a:solidFill>
              </a:rPr>
              <a:t>Chinas procurement of gold is driven by state owned companies</a:t>
            </a:r>
            <a:endParaRPr lang="en-US" b="1" dirty="0">
              <a:solidFill>
                <a:schemeClr val="tx2"/>
              </a:solidFill>
            </a:endParaRPr>
          </a:p>
        </p:txBody>
      </p:sp>
      <p:pic>
        <p:nvPicPr>
          <p:cNvPr id="38" name="Picture 37" descr="Screen shot 2013-10-07 at 12.11.55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400" y="946263"/>
            <a:ext cx="381000" cy="342900"/>
          </a:xfrm>
          <a:prstGeom prst="rect">
            <a:avLst/>
          </a:prstGeom>
        </p:spPr>
      </p:pic>
      <p:sp>
        <p:nvSpPr>
          <p:cNvPr id="2" name="TextBox 1"/>
          <p:cNvSpPr txBox="1"/>
          <p:nvPr/>
        </p:nvSpPr>
        <p:spPr>
          <a:xfrm>
            <a:off x="680026" y="1828800"/>
            <a:ext cx="8082977" cy="4247317"/>
          </a:xfrm>
          <a:prstGeom prst="rect">
            <a:avLst/>
          </a:prstGeom>
          <a:noFill/>
        </p:spPr>
        <p:txBody>
          <a:bodyPr wrap="square" rtlCol="0">
            <a:spAutoFit/>
          </a:bodyPr>
          <a:lstStyle/>
          <a:p>
            <a:pPr marL="285750" indent="-285750">
              <a:buFont typeface="Arial" panose="020B0604020202020204" pitchFamily="34" charset="0"/>
              <a:buChar char="•"/>
            </a:pPr>
            <a:r>
              <a:rPr lang="en-US" dirty="0" smtClean="0"/>
              <a:t>China and India are different in that the drive for overseas natural resources procurement in China is been driven by government owned companies with strategic objectives rather than profits. </a:t>
            </a:r>
          </a:p>
          <a:p>
            <a:pPr marL="285750" indent="-285750">
              <a:buFont typeface="Arial" panose="020B0604020202020204" pitchFamily="34" charset="0"/>
              <a:buChar char="•"/>
            </a:pPr>
            <a:endParaRPr lang="en-US" dirty="0" smtClean="0"/>
          </a:p>
          <a:p>
            <a:pPr marL="285750" indent="-285750">
              <a:buFont typeface="Arial" panose="020B0604020202020204" pitchFamily="34" charset="0"/>
              <a:buChar char="•"/>
            </a:pPr>
            <a:r>
              <a:rPr lang="en-US" dirty="0" smtClean="0"/>
              <a:t>India is driven by private companies whose primary objective is to create returns for share holders. </a:t>
            </a:r>
          </a:p>
          <a:p>
            <a:pPr marL="285750" indent="-285750">
              <a:buFont typeface="Arial" panose="020B0604020202020204" pitchFamily="34" charset="0"/>
              <a:buChar char="•"/>
            </a:pPr>
            <a:endParaRPr lang="en-US" dirty="0" smtClean="0"/>
          </a:p>
          <a:p>
            <a:pPr marL="285750" indent="-285750">
              <a:buFont typeface="Arial" panose="020B0604020202020204" pitchFamily="34" charset="0"/>
              <a:buChar char="•"/>
            </a:pPr>
            <a:r>
              <a:rPr lang="en-US" dirty="0" smtClean="0"/>
              <a:t>China aggressively looking to become a major player international player for  precious and base metals</a:t>
            </a:r>
          </a:p>
          <a:p>
            <a:pPr marL="285750" indent="-285750">
              <a:buFont typeface="Arial" panose="020B0604020202020204" pitchFamily="34" charset="0"/>
              <a:buChar char="•"/>
            </a:pPr>
            <a:endParaRPr lang="en-US" dirty="0" smtClean="0"/>
          </a:p>
          <a:p>
            <a:pPr marL="285750" indent="-285750">
              <a:buFont typeface="Arial" panose="020B0604020202020204" pitchFamily="34" charset="0"/>
              <a:buChar char="•"/>
            </a:pPr>
            <a:r>
              <a:rPr lang="en-US" dirty="0" smtClean="0"/>
              <a:t>The Chinese government main objective is to avoid disruptions in supply and to shelter against price volatility, they also want to prop their currency as they are slowly liberalizing the RMB. </a:t>
            </a:r>
          </a:p>
          <a:p>
            <a:pPr marL="285750" indent="-285750">
              <a:buFont typeface="Arial" panose="020B0604020202020204" pitchFamily="34" charset="0"/>
              <a:buChar char="•"/>
            </a:pPr>
            <a:endParaRPr lang="es-MX" dirty="0"/>
          </a:p>
          <a:p>
            <a:pPr marL="285750" indent="-285750">
              <a:buFont typeface="Arial" panose="020B0604020202020204" pitchFamily="34" charset="0"/>
              <a:buChar char="•"/>
            </a:pPr>
            <a:endParaRPr lang="es-MX" dirty="0"/>
          </a:p>
        </p:txBody>
      </p:sp>
    </p:spTree>
    <p:extLst>
      <p:ext uri="{BB962C8B-B14F-4D97-AF65-F5344CB8AC3E}">
        <p14:creationId xmlns:p14="http://schemas.microsoft.com/office/powerpoint/2010/main" val="11600840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6267726"/>
            <a:ext cx="2286000" cy="472899"/>
          </a:xfrm>
          <a:prstGeom prst="rect">
            <a:avLst/>
          </a:prstGeom>
        </p:spPr>
      </p:pic>
      <p:cxnSp>
        <p:nvCxnSpPr>
          <p:cNvPr id="11" name="Straight Connector 10"/>
          <p:cNvCxnSpPr/>
          <p:nvPr/>
        </p:nvCxnSpPr>
        <p:spPr>
          <a:xfrm>
            <a:off x="-95003"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12"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schemeClr val="tx1"/>
                </a:solidFill>
              </a:rPr>
              <a:pPr/>
              <a:t>4</a:t>
            </a:fld>
            <a:endParaRPr lang="en-US" sz="1400" dirty="0">
              <a:solidFill>
                <a:schemeClr val="tx1"/>
              </a:solidFill>
            </a:endParaRPr>
          </a:p>
        </p:txBody>
      </p:sp>
      <p:sp>
        <p:nvSpPr>
          <p:cNvPr id="16" name="TextBox 15"/>
          <p:cNvSpPr txBox="1"/>
          <p:nvPr/>
        </p:nvSpPr>
        <p:spPr>
          <a:xfrm>
            <a:off x="181265" y="220905"/>
            <a:ext cx="9080500" cy="369332"/>
          </a:xfrm>
          <a:prstGeom prst="rect">
            <a:avLst/>
          </a:prstGeom>
          <a:noFill/>
        </p:spPr>
        <p:txBody>
          <a:bodyPr wrap="square" rtlCol="0">
            <a:spAutoFit/>
          </a:bodyPr>
          <a:lstStyle/>
          <a:p>
            <a:pPr algn="just">
              <a:buClr>
                <a:schemeClr val="tx2"/>
              </a:buClr>
              <a:buSzPct val="125000"/>
            </a:pPr>
            <a:r>
              <a:rPr lang="en-US" b="1" dirty="0" smtClean="0">
                <a:solidFill>
                  <a:schemeClr val="accent1">
                    <a:lumMod val="75000"/>
                  </a:schemeClr>
                </a:solidFill>
              </a:rPr>
              <a:t>      </a:t>
            </a:r>
            <a:endParaRPr lang="en-US" b="1" dirty="0">
              <a:solidFill>
                <a:schemeClr val="accent1">
                  <a:lumMod val="75000"/>
                </a:schemeClr>
              </a:solidFill>
            </a:endParaRPr>
          </a:p>
        </p:txBody>
      </p:sp>
      <p:cxnSp>
        <p:nvCxnSpPr>
          <p:cNvPr id="4" name="Straight Connector 3"/>
          <p:cNvCxnSpPr/>
          <p:nvPr/>
        </p:nvCxnSpPr>
        <p:spPr>
          <a:xfrm>
            <a:off x="673100" y="1306209"/>
            <a:ext cx="8082977" cy="0"/>
          </a:xfrm>
          <a:prstGeom prst="line">
            <a:avLst/>
          </a:prstGeom>
          <a:ln w="38100">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sp>
        <p:nvSpPr>
          <p:cNvPr id="30" name="TextBox 29"/>
          <p:cNvSpPr txBox="1"/>
          <p:nvPr/>
        </p:nvSpPr>
        <p:spPr>
          <a:xfrm>
            <a:off x="1028700" y="950609"/>
            <a:ext cx="6096000" cy="369332"/>
          </a:xfrm>
          <a:prstGeom prst="rect">
            <a:avLst/>
          </a:prstGeom>
          <a:noFill/>
        </p:spPr>
        <p:txBody>
          <a:bodyPr wrap="square" rtlCol="0">
            <a:spAutoFit/>
          </a:bodyPr>
          <a:lstStyle/>
          <a:p>
            <a:r>
              <a:rPr lang="en-US" b="1" dirty="0" smtClean="0">
                <a:solidFill>
                  <a:schemeClr val="tx2"/>
                </a:solidFill>
              </a:rPr>
              <a:t>Gold has significant strategic importance for China  </a:t>
            </a:r>
            <a:endParaRPr lang="en-US" b="1" dirty="0">
              <a:solidFill>
                <a:schemeClr val="tx2"/>
              </a:solidFill>
            </a:endParaRPr>
          </a:p>
        </p:txBody>
      </p:sp>
      <p:pic>
        <p:nvPicPr>
          <p:cNvPr id="38" name="Picture 37" descr="Screen shot 2013-10-07 at 12.11.55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400" y="946263"/>
            <a:ext cx="381000" cy="342900"/>
          </a:xfrm>
          <a:prstGeom prst="rect">
            <a:avLst/>
          </a:prstGeom>
        </p:spPr>
      </p:pic>
      <p:sp>
        <p:nvSpPr>
          <p:cNvPr id="2" name="TextBox 1"/>
          <p:cNvSpPr txBox="1"/>
          <p:nvPr/>
        </p:nvSpPr>
        <p:spPr>
          <a:xfrm>
            <a:off x="680026" y="1828800"/>
            <a:ext cx="808297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t>Form of savings for citizens</a:t>
            </a:r>
          </a:p>
          <a:p>
            <a:pPr marL="285750" indent="-285750">
              <a:buFont typeface="Arial" panose="020B0604020202020204" pitchFamily="34" charset="0"/>
              <a:buChar char="•"/>
            </a:pPr>
            <a:endParaRPr lang="en-US" dirty="0" smtClean="0"/>
          </a:p>
          <a:p>
            <a:pPr marL="285750" indent="-285750">
              <a:buFont typeface="Arial" panose="020B0604020202020204" pitchFamily="34" charset="0"/>
              <a:buChar char="•"/>
            </a:pPr>
            <a:r>
              <a:rPr lang="en-US" dirty="0" smtClean="0"/>
              <a:t>Very significant for Chinese Government as they prepare to internationalize  the RMB</a:t>
            </a:r>
          </a:p>
          <a:p>
            <a:pPr marL="285750" indent="-285750">
              <a:buFont typeface="Arial" panose="020B0604020202020204" pitchFamily="34" charset="0"/>
              <a:buChar char="•"/>
            </a:pPr>
            <a:endParaRPr lang="en-US" dirty="0" smtClean="0"/>
          </a:p>
          <a:p>
            <a:pPr marL="285750" indent="-285750">
              <a:buFont typeface="Arial" panose="020B0604020202020204" pitchFamily="34" charset="0"/>
              <a:buChar char="•"/>
            </a:pPr>
            <a:r>
              <a:rPr lang="en-US" dirty="0" smtClean="0"/>
              <a:t>They want to eventually liberalize the RMB and prop their currency with gold to a significant ration, far beyond that of western countries</a:t>
            </a:r>
          </a:p>
          <a:p>
            <a:pPr marL="285750" indent="-285750">
              <a:buFont typeface="Arial" panose="020B0604020202020204" pitchFamily="34" charset="0"/>
              <a:buChar char="•"/>
            </a:pPr>
            <a:endParaRPr lang="en-US" dirty="0" smtClean="0"/>
          </a:p>
          <a:p>
            <a:pPr marL="285750" indent="-285750">
              <a:buFont typeface="Arial" panose="020B0604020202020204" pitchFamily="34" charset="0"/>
              <a:buChar char="•"/>
            </a:pPr>
            <a:r>
              <a:rPr lang="en-US" dirty="0" smtClean="0"/>
              <a:t>China is very secretive about their imports of gold as the US thinks they artificially devalue the currency which creates a huge trade deficit for the US</a:t>
            </a:r>
          </a:p>
          <a:p>
            <a:pPr marL="285750" indent="-285750">
              <a:buFont typeface="Arial" panose="020B0604020202020204" pitchFamily="34" charset="0"/>
              <a:buChar char="•"/>
            </a:pPr>
            <a:endParaRPr lang="en-US" dirty="0" smtClean="0"/>
          </a:p>
          <a:p>
            <a:pPr marL="285750" indent="-285750">
              <a:buFont typeface="Arial" panose="020B0604020202020204" pitchFamily="34" charset="0"/>
              <a:buChar char="•"/>
            </a:pPr>
            <a:r>
              <a:rPr lang="en-US" dirty="0" smtClean="0"/>
              <a:t>The recent creation of the BRICS Bank and the Shanghai Cooperation Organization significant </a:t>
            </a:r>
          </a:p>
          <a:p>
            <a:pPr marL="285750" indent="-285750">
              <a:buFont typeface="Arial" panose="020B0604020202020204" pitchFamily="34" charset="0"/>
              <a:buChar char="•"/>
            </a:pPr>
            <a:endParaRPr lang="es-MX" dirty="0"/>
          </a:p>
        </p:txBody>
      </p:sp>
    </p:spTree>
    <p:extLst>
      <p:ext uri="{BB962C8B-B14F-4D97-AF65-F5344CB8AC3E}">
        <p14:creationId xmlns:p14="http://schemas.microsoft.com/office/powerpoint/2010/main" val="18011226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6267726"/>
            <a:ext cx="2286000" cy="472899"/>
          </a:xfrm>
          <a:prstGeom prst="rect">
            <a:avLst/>
          </a:prstGeom>
        </p:spPr>
      </p:pic>
      <p:cxnSp>
        <p:nvCxnSpPr>
          <p:cNvPr id="11" name="Straight Connector 10"/>
          <p:cNvCxnSpPr/>
          <p:nvPr/>
        </p:nvCxnSpPr>
        <p:spPr>
          <a:xfrm>
            <a:off x="-95003"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12"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schemeClr val="tx1"/>
                </a:solidFill>
              </a:rPr>
              <a:pPr/>
              <a:t>5</a:t>
            </a:fld>
            <a:endParaRPr lang="en-US" sz="1400" dirty="0">
              <a:solidFill>
                <a:schemeClr val="tx1"/>
              </a:solidFill>
            </a:endParaRPr>
          </a:p>
        </p:txBody>
      </p:sp>
      <p:sp>
        <p:nvSpPr>
          <p:cNvPr id="22" name="TextBox 21"/>
          <p:cNvSpPr txBox="1"/>
          <p:nvPr/>
        </p:nvSpPr>
        <p:spPr>
          <a:xfrm>
            <a:off x="673100" y="2174082"/>
            <a:ext cx="7923644" cy="2862322"/>
          </a:xfrm>
          <a:prstGeom prst="rect">
            <a:avLst/>
          </a:prstGeom>
          <a:noFill/>
        </p:spPr>
        <p:txBody>
          <a:bodyPr wrap="square" rtlCol="0">
            <a:spAutoFit/>
          </a:bodyPr>
          <a:lstStyle/>
          <a:p>
            <a:pPr marL="285750" indent="-285750" algn="just">
              <a:buClr>
                <a:schemeClr val="tx2"/>
              </a:buClr>
              <a:buSzPct val="125000"/>
              <a:buFont typeface="Wingdings" charset="2"/>
              <a:buChar char="§"/>
            </a:pPr>
            <a:endParaRPr lang="en-US" dirty="0" smtClean="0"/>
          </a:p>
          <a:p>
            <a:pPr marL="285750" indent="-285750" algn="just">
              <a:buClr>
                <a:schemeClr val="tx2"/>
              </a:buClr>
              <a:buSzPct val="125000"/>
              <a:buFont typeface="Wingdings" charset="2"/>
              <a:buChar char="§"/>
            </a:pPr>
            <a:r>
              <a:rPr lang="en-US" dirty="0" smtClean="0"/>
              <a:t>Chinese´s main objective is to secure natural resources, and gold and copper are viewed by the government as the No. Strategic commodities, essential to the growth of the Chinese Economy</a:t>
            </a:r>
          </a:p>
          <a:p>
            <a:pPr marL="285750" indent="-285750" algn="just">
              <a:buClr>
                <a:schemeClr val="tx2"/>
              </a:buClr>
              <a:buSzPct val="125000"/>
              <a:buFont typeface="Wingdings" charset="2"/>
              <a:buChar char="§"/>
            </a:pPr>
            <a:endParaRPr lang="en-US" dirty="0"/>
          </a:p>
          <a:p>
            <a:pPr marL="285750" indent="-285750" algn="just">
              <a:buClr>
                <a:schemeClr val="tx2"/>
              </a:buClr>
              <a:buSzPct val="125000"/>
              <a:buFont typeface="Wingdings" charset="2"/>
              <a:buChar char="§"/>
            </a:pPr>
            <a:r>
              <a:rPr lang="en-US" dirty="0" smtClean="0"/>
              <a:t>Government</a:t>
            </a:r>
            <a:r>
              <a:rPr lang="en-US" dirty="0"/>
              <a:t>, the </a:t>
            </a:r>
            <a:r>
              <a:rPr lang="en-US" dirty="0" smtClean="0"/>
              <a:t>direct investment </a:t>
            </a:r>
            <a:r>
              <a:rPr lang="en-US" dirty="0"/>
              <a:t>from China has been growing from US$1.8 billion dollars in 2004 to </a:t>
            </a:r>
            <a:r>
              <a:rPr lang="en-US" dirty="0" smtClean="0"/>
              <a:t>US$13.3billion </a:t>
            </a:r>
            <a:r>
              <a:rPr lang="en-US" dirty="0"/>
              <a:t>dollars in 2009.  </a:t>
            </a:r>
            <a:endParaRPr lang="en-US" dirty="0" smtClean="0"/>
          </a:p>
          <a:p>
            <a:pPr marL="285750" indent="-285750" algn="just">
              <a:buClr>
                <a:schemeClr val="tx2"/>
              </a:buClr>
              <a:buSzPct val="125000"/>
              <a:buFont typeface="Wingdings" charset="2"/>
              <a:buChar char="§"/>
            </a:pPr>
            <a:endParaRPr lang="en-US" dirty="0"/>
          </a:p>
          <a:p>
            <a:pPr marL="285750" indent="-285750" algn="just">
              <a:buClr>
                <a:schemeClr val="tx2"/>
              </a:buClr>
              <a:buSzPct val="125000"/>
              <a:buFont typeface="Wingdings" charset="2"/>
              <a:buChar char="§"/>
            </a:pPr>
            <a:r>
              <a:rPr lang="en-US" dirty="0" smtClean="0"/>
              <a:t>Total </a:t>
            </a:r>
            <a:r>
              <a:rPr lang="en-US" dirty="0"/>
              <a:t>outbound investment has reached </a:t>
            </a:r>
            <a:r>
              <a:rPr lang="en-US" dirty="0" smtClean="0"/>
              <a:t>US$54.66 </a:t>
            </a:r>
            <a:r>
              <a:rPr lang="en-US" dirty="0"/>
              <a:t>billion </a:t>
            </a:r>
            <a:r>
              <a:rPr lang="en-US" dirty="0" smtClean="0"/>
              <a:t>dollars in the past 10 years</a:t>
            </a:r>
            <a:endParaRPr lang="en-US" dirty="0"/>
          </a:p>
        </p:txBody>
      </p:sp>
      <p:sp>
        <p:nvSpPr>
          <p:cNvPr id="16" name="TextBox 15"/>
          <p:cNvSpPr txBox="1"/>
          <p:nvPr/>
        </p:nvSpPr>
        <p:spPr>
          <a:xfrm>
            <a:off x="181265" y="220905"/>
            <a:ext cx="9080500" cy="369332"/>
          </a:xfrm>
          <a:prstGeom prst="rect">
            <a:avLst/>
          </a:prstGeom>
          <a:noFill/>
        </p:spPr>
        <p:txBody>
          <a:bodyPr wrap="square" rtlCol="0">
            <a:spAutoFit/>
          </a:bodyPr>
          <a:lstStyle/>
          <a:p>
            <a:pPr algn="just">
              <a:buClr>
                <a:schemeClr val="tx2"/>
              </a:buClr>
              <a:buSzPct val="125000"/>
            </a:pPr>
            <a:r>
              <a:rPr lang="en-US" b="1" dirty="0" smtClean="0">
                <a:solidFill>
                  <a:schemeClr val="accent1">
                    <a:lumMod val="75000"/>
                  </a:schemeClr>
                </a:solidFill>
              </a:rPr>
              <a:t>      China </a:t>
            </a:r>
            <a:r>
              <a:rPr lang="en-US" b="1" dirty="0">
                <a:solidFill>
                  <a:schemeClr val="accent1">
                    <a:lumMod val="75000"/>
                  </a:schemeClr>
                </a:solidFill>
              </a:rPr>
              <a:t>is becoming one of the most </a:t>
            </a:r>
            <a:r>
              <a:rPr lang="en-US" b="1" dirty="0" smtClean="0">
                <a:solidFill>
                  <a:schemeClr val="accent1">
                    <a:lumMod val="75000"/>
                  </a:schemeClr>
                </a:solidFill>
              </a:rPr>
              <a:t>important mining  </a:t>
            </a:r>
            <a:r>
              <a:rPr lang="en-US" b="1" dirty="0">
                <a:solidFill>
                  <a:schemeClr val="accent1">
                    <a:lumMod val="75000"/>
                  </a:schemeClr>
                </a:solidFill>
              </a:rPr>
              <a:t>investors in the </a:t>
            </a:r>
            <a:r>
              <a:rPr lang="en-US" b="1" dirty="0" smtClean="0">
                <a:solidFill>
                  <a:schemeClr val="accent1">
                    <a:lumMod val="75000"/>
                  </a:schemeClr>
                </a:solidFill>
              </a:rPr>
              <a:t>world</a:t>
            </a:r>
            <a:endParaRPr lang="en-US" b="1" dirty="0">
              <a:solidFill>
                <a:schemeClr val="accent1">
                  <a:lumMod val="75000"/>
                </a:schemeClr>
              </a:solidFill>
            </a:endParaRPr>
          </a:p>
        </p:txBody>
      </p:sp>
      <p:cxnSp>
        <p:nvCxnSpPr>
          <p:cNvPr id="20" name="Straight Connector 19"/>
          <p:cNvCxnSpPr/>
          <p:nvPr/>
        </p:nvCxnSpPr>
        <p:spPr>
          <a:xfrm>
            <a:off x="680026" y="2159491"/>
            <a:ext cx="8082977" cy="0"/>
          </a:xfrm>
          <a:prstGeom prst="line">
            <a:avLst/>
          </a:prstGeom>
          <a:ln w="38100">
            <a:solidFill>
              <a:srgbClr val="376092"/>
            </a:solidFill>
          </a:ln>
        </p:spPr>
        <p:style>
          <a:lnRef idx="2">
            <a:schemeClr val="accent1"/>
          </a:lnRef>
          <a:fillRef idx="0">
            <a:schemeClr val="accent1"/>
          </a:fillRef>
          <a:effectRef idx="1">
            <a:schemeClr val="accent1"/>
          </a:effectRef>
          <a:fontRef idx="minor">
            <a:schemeClr val="tx1"/>
          </a:fontRef>
        </p:style>
      </p:cxnSp>
      <p:sp>
        <p:nvSpPr>
          <p:cNvPr id="6" name="TextBox 5"/>
          <p:cNvSpPr txBox="1"/>
          <p:nvPr/>
        </p:nvSpPr>
        <p:spPr>
          <a:xfrm>
            <a:off x="1028700" y="1735713"/>
            <a:ext cx="7886700" cy="369332"/>
          </a:xfrm>
          <a:prstGeom prst="rect">
            <a:avLst/>
          </a:prstGeom>
          <a:noFill/>
        </p:spPr>
        <p:txBody>
          <a:bodyPr wrap="square" rtlCol="0">
            <a:spAutoFit/>
          </a:bodyPr>
          <a:lstStyle/>
          <a:p>
            <a:r>
              <a:rPr lang="en-US" b="1" dirty="0">
                <a:solidFill>
                  <a:schemeClr val="tx2"/>
                </a:solidFill>
              </a:rPr>
              <a:t>China is becoming one of the most important mining  investors in the world</a:t>
            </a:r>
          </a:p>
        </p:txBody>
      </p:sp>
      <p:pic>
        <p:nvPicPr>
          <p:cNvPr id="41" name="Picture 40" descr="Screen shot 2013-10-07 at 12.11.55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7700" y="1744067"/>
            <a:ext cx="381000" cy="342900"/>
          </a:xfrm>
          <a:prstGeom prst="rect">
            <a:avLst/>
          </a:prstGeom>
        </p:spPr>
      </p:pic>
    </p:spTree>
    <p:extLst>
      <p:ext uri="{BB962C8B-B14F-4D97-AF65-F5344CB8AC3E}">
        <p14:creationId xmlns:p14="http://schemas.microsoft.com/office/powerpoint/2010/main" val="41673563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6267726"/>
            <a:ext cx="2286000" cy="472899"/>
          </a:xfrm>
          <a:prstGeom prst="rect">
            <a:avLst/>
          </a:prstGeom>
        </p:spPr>
      </p:pic>
      <p:cxnSp>
        <p:nvCxnSpPr>
          <p:cNvPr id="11" name="Straight Connector 10"/>
          <p:cNvCxnSpPr/>
          <p:nvPr/>
        </p:nvCxnSpPr>
        <p:spPr>
          <a:xfrm>
            <a:off x="-27710"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12"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schemeClr val="tx1"/>
                </a:solidFill>
              </a:rPr>
              <a:pPr/>
              <a:t>6</a:t>
            </a:fld>
            <a:endParaRPr lang="en-US" sz="1400" dirty="0">
              <a:solidFill>
                <a:schemeClr val="tx1"/>
              </a:solidFill>
            </a:endParaRPr>
          </a:p>
        </p:txBody>
      </p:sp>
      <p:sp>
        <p:nvSpPr>
          <p:cNvPr id="6" name="TextBox 5"/>
          <p:cNvSpPr txBox="1"/>
          <p:nvPr/>
        </p:nvSpPr>
        <p:spPr>
          <a:xfrm>
            <a:off x="1888157" y="2102450"/>
            <a:ext cx="6708588" cy="2862323"/>
          </a:xfrm>
          <a:prstGeom prst="rect">
            <a:avLst/>
          </a:prstGeom>
          <a:noFill/>
        </p:spPr>
        <p:txBody>
          <a:bodyPr wrap="square" rtlCol="0">
            <a:spAutoFit/>
          </a:bodyPr>
          <a:lstStyle/>
          <a:p>
            <a:pPr marL="342900" marR="0" lvl="0" indent="-342900" algn="just">
              <a:spcBef>
                <a:spcPts val="0"/>
              </a:spcBef>
              <a:spcAft>
                <a:spcPts val="0"/>
              </a:spcAft>
              <a:buFont typeface="Arial"/>
              <a:buChar char="•"/>
              <a:tabLst>
                <a:tab pos="457200" algn="l"/>
              </a:tabLst>
            </a:pPr>
            <a:r>
              <a:rPr lang="en-US" dirty="0" smtClean="0">
                <a:ea typeface="SimSun"/>
                <a:cs typeface="Times New Roman"/>
              </a:rPr>
              <a:t>Traditionally Chinese Investors had made majority acquisitions at the asset level. However, In recent years there have been a growing number of Chinese and other Asian investors taking minority stakes in companies.</a:t>
            </a:r>
          </a:p>
          <a:p>
            <a:pPr marR="0" lvl="0" algn="just">
              <a:spcBef>
                <a:spcPts val="0"/>
              </a:spcBef>
              <a:spcAft>
                <a:spcPts val="0"/>
              </a:spcAft>
              <a:tabLst>
                <a:tab pos="457200" algn="l"/>
              </a:tabLst>
            </a:pPr>
            <a:endParaRPr lang="en-US" dirty="0" smtClean="0">
              <a:ea typeface="SimSun"/>
              <a:cs typeface="Times New Roman"/>
            </a:endParaRPr>
          </a:p>
          <a:p>
            <a:pPr marL="342900" marR="0" lvl="0" indent="-342900" algn="just">
              <a:spcBef>
                <a:spcPts val="0"/>
              </a:spcBef>
              <a:spcAft>
                <a:spcPts val="0"/>
              </a:spcAft>
              <a:buClr>
                <a:schemeClr val="tx2"/>
              </a:buClr>
              <a:buFont typeface="Wingdings" charset="2"/>
              <a:buChar char="§"/>
              <a:tabLst>
                <a:tab pos="457200" algn="l"/>
              </a:tabLst>
            </a:pPr>
            <a:r>
              <a:rPr lang="en-US" dirty="0" smtClean="0">
                <a:ea typeface="SimSun"/>
                <a:cs typeface="Times New Roman"/>
              </a:rPr>
              <a:t>The level of sophistication of these investments reflects how Chinese companies are understanding better western capital markets and see the benefit of becoming share holders in companies which hold assets they might be interested in buying in the future or merely for financial gain purposes.</a:t>
            </a:r>
          </a:p>
        </p:txBody>
      </p:sp>
      <p:sp>
        <p:nvSpPr>
          <p:cNvPr id="10" name="TextBox 9"/>
          <p:cNvSpPr txBox="1"/>
          <p:nvPr/>
        </p:nvSpPr>
        <p:spPr>
          <a:xfrm>
            <a:off x="173657" y="220905"/>
            <a:ext cx="8741744" cy="369332"/>
          </a:xfrm>
          <a:prstGeom prst="rect">
            <a:avLst/>
          </a:prstGeom>
          <a:noFill/>
        </p:spPr>
        <p:txBody>
          <a:bodyPr wrap="square" rtlCol="0">
            <a:spAutoFit/>
          </a:bodyPr>
          <a:lstStyle/>
          <a:p>
            <a:pPr algn="ctr"/>
            <a:r>
              <a:rPr lang="en-US" b="1" dirty="0" smtClean="0">
                <a:solidFill>
                  <a:schemeClr val="accent1">
                    <a:lumMod val="75000"/>
                  </a:schemeClr>
                </a:solidFill>
              </a:rPr>
              <a:t>How are Chinese Securing Natural Resources Overseas?</a:t>
            </a:r>
            <a:endParaRPr lang="en-US" b="1" dirty="0">
              <a:solidFill>
                <a:schemeClr val="accent1">
                  <a:lumMod val="75000"/>
                </a:schemeClr>
              </a:solidFill>
            </a:endParaRPr>
          </a:p>
        </p:txBody>
      </p:sp>
      <p:sp>
        <p:nvSpPr>
          <p:cNvPr id="18" name="Pentagon 17"/>
          <p:cNvSpPr/>
          <p:nvPr/>
        </p:nvSpPr>
        <p:spPr>
          <a:xfrm>
            <a:off x="457242" y="2334627"/>
            <a:ext cx="1430915" cy="691655"/>
          </a:xfrm>
          <a:prstGeom prst="homePlate">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t>Growing</a:t>
            </a:r>
          </a:p>
          <a:p>
            <a:pPr algn="ctr"/>
            <a:r>
              <a:rPr lang="en-US" sz="1600" dirty="0" smtClean="0"/>
              <a:t>Equity Investments</a:t>
            </a:r>
            <a:endParaRPr lang="en-US" sz="1600" dirty="0"/>
          </a:p>
        </p:txBody>
      </p:sp>
      <p:sp>
        <p:nvSpPr>
          <p:cNvPr id="19" name="Pentagon 18"/>
          <p:cNvSpPr/>
          <p:nvPr/>
        </p:nvSpPr>
        <p:spPr>
          <a:xfrm>
            <a:off x="457242" y="3779095"/>
            <a:ext cx="1430915" cy="691655"/>
          </a:xfrm>
          <a:prstGeom prst="homePlate">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t>Strategic &amp; Financial</a:t>
            </a:r>
          </a:p>
          <a:p>
            <a:pPr algn="ctr"/>
            <a:r>
              <a:rPr lang="en-US" sz="1600" dirty="0" smtClean="0"/>
              <a:t>Investments</a:t>
            </a:r>
          </a:p>
        </p:txBody>
      </p:sp>
      <p:sp>
        <p:nvSpPr>
          <p:cNvPr id="20" name="Oval 19"/>
          <p:cNvSpPr/>
          <p:nvPr/>
        </p:nvSpPr>
        <p:spPr>
          <a:xfrm>
            <a:off x="173657" y="2211310"/>
            <a:ext cx="438592" cy="425381"/>
          </a:xfrm>
          <a:prstGeom prst="ellipse">
            <a:avLst/>
          </a:prstGeom>
          <a:solidFill>
            <a:schemeClr val="bg1">
              <a:lumMod val="75000"/>
            </a:schemeClr>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t"/>
          <a:lstStyle/>
          <a:p>
            <a:pPr algn="dist">
              <a:lnSpc>
                <a:spcPct val="70000"/>
              </a:lnSpc>
            </a:pPr>
            <a:r>
              <a:rPr lang="en-US" dirty="0">
                <a:solidFill>
                  <a:schemeClr val="tx1"/>
                </a:solidFill>
              </a:rPr>
              <a:t>1</a:t>
            </a:r>
            <a:endParaRPr lang="en-US" dirty="0" smtClean="0">
              <a:solidFill>
                <a:schemeClr val="tx1"/>
              </a:solidFill>
            </a:endParaRPr>
          </a:p>
        </p:txBody>
      </p:sp>
      <p:sp>
        <p:nvSpPr>
          <p:cNvPr id="21" name="Oval 20"/>
          <p:cNvSpPr/>
          <p:nvPr/>
        </p:nvSpPr>
        <p:spPr>
          <a:xfrm>
            <a:off x="173657" y="3656194"/>
            <a:ext cx="438592" cy="425381"/>
          </a:xfrm>
          <a:prstGeom prst="ellipse">
            <a:avLst/>
          </a:prstGeom>
          <a:solidFill>
            <a:schemeClr val="bg1">
              <a:lumMod val="75000"/>
            </a:schemeClr>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t"/>
          <a:lstStyle/>
          <a:p>
            <a:pPr algn="dist">
              <a:lnSpc>
                <a:spcPct val="70000"/>
              </a:lnSpc>
            </a:pPr>
            <a:r>
              <a:rPr lang="en-US" dirty="0">
                <a:solidFill>
                  <a:schemeClr val="tx1"/>
                </a:solidFill>
              </a:rPr>
              <a:t>2</a:t>
            </a:r>
            <a:endParaRPr lang="en-US" dirty="0" smtClean="0">
              <a:solidFill>
                <a:schemeClr val="tx1"/>
              </a:solidFill>
            </a:endParaRPr>
          </a:p>
        </p:txBody>
      </p:sp>
    </p:spTree>
    <p:extLst>
      <p:ext uri="{BB962C8B-B14F-4D97-AF65-F5344CB8AC3E}">
        <p14:creationId xmlns:p14="http://schemas.microsoft.com/office/powerpoint/2010/main" val="34277980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6267726"/>
            <a:ext cx="2286000" cy="472899"/>
          </a:xfrm>
          <a:prstGeom prst="rect">
            <a:avLst/>
          </a:prstGeom>
        </p:spPr>
      </p:pic>
      <p:cxnSp>
        <p:nvCxnSpPr>
          <p:cNvPr id="11" name="Straight Connector 10"/>
          <p:cNvCxnSpPr/>
          <p:nvPr/>
        </p:nvCxnSpPr>
        <p:spPr>
          <a:xfrm>
            <a:off x="-27710"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12"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schemeClr val="tx1"/>
                </a:solidFill>
              </a:rPr>
              <a:pPr/>
              <a:t>7</a:t>
            </a:fld>
            <a:endParaRPr lang="en-US" sz="1400" dirty="0">
              <a:solidFill>
                <a:schemeClr val="tx1"/>
              </a:solidFill>
            </a:endParaRPr>
          </a:p>
        </p:txBody>
      </p:sp>
      <p:sp>
        <p:nvSpPr>
          <p:cNvPr id="10" name="TextBox 9"/>
          <p:cNvSpPr txBox="1"/>
          <p:nvPr/>
        </p:nvSpPr>
        <p:spPr>
          <a:xfrm>
            <a:off x="173657" y="220905"/>
            <a:ext cx="8741744" cy="369332"/>
          </a:xfrm>
          <a:prstGeom prst="rect">
            <a:avLst/>
          </a:prstGeom>
          <a:noFill/>
        </p:spPr>
        <p:txBody>
          <a:bodyPr wrap="square" rtlCol="0">
            <a:spAutoFit/>
          </a:bodyPr>
          <a:lstStyle/>
          <a:p>
            <a:pPr algn="ctr"/>
            <a:r>
              <a:rPr lang="en-US" b="1" dirty="0" smtClean="0">
                <a:solidFill>
                  <a:schemeClr val="accent1">
                    <a:lumMod val="75000"/>
                  </a:schemeClr>
                </a:solidFill>
              </a:rPr>
              <a:t>Investment Modalities</a:t>
            </a:r>
            <a:endParaRPr lang="en-US" b="1" dirty="0">
              <a:solidFill>
                <a:schemeClr val="accent1">
                  <a:lumMod val="75000"/>
                </a:schemeClr>
              </a:solidFill>
            </a:endParaRPr>
          </a:p>
        </p:txBody>
      </p:sp>
      <p:sp>
        <p:nvSpPr>
          <p:cNvPr id="14" name="Pentagon 13"/>
          <p:cNvSpPr/>
          <p:nvPr/>
        </p:nvSpPr>
        <p:spPr>
          <a:xfrm>
            <a:off x="7165829" y="2690226"/>
            <a:ext cx="1430915" cy="691655"/>
          </a:xfrm>
          <a:prstGeom prst="homePlate">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t>Short Term Loan </a:t>
            </a:r>
            <a:endParaRPr lang="en-US" sz="1600" dirty="0"/>
          </a:p>
        </p:txBody>
      </p:sp>
      <p:sp>
        <p:nvSpPr>
          <p:cNvPr id="15" name="Pentagon 14"/>
          <p:cNvSpPr/>
          <p:nvPr/>
        </p:nvSpPr>
        <p:spPr>
          <a:xfrm>
            <a:off x="5511841" y="2690227"/>
            <a:ext cx="1430915" cy="691655"/>
          </a:xfrm>
          <a:prstGeom prst="homePlate">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t>JV </a:t>
            </a:r>
            <a:endParaRPr lang="en-US" sz="1600" dirty="0"/>
          </a:p>
        </p:txBody>
      </p:sp>
      <p:sp>
        <p:nvSpPr>
          <p:cNvPr id="16" name="Pentagon 15"/>
          <p:cNvSpPr/>
          <p:nvPr/>
        </p:nvSpPr>
        <p:spPr>
          <a:xfrm>
            <a:off x="3828832" y="2690227"/>
            <a:ext cx="1430915" cy="691655"/>
          </a:xfrm>
          <a:prstGeom prst="homePlate">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t>Gold Pre-payment</a:t>
            </a:r>
            <a:endParaRPr lang="en-US" sz="1600" dirty="0"/>
          </a:p>
        </p:txBody>
      </p:sp>
      <p:sp>
        <p:nvSpPr>
          <p:cNvPr id="17" name="Pentagon 16"/>
          <p:cNvSpPr/>
          <p:nvPr/>
        </p:nvSpPr>
        <p:spPr>
          <a:xfrm>
            <a:off x="2108354" y="2690227"/>
            <a:ext cx="1430915" cy="691655"/>
          </a:xfrm>
          <a:prstGeom prst="homePlate">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t>Convertible Debt </a:t>
            </a:r>
            <a:endParaRPr lang="en-US" sz="1600" dirty="0"/>
          </a:p>
        </p:txBody>
      </p:sp>
      <p:sp>
        <p:nvSpPr>
          <p:cNvPr id="22" name="Pentagon 21"/>
          <p:cNvSpPr/>
          <p:nvPr/>
        </p:nvSpPr>
        <p:spPr>
          <a:xfrm>
            <a:off x="503742" y="2690227"/>
            <a:ext cx="1430915" cy="691655"/>
          </a:xfrm>
          <a:prstGeom prst="homePlate">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t>Equity or Asset Take Over </a:t>
            </a:r>
            <a:endParaRPr lang="en-US" sz="1600" dirty="0"/>
          </a:p>
        </p:txBody>
      </p:sp>
    </p:spTree>
    <p:extLst>
      <p:ext uri="{BB962C8B-B14F-4D97-AF65-F5344CB8AC3E}">
        <p14:creationId xmlns:p14="http://schemas.microsoft.com/office/powerpoint/2010/main" val="4648750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6267726"/>
            <a:ext cx="2286000" cy="472899"/>
          </a:xfrm>
          <a:prstGeom prst="rect">
            <a:avLst/>
          </a:prstGeom>
        </p:spPr>
      </p:pic>
      <p:cxnSp>
        <p:nvCxnSpPr>
          <p:cNvPr id="11" name="Straight Connector 10"/>
          <p:cNvCxnSpPr/>
          <p:nvPr/>
        </p:nvCxnSpPr>
        <p:spPr>
          <a:xfrm>
            <a:off x="-27710"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12"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schemeClr val="tx1"/>
                </a:solidFill>
              </a:rPr>
              <a:pPr/>
              <a:t>8</a:t>
            </a:fld>
            <a:endParaRPr lang="en-US" sz="1400" dirty="0">
              <a:solidFill>
                <a:schemeClr val="tx1"/>
              </a:solidFill>
            </a:endParaRPr>
          </a:p>
        </p:txBody>
      </p:sp>
      <p:sp>
        <p:nvSpPr>
          <p:cNvPr id="10" name="TextBox 9"/>
          <p:cNvSpPr txBox="1"/>
          <p:nvPr/>
        </p:nvSpPr>
        <p:spPr>
          <a:xfrm>
            <a:off x="173657" y="220905"/>
            <a:ext cx="8741744" cy="369332"/>
          </a:xfrm>
          <a:prstGeom prst="rect">
            <a:avLst/>
          </a:prstGeom>
          <a:noFill/>
        </p:spPr>
        <p:txBody>
          <a:bodyPr wrap="square" rtlCol="0">
            <a:spAutoFit/>
          </a:bodyPr>
          <a:lstStyle/>
          <a:p>
            <a:pPr algn="ctr"/>
            <a:r>
              <a:rPr lang="en-US" b="1" dirty="0" smtClean="0">
                <a:solidFill>
                  <a:schemeClr val="accent1">
                    <a:lumMod val="75000"/>
                  </a:schemeClr>
                </a:solidFill>
              </a:rPr>
              <a:t>Case Study 1 – Shandong Gold Acquire  Focus Minerals  </a:t>
            </a:r>
            <a:endParaRPr lang="en-US" b="1" dirty="0">
              <a:solidFill>
                <a:schemeClr val="accent1">
                  <a:lumMod val="75000"/>
                </a:schemeClr>
              </a:solidFill>
            </a:endParaRPr>
          </a:p>
        </p:txBody>
      </p:sp>
      <p:sp>
        <p:nvSpPr>
          <p:cNvPr id="19" name="Rectangle 18"/>
          <p:cNvSpPr/>
          <p:nvPr/>
        </p:nvSpPr>
        <p:spPr>
          <a:xfrm>
            <a:off x="2908300" y="1144306"/>
            <a:ext cx="6007101" cy="5048676"/>
          </a:xfrm>
          <a:prstGeom prst="rect">
            <a:avLst/>
          </a:prstGeom>
          <a:solidFill>
            <a:schemeClr val="bg1">
              <a:lumMod val="95000"/>
            </a:schemeClr>
          </a:solidFill>
          <a:ln>
            <a:solidFill>
              <a:srgbClr val="1F497D"/>
            </a:solidFill>
          </a:ln>
        </p:spPr>
        <p:style>
          <a:lnRef idx="1">
            <a:schemeClr val="accent1"/>
          </a:lnRef>
          <a:fillRef idx="3">
            <a:schemeClr val="accent1"/>
          </a:fillRef>
          <a:effectRef idx="2">
            <a:schemeClr val="accent1"/>
          </a:effectRef>
          <a:fontRef idx="minor">
            <a:schemeClr val="lt1"/>
          </a:fontRef>
        </p:style>
        <p:txBody>
          <a:bodyPr rtlCol="0" anchor="t"/>
          <a:lstStyle/>
          <a:p>
            <a:pPr marL="285750" indent="-285750">
              <a:buClr>
                <a:schemeClr val="tx2"/>
              </a:buClr>
              <a:buFont typeface="Wingdings" charset="2"/>
              <a:buChar char="§"/>
              <a:tabLst>
                <a:tab pos="457200" algn="l"/>
              </a:tabLst>
            </a:pPr>
            <a:r>
              <a:rPr lang="en-US" dirty="0">
                <a:solidFill>
                  <a:schemeClr val="tx1"/>
                </a:solidFill>
                <a:ea typeface="SimSun"/>
                <a:cs typeface="Times New Roman"/>
              </a:rPr>
              <a:t>FOCUS MINERALS </a:t>
            </a:r>
            <a:r>
              <a:rPr lang="en-US" dirty="0" smtClean="0">
                <a:solidFill>
                  <a:schemeClr val="tx1"/>
                </a:solidFill>
                <a:ea typeface="SimSun"/>
                <a:cs typeface="Times New Roman"/>
              </a:rPr>
              <a:t>Raises $227.5M </a:t>
            </a:r>
            <a:r>
              <a:rPr lang="en-US" dirty="0">
                <a:solidFill>
                  <a:schemeClr val="tx1"/>
                </a:solidFill>
                <a:ea typeface="SimSun"/>
                <a:cs typeface="Times New Roman"/>
              </a:rPr>
              <a:t>THROUGH PLACEMENT TO SHANDONG GOLD</a:t>
            </a:r>
          </a:p>
          <a:p>
            <a:pPr marL="285750" indent="-285750">
              <a:buClr>
                <a:schemeClr val="tx2"/>
              </a:buClr>
              <a:buFont typeface="Wingdings" charset="2"/>
              <a:buChar char="§"/>
              <a:tabLst>
                <a:tab pos="457200" algn="l"/>
              </a:tabLst>
            </a:pPr>
            <a:endParaRPr lang="en-US" dirty="0">
              <a:solidFill>
                <a:schemeClr val="tx1"/>
              </a:solidFill>
              <a:ea typeface="SimSun"/>
              <a:cs typeface="Times New Roman"/>
            </a:endParaRPr>
          </a:p>
          <a:p>
            <a:pPr marL="285750" indent="-285750">
              <a:buClr>
                <a:schemeClr val="tx2"/>
              </a:buClr>
              <a:buFont typeface="Wingdings" charset="2"/>
              <a:buChar char="§"/>
              <a:tabLst>
                <a:tab pos="457200" algn="l"/>
              </a:tabLst>
            </a:pPr>
            <a:r>
              <a:rPr lang="en-US" dirty="0">
                <a:solidFill>
                  <a:schemeClr val="tx1"/>
                </a:solidFill>
                <a:ea typeface="SimSun"/>
                <a:cs typeface="Times New Roman"/>
              </a:rPr>
              <a:t>Investment by Shandong Gold to provide Focus with a robust balance sheet and the backing and expertise of one of China’s three largest gold </a:t>
            </a:r>
            <a:r>
              <a:rPr lang="en-US" dirty="0" smtClean="0">
                <a:solidFill>
                  <a:schemeClr val="tx1"/>
                </a:solidFill>
                <a:ea typeface="SimSun"/>
                <a:cs typeface="Times New Roman"/>
              </a:rPr>
              <a:t>producers</a:t>
            </a:r>
          </a:p>
          <a:p>
            <a:pPr marL="285750" indent="-285750">
              <a:buClr>
                <a:schemeClr val="tx2"/>
              </a:buClr>
              <a:buFont typeface="Wingdings" charset="2"/>
              <a:buChar char="§"/>
              <a:tabLst>
                <a:tab pos="457200" algn="l"/>
              </a:tabLst>
            </a:pPr>
            <a:endParaRPr lang="en-US" dirty="0">
              <a:solidFill>
                <a:schemeClr val="tx1"/>
              </a:solidFill>
              <a:ea typeface="SimSun"/>
              <a:cs typeface="Times New Roman"/>
            </a:endParaRPr>
          </a:p>
          <a:p>
            <a:pPr marL="285750" indent="-285750">
              <a:buClr>
                <a:schemeClr val="tx2"/>
              </a:buClr>
              <a:buFont typeface="Wingdings" charset="2"/>
              <a:buChar char="§"/>
              <a:tabLst>
                <a:tab pos="457200" algn="l"/>
              </a:tabLst>
            </a:pPr>
            <a:r>
              <a:rPr lang="en-US" dirty="0">
                <a:solidFill>
                  <a:schemeClr val="tx1"/>
                </a:solidFill>
                <a:ea typeface="SimSun"/>
                <a:cs typeface="Times New Roman"/>
              </a:rPr>
              <a:t>Placement proceeds to support Focus’ goal of becoming a +500,000oz gold producer</a:t>
            </a:r>
          </a:p>
          <a:p>
            <a:pPr marL="285750" indent="-285750">
              <a:buClr>
                <a:schemeClr val="tx2"/>
              </a:buClr>
              <a:buFont typeface="Wingdings" charset="2"/>
              <a:buChar char="§"/>
              <a:tabLst>
                <a:tab pos="457200" algn="l"/>
              </a:tabLst>
            </a:pPr>
            <a:endParaRPr lang="en-US" dirty="0" smtClean="0">
              <a:solidFill>
                <a:schemeClr val="tx1"/>
              </a:solidFill>
              <a:ea typeface="SimSun"/>
              <a:cs typeface="Times New Roman"/>
            </a:endParaRPr>
          </a:p>
          <a:p>
            <a:pPr marL="285750" indent="-285750">
              <a:buClr>
                <a:schemeClr val="tx2"/>
              </a:buClr>
              <a:buFont typeface="Wingdings" charset="2"/>
              <a:buChar char="§"/>
              <a:tabLst>
                <a:tab pos="457200" algn="l"/>
              </a:tabLst>
            </a:pPr>
            <a:r>
              <a:rPr lang="en-US" dirty="0" smtClean="0">
                <a:solidFill>
                  <a:schemeClr val="tx1"/>
                </a:solidFill>
                <a:ea typeface="SimSun"/>
                <a:cs typeface="Times New Roman"/>
              </a:rPr>
              <a:t>Placement </a:t>
            </a:r>
            <a:r>
              <a:rPr lang="en-US" dirty="0">
                <a:solidFill>
                  <a:schemeClr val="tx1"/>
                </a:solidFill>
                <a:ea typeface="SimSun"/>
                <a:cs typeface="Times New Roman"/>
              </a:rPr>
              <a:t>price of 5 cents per share represents a premium </a:t>
            </a:r>
            <a:r>
              <a:rPr lang="en-US" dirty="0" smtClean="0">
                <a:solidFill>
                  <a:schemeClr val="tx1"/>
                </a:solidFill>
                <a:ea typeface="SimSun"/>
                <a:cs typeface="Times New Roman"/>
              </a:rPr>
              <a:t>of 28%</a:t>
            </a:r>
          </a:p>
          <a:p>
            <a:pPr marL="285750" indent="-285750">
              <a:buClr>
                <a:schemeClr val="tx2"/>
              </a:buClr>
              <a:buFont typeface="Wingdings" charset="2"/>
              <a:buChar char="§"/>
              <a:tabLst>
                <a:tab pos="457200" algn="l"/>
              </a:tabLst>
            </a:pPr>
            <a:endParaRPr lang="en-US" dirty="0">
              <a:solidFill>
                <a:schemeClr val="tx1"/>
              </a:solidFill>
              <a:ea typeface="SimSun"/>
              <a:cs typeface="Times New Roman"/>
            </a:endParaRPr>
          </a:p>
          <a:p>
            <a:pPr marL="285750" indent="-285750">
              <a:buClr>
                <a:schemeClr val="tx2"/>
              </a:buClr>
              <a:buFont typeface="Wingdings" charset="2"/>
              <a:buChar char="§"/>
              <a:tabLst>
                <a:tab pos="457200" algn="l"/>
              </a:tabLst>
            </a:pPr>
            <a:r>
              <a:rPr lang="en-US" dirty="0">
                <a:solidFill>
                  <a:schemeClr val="tx1"/>
                </a:solidFill>
                <a:ea typeface="SimSun"/>
                <a:cs typeface="Times New Roman"/>
              </a:rPr>
              <a:t>Shandong Gold will own 51% of Focus on a fully diluted basis</a:t>
            </a:r>
          </a:p>
          <a:p>
            <a:pPr>
              <a:buClr>
                <a:schemeClr val="tx2"/>
              </a:buClr>
              <a:tabLst>
                <a:tab pos="457200" algn="l"/>
              </a:tabLst>
            </a:pPr>
            <a:endParaRPr lang="en-US" dirty="0">
              <a:solidFill>
                <a:schemeClr val="tx1"/>
              </a:solidFill>
              <a:ea typeface="SimSun"/>
              <a:cs typeface="Times New Roman"/>
            </a:endParaRPr>
          </a:p>
        </p:txBody>
      </p:sp>
      <p:sp>
        <p:nvSpPr>
          <p:cNvPr id="21" name="Rounded Rectangle 20"/>
          <p:cNvSpPr/>
          <p:nvPr/>
        </p:nvSpPr>
        <p:spPr>
          <a:xfrm>
            <a:off x="841619" y="187829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3" name="TextBox 22"/>
          <p:cNvSpPr txBox="1"/>
          <p:nvPr/>
        </p:nvSpPr>
        <p:spPr>
          <a:xfrm>
            <a:off x="1041400" y="2043390"/>
            <a:ext cx="1530877" cy="646331"/>
          </a:xfrm>
          <a:prstGeom prst="rect">
            <a:avLst/>
          </a:prstGeom>
          <a:noFill/>
        </p:spPr>
        <p:txBody>
          <a:bodyPr wrap="square" rtlCol="0">
            <a:spAutoFit/>
          </a:bodyPr>
          <a:lstStyle/>
          <a:p>
            <a:pPr algn="ctr"/>
            <a:r>
              <a:rPr lang="en-US" sz="1200" dirty="0"/>
              <a:t>Shandong Gold International Mining </a:t>
            </a:r>
            <a:r>
              <a:rPr lang="en-US" sz="1200" dirty="0" smtClean="0"/>
              <a:t>(600547</a:t>
            </a:r>
            <a:r>
              <a:rPr lang="en-US" sz="1200" dirty="0"/>
              <a:t>:</a:t>
            </a:r>
            <a:r>
              <a:rPr lang="en-US" sz="1200" dirty="0" smtClean="0"/>
              <a:t>Shanghai)</a:t>
            </a:r>
            <a:endParaRPr lang="en-US" sz="1200" dirty="0"/>
          </a:p>
        </p:txBody>
      </p:sp>
      <p:sp>
        <p:nvSpPr>
          <p:cNvPr id="24" name="Down Arrow 23"/>
          <p:cNvSpPr/>
          <p:nvPr/>
        </p:nvSpPr>
        <p:spPr>
          <a:xfrm>
            <a:off x="1685681" y="270631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TextBox 24"/>
          <p:cNvSpPr txBox="1"/>
          <p:nvPr/>
        </p:nvSpPr>
        <p:spPr>
          <a:xfrm>
            <a:off x="1041400" y="3338790"/>
            <a:ext cx="1530877" cy="738664"/>
          </a:xfrm>
          <a:prstGeom prst="rect">
            <a:avLst/>
          </a:prstGeom>
          <a:noFill/>
        </p:spPr>
        <p:txBody>
          <a:bodyPr wrap="square" rtlCol="0">
            <a:spAutoFit/>
          </a:bodyPr>
          <a:lstStyle/>
          <a:p>
            <a:pPr algn="ctr"/>
            <a:r>
              <a:rPr lang="en-US" sz="1400" dirty="0"/>
              <a:t>Buys 51% </a:t>
            </a:r>
            <a:r>
              <a:rPr lang="en-US" sz="1400" dirty="0" smtClean="0"/>
              <a:t>stake (</a:t>
            </a:r>
            <a:r>
              <a:rPr lang="en-US" sz="1400" dirty="0"/>
              <a:t>AUD $</a:t>
            </a:r>
            <a:r>
              <a:rPr lang="en-US" sz="1400" dirty="0" smtClean="0"/>
              <a:t>227.5 M</a:t>
            </a:r>
            <a:r>
              <a:rPr lang="en-US" sz="1400" dirty="0"/>
              <a:t>)</a:t>
            </a:r>
            <a:br>
              <a:rPr lang="en-US" sz="1400" dirty="0"/>
            </a:br>
            <a:endParaRPr lang="en-US" sz="1400" dirty="0"/>
          </a:p>
        </p:txBody>
      </p:sp>
      <p:sp>
        <p:nvSpPr>
          <p:cNvPr id="26" name="Down Arrow 25"/>
          <p:cNvSpPr/>
          <p:nvPr/>
        </p:nvSpPr>
        <p:spPr>
          <a:xfrm>
            <a:off x="1711081" y="403981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TextBox 26"/>
          <p:cNvSpPr txBox="1"/>
          <p:nvPr/>
        </p:nvSpPr>
        <p:spPr>
          <a:xfrm>
            <a:off x="1041400" y="4927778"/>
            <a:ext cx="1530877" cy="523220"/>
          </a:xfrm>
          <a:prstGeom prst="rect">
            <a:avLst/>
          </a:prstGeom>
          <a:noFill/>
        </p:spPr>
        <p:txBody>
          <a:bodyPr wrap="square" rtlCol="0">
            <a:spAutoFit/>
          </a:bodyPr>
          <a:lstStyle/>
          <a:p>
            <a:pPr algn="ctr"/>
            <a:r>
              <a:rPr lang="en-US" sz="1400" dirty="0"/>
              <a:t>Focus Minerals</a:t>
            </a:r>
            <a:br>
              <a:rPr lang="en-US" sz="1400" dirty="0"/>
            </a:br>
            <a:r>
              <a:rPr lang="en-US" sz="1400" dirty="0" smtClean="0"/>
              <a:t>(ASX:FML)</a:t>
            </a:r>
            <a:endParaRPr lang="en-US" sz="1400" dirty="0"/>
          </a:p>
        </p:txBody>
      </p:sp>
      <p:pic>
        <p:nvPicPr>
          <p:cNvPr id="28" name="Picture 27" descr="China.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2133" y="1113769"/>
            <a:ext cx="877896" cy="584200"/>
          </a:xfrm>
          <a:prstGeom prst="rect">
            <a:avLst/>
          </a:prstGeom>
        </p:spPr>
      </p:pic>
    </p:spTree>
    <p:extLst>
      <p:ext uri="{BB962C8B-B14F-4D97-AF65-F5344CB8AC3E}">
        <p14:creationId xmlns:p14="http://schemas.microsoft.com/office/powerpoint/2010/main" val="37716947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6267726"/>
            <a:ext cx="2286000" cy="472899"/>
          </a:xfrm>
          <a:prstGeom prst="rect">
            <a:avLst/>
          </a:prstGeom>
        </p:spPr>
      </p:pic>
      <p:cxnSp>
        <p:nvCxnSpPr>
          <p:cNvPr id="11" name="Straight Connector 10"/>
          <p:cNvCxnSpPr/>
          <p:nvPr/>
        </p:nvCxnSpPr>
        <p:spPr>
          <a:xfrm>
            <a:off x="-27710"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12"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schemeClr val="tx1"/>
                </a:solidFill>
              </a:rPr>
              <a:pPr/>
              <a:t>9</a:t>
            </a:fld>
            <a:endParaRPr lang="en-US" sz="1400" dirty="0">
              <a:solidFill>
                <a:schemeClr val="tx1"/>
              </a:solidFill>
            </a:endParaRPr>
          </a:p>
        </p:txBody>
      </p:sp>
      <p:sp>
        <p:nvSpPr>
          <p:cNvPr id="10" name="TextBox 9"/>
          <p:cNvSpPr txBox="1"/>
          <p:nvPr/>
        </p:nvSpPr>
        <p:spPr>
          <a:xfrm>
            <a:off x="173657" y="220905"/>
            <a:ext cx="8741744" cy="369332"/>
          </a:xfrm>
          <a:prstGeom prst="rect">
            <a:avLst/>
          </a:prstGeom>
          <a:noFill/>
        </p:spPr>
        <p:txBody>
          <a:bodyPr wrap="square" rtlCol="0">
            <a:spAutoFit/>
          </a:bodyPr>
          <a:lstStyle/>
          <a:p>
            <a:pPr algn="ctr"/>
            <a:r>
              <a:rPr lang="en-US" b="1" dirty="0" smtClean="0">
                <a:solidFill>
                  <a:schemeClr val="accent1">
                    <a:lumMod val="75000"/>
                  </a:schemeClr>
                </a:solidFill>
              </a:rPr>
              <a:t>Case Study 2 – Sun Investments Acquire Admiralty Resources  </a:t>
            </a:r>
            <a:endParaRPr lang="en-US" b="1" dirty="0">
              <a:solidFill>
                <a:schemeClr val="accent1">
                  <a:lumMod val="75000"/>
                </a:schemeClr>
              </a:solidFill>
            </a:endParaRPr>
          </a:p>
        </p:txBody>
      </p:sp>
      <p:sp>
        <p:nvSpPr>
          <p:cNvPr id="19" name="Rectangle 18"/>
          <p:cNvSpPr/>
          <p:nvPr/>
        </p:nvSpPr>
        <p:spPr>
          <a:xfrm>
            <a:off x="2908300" y="1878290"/>
            <a:ext cx="6007101" cy="4127500"/>
          </a:xfrm>
          <a:prstGeom prst="rect">
            <a:avLst/>
          </a:prstGeom>
          <a:solidFill>
            <a:schemeClr val="bg1">
              <a:lumMod val="95000"/>
            </a:schemeClr>
          </a:solidFill>
          <a:ln>
            <a:solidFill>
              <a:srgbClr val="1F497D"/>
            </a:solidFill>
          </a:ln>
        </p:spPr>
        <p:style>
          <a:lnRef idx="1">
            <a:schemeClr val="accent1"/>
          </a:lnRef>
          <a:fillRef idx="3">
            <a:schemeClr val="accent1"/>
          </a:fillRef>
          <a:effectRef idx="2">
            <a:schemeClr val="accent1"/>
          </a:effectRef>
          <a:fontRef idx="minor">
            <a:schemeClr val="lt1"/>
          </a:fontRef>
        </p:style>
        <p:txBody>
          <a:bodyPr rtlCol="0" anchor="t"/>
          <a:lstStyle/>
          <a:p>
            <a:pPr marL="285750" indent="-285750">
              <a:buClr>
                <a:schemeClr val="tx2"/>
              </a:buClr>
              <a:buFont typeface="Wingdings" charset="2"/>
              <a:buChar char="§"/>
              <a:tabLst>
                <a:tab pos="457200" algn="l"/>
              </a:tabLst>
            </a:pPr>
            <a:endParaRPr lang="en-US" dirty="0" smtClean="0">
              <a:solidFill>
                <a:schemeClr val="tx1"/>
              </a:solidFill>
              <a:ea typeface="SimSun"/>
              <a:cs typeface="Times New Roman"/>
            </a:endParaRPr>
          </a:p>
          <a:p>
            <a:pPr marL="285750" indent="-285750">
              <a:buClr>
                <a:schemeClr val="tx2"/>
              </a:buClr>
              <a:buFont typeface="Wingdings" charset="2"/>
              <a:buChar char="§"/>
              <a:tabLst>
                <a:tab pos="457200" algn="l"/>
              </a:tabLst>
            </a:pPr>
            <a:endParaRPr lang="en-US" dirty="0">
              <a:solidFill>
                <a:schemeClr val="tx1"/>
              </a:solidFill>
              <a:ea typeface="SimSun"/>
              <a:cs typeface="Times New Roman"/>
            </a:endParaRPr>
          </a:p>
          <a:p>
            <a:pPr marL="285750" indent="-285750">
              <a:buClr>
                <a:schemeClr val="tx2"/>
              </a:buClr>
              <a:buFont typeface="Wingdings" charset="2"/>
              <a:buChar char="§"/>
              <a:tabLst>
                <a:tab pos="457200" algn="l"/>
              </a:tabLst>
            </a:pPr>
            <a:r>
              <a:rPr lang="en-US" dirty="0" smtClean="0">
                <a:solidFill>
                  <a:schemeClr val="tx1"/>
                </a:solidFill>
                <a:ea typeface="SimSun"/>
                <a:cs typeface="Times New Roman"/>
              </a:rPr>
              <a:t>Sun Investments acquires initially a 10% stake</a:t>
            </a:r>
            <a:endParaRPr lang="en-US" dirty="0">
              <a:solidFill>
                <a:schemeClr val="tx1"/>
              </a:solidFill>
              <a:ea typeface="SimSun"/>
              <a:cs typeface="Times New Roman"/>
            </a:endParaRPr>
          </a:p>
          <a:p>
            <a:pPr marL="285750" indent="-285750">
              <a:buClr>
                <a:schemeClr val="tx2"/>
              </a:buClr>
              <a:buFont typeface="Wingdings" charset="2"/>
              <a:buChar char="§"/>
              <a:tabLst>
                <a:tab pos="457200" algn="l"/>
              </a:tabLst>
            </a:pPr>
            <a:endParaRPr lang="en-US" dirty="0">
              <a:solidFill>
                <a:schemeClr val="tx1"/>
              </a:solidFill>
              <a:ea typeface="SimSun"/>
              <a:cs typeface="Times New Roman"/>
            </a:endParaRPr>
          </a:p>
          <a:p>
            <a:pPr marL="285750" indent="-285750">
              <a:buClr>
                <a:schemeClr val="tx2"/>
              </a:buClr>
              <a:buFont typeface="Wingdings" charset="2"/>
              <a:buChar char="§"/>
              <a:tabLst>
                <a:tab pos="457200" algn="l"/>
              </a:tabLst>
            </a:pPr>
            <a:r>
              <a:rPr lang="en-US" dirty="0" smtClean="0">
                <a:solidFill>
                  <a:schemeClr val="tx1"/>
                </a:solidFill>
                <a:ea typeface="SimSun"/>
                <a:cs typeface="Times New Roman"/>
              </a:rPr>
              <a:t>Through placements in subsequent rounds they rise their stake to 30% + Board Representation and Management Control. </a:t>
            </a:r>
          </a:p>
          <a:p>
            <a:pPr marL="285750" indent="-285750">
              <a:buClr>
                <a:schemeClr val="tx2"/>
              </a:buClr>
              <a:buFont typeface="Wingdings" charset="2"/>
              <a:buChar char="§"/>
              <a:tabLst>
                <a:tab pos="457200" algn="l"/>
              </a:tabLst>
            </a:pPr>
            <a:endParaRPr lang="en-US" dirty="0">
              <a:solidFill>
                <a:schemeClr val="tx1"/>
              </a:solidFill>
              <a:ea typeface="SimSun"/>
              <a:cs typeface="Times New Roman"/>
            </a:endParaRPr>
          </a:p>
          <a:p>
            <a:pPr marL="285750" indent="-285750">
              <a:buClr>
                <a:schemeClr val="tx2"/>
              </a:buClr>
              <a:buFont typeface="Wingdings" charset="2"/>
              <a:buChar char="§"/>
              <a:tabLst>
                <a:tab pos="457200" algn="l"/>
              </a:tabLst>
            </a:pPr>
            <a:r>
              <a:rPr lang="en-US" dirty="0" smtClean="0">
                <a:solidFill>
                  <a:schemeClr val="tx1"/>
                </a:solidFill>
                <a:ea typeface="SimSun"/>
                <a:cs typeface="Times New Roman"/>
              </a:rPr>
              <a:t>The company originally owned a copper asset in Chile </a:t>
            </a:r>
            <a:endParaRPr lang="en-US" dirty="0">
              <a:solidFill>
                <a:schemeClr val="tx1"/>
              </a:solidFill>
              <a:ea typeface="SimSun"/>
              <a:cs typeface="Times New Roman"/>
            </a:endParaRPr>
          </a:p>
          <a:p>
            <a:pPr marL="285750" indent="-285750">
              <a:buClr>
                <a:schemeClr val="tx2"/>
              </a:buClr>
              <a:buFont typeface="Wingdings" charset="2"/>
              <a:buChar char="§"/>
              <a:tabLst>
                <a:tab pos="457200" algn="l"/>
              </a:tabLst>
            </a:pPr>
            <a:endParaRPr lang="en-US" dirty="0" smtClean="0">
              <a:solidFill>
                <a:schemeClr val="tx1"/>
              </a:solidFill>
              <a:ea typeface="SimSun"/>
              <a:cs typeface="Times New Roman"/>
            </a:endParaRPr>
          </a:p>
          <a:p>
            <a:pPr marL="285750" indent="-285750">
              <a:buClr>
                <a:schemeClr val="tx2"/>
              </a:buClr>
              <a:buFont typeface="Wingdings" charset="2"/>
              <a:buChar char="§"/>
              <a:tabLst>
                <a:tab pos="457200" algn="l"/>
              </a:tabLst>
            </a:pPr>
            <a:r>
              <a:rPr lang="en-US" dirty="0" smtClean="0">
                <a:solidFill>
                  <a:schemeClr val="tx1"/>
                </a:solidFill>
                <a:ea typeface="SimSun"/>
                <a:cs typeface="Times New Roman"/>
              </a:rPr>
              <a:t>After acquiring a controlling stake they </a:t>
            </a:r>
            <a:r>
              <a:rPr lang="en-US" dirty="0" err="1" smtClean="0">
                <a:solidFill>
                  <a:schemeClr val="tx1"/>
                </a:solidFill>
                <a:ea typeface="SimSun"/>
                <a:cs typeface="Times New Roman"/>
              </a:rPr>
              <a:t>beging</a:t>
            </a:r>
            <a:r>
              <a:rPr lang="en-US" dirty="0" smtClean="0">
                <a:solidFill>
                  <a:schemeClr val="tx1"/>
                </a:solidFill>
                <a:ea typeface="SimSun"/>
                <a:cs typeface="Times New Roman"/>
              </a:rPr>
              <a:t> to look for other assets to inject  into the company</a:t>
            </a:r>
          </a:p>
          <a:p>
            <a:pPr marL="285750" indent="-285750">
              <a:buClr>
                <a:schemeClr val="tx2"/>
              </a:buClr>
              <a:buFont typeface="Wingdings" charset="2"/>
              <a:buChar char="§"/>
              <a:tabLst>
                <a:tab pos="457200" algn="l"/>
              </a:tabLst>
            </a:pPr>
            <a:endParaRPr lang="en-US" dirty="0">
              <a:solidFill>
                <a:schemeClr val="tx1"/>
              </a:solidFill>
              <a:ea typeface="SimSun"/>
              <a:cs typeface="Times New Roman"/>
            </a:endParaRPr>
          </a:p>
          <a:p>
            <a:pPr>
              <a:buClr>
                <a:schemeClr val="tx2"/>
              </a:buClr>
              <a:tabLst>
                <a:tab pos="457200" algn="l"/>
              </a:tabLst>
            </a:pPr>
            <a:endParaRPr lang="en-US" dirty="0">
              <a:solidFill>
                <a:schemeClr val="tx1"/>
              </a:solidFill>
              <a:ea typeface="SimSun"/>
              <a:cs typeface="Times New Roman"/>
            </a:endParaRPr>
          </a:p>
        </p:txBody>
      </p:sp>
      <p:sp>
        <p:nvSpPr>
          <p:cNvPr id="16" name="Rounded Rectangle 15"/>
          <p:cNvSpPr/>
          <p:nvPr/>
        </p:nvSpPr>
        <p:spPr>
          <a:xfrm>
            <a:off x="596900" y="187829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 name="TextBox 16"/>
          <p:cNvSpPr txBox="1"/>
          <p:nvPr/>
        </p:nvSpPr>
        <p:spPr>
          <a:xfrm>
            <a:off x="796681" y="2106890"/>
            <a:ext cx="1530877" cy="692497"/>
          </a:xfrm>
          <a:prstGeom prst="rect">
            <a:avLst/>
          </a:prstGeom>
          <a:noFill/>
        </p:spPr>
        <p:txBody>
          <a:bodyPr wrap="square" rtlCol="0">
            <a:spAutoFit/>
          </a:bodyPr>
          <a:lstStyle/>
          <a:p>
            <a:pPr algn="ctr"/>
            <a:r>
              <a:rPr lang="en-US" sz="1300" dirty="0"/>
              <a:t>Sun Investments </a:t>
            </a:r>
          </a:p>
          <a:p>
            <a:pPr algn="ctr"/>
            <a:r>
              <a:rPr lang="en-US" sz="1300" dirty="0"/>
              <a:t>Private Group </a:t>
            </a:r>
            <a:r>
              <a:rPr lang="en-US" sz="1300" dirty="0" smtClean="0"/>
              <a:t>China</a:t>
            </a:r>
          </a:p>
          <a:p>
            <a:pPr algn="ctr"/>
            <a:endParaRPr lang="en-US" sz="1300" dirty="0"/>
          </a:p>
        </p:txBody>
      </p:sp>
      <p:sp>
        <p:nvSpPr>
          <p:cNvPr id="18" name="Down Arrow 17"/>
          <p:cNvSpPr/>
          <p:nvPr/>
        </p:nvSpPr>
        <p:spPr>
          <a:xfrm>
            <a:off x="1440962" y="2706310"/>
            <a:ext cx="128547" cy="572818"/>
          </a:xfrm>
          <a:prstGeom prst="downArrow">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TextBox 19"/>
          <p:cNvSpPr txBox="1"/>
          <p:nvPr/>
        </p:nvSpPr>
        <p:spPr>
          <a:xfrm>
            <a:off x="796681" y="3528833"/>
            <a:ext cx="1530877" cy="307777"/>
          </a:xfrm>
          <a:prstGeom prst="rect">
            <a:avLst/>
          </a:prstGeom>
          <a:noFill/>
        </p:spPr>
        <p:txBody>
          <a:bodyPr wrap="square" rtlCol="0">
            <a:spAutoFit/>
          </a:bodyPr>
          <a:lstStyle/>
          <a:p>
            <a:r>
              <a:rPr lang="en-US" sz="1400" dirty="0"/>
              <a:t>Buys 30% </a:t>
            </a:r>
            <a:r>
              <a:rPr lang="en-US" sz="1400" dirty="0" smtClean="0"/>
              <a:t>Stake</a:t>
            </a:r>
            <a:endParaRPr lang="en-US" sz="1400" dirty="0"/>
          </a:p>
        </p:txBody>
      </p:sp>
      <p:sp>
        <p:nvSpPr>
          <p:cNvPr id="22" name="Down Arrow 21"/>
          <p:cNvSpPr/>
          <p:nvPr/>
        </p:nvSpPr>
        <p:spPr>
          <a:xfrm>
            <a:off x="1466362" y="4039810"/>
            <a:ext cx="128547" cy="572818"/>
          </a:xfrm>
          <a:prstGeom prst="downArrow">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TextBox 28"/>
          <p:cNvSpPr txBox="1"/>
          <p:nvPr/>
        </p:nvSpPr>
        <p:spPr>
          <a:xfrm>
            <a:off x="796681" y="4773890"/>
            <a:ext cx="1530877" cy="738664"/>
          </a:xfrm>
          <a:prstGeom prst="rect">
            <a:avLst/>
          </a:prstGeom>
          <a:noFill/>
        </p:spPr>
        <p:txBody>
          <a:bodyPr wrap="square" rtlCol="0">
            <a:spAutoFit/>
          </a:bodyPr>
          <a:lstStyle/>
          <a:p>
            <a:pPr algn="ctr"/>
            <a:r>
              <a:rPr lang="en-US" sz="1400" dirty="0"/>
              <a:t>Admiralty Resources </a:t>
            </a:r>
          </a:p>
          <a:p>
            <a:pPr algn="ctr"/>
            <a:r>
              <a:rPr lang="en-US" sz="1400" dirty="0" smtClean="0"/>
              <a:t>(ASX:ADY)</a:t>
            </a:r>
            <a:endParaRPr lang="en-US" sz="1400" dirty="0"/>
          </a:p>
        </p:txBody>
      </p:sp>
      <p:pic>
        <p:nvPicPr>
          <p:cNvPr id="30" name="Picture 29" descr="China.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5326" y="1113770"/>
            <a:ext cx="877896" cy="584200"/>
          </a:xfrm>
          <a:prstGeom prst="rect">
            <a:avLst/>
          </a:prstGeom>
        </p:spPr>
      </p:pic>
    </p:spTree>
    <p:extLst>
      <p:ext uri="{BB962C8B-B14F-4D97-AF65-F5344CB8AC3E}">
        <p14:creationId xmlns:p14="http://schemas.microsoft.com/office/powerpoint/2010/main" val="30005047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6267726"/>
            <a:ext cx="2286000" cy="472899"/>
          </a:xfrm>
          <a:prstGeom prst="rect">
            <a:avLst/>
          </a:prstGeom>
        </p:spPr>
      </p:pic>
      <p:cxnSp>
        <p:nvCxnSpPr>
          <p:cNvPr id="11" name="Straight Connector 10"/>
          <p:cNvCxnSpPr/>
          <p:nvPr/>
        </p:nvCxnSpPr>
        <p:spPr>
          <a:xfrm>
            <a:off x="-27710"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12"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schemeClr val="tx1"/>
                </a:solidFill>
              </a:rPr>
              <a:pPr/>
              <a:t>10</a:t>
            </a:fld>
            <a:endParaRPr lang="en-US" sz="1400" dirty="0">
              <a:solidFill>
                <a:schemeClr val="tx1"/>
              </a:solidFill>
            </a:endParaRPr>
          </a:p>
        </p:txBody>
      </p:sp>
      <p:sp>
        <p:nvSpPr>
          <p:cNvPr id="10" name="TextBox 9"/>
          <p:cNvSpPr txBox="1"/>
          <p:nvPr/>
        </p:nvSpPr>
        <p:spPr>
          <a:xfrm>
            <a:off x="173657" y="220905"/>
            <a:ext cx="8741744" cy="369332"/>
          </a:xfrm>
          <a:prstGeom prst="rect">
            <a:avLst/>
          </a:prstGeom>
          <a:noFill/>
        </p:spPr>
        <p:txBody>
          <a:bodyPr wrap="square" rtlCol="0">
            <a:spAutoFit/>
          </a:bodyPr>
          <a:lstStyle/>
          <a:p>
            <a:pPr algn="ctr"/>
            <a:r>
              <a:rPr lang="en-US" b="1" dirty="0" smtClean="0">
                <a:solidFill>
                  <a:schemeClr val="accent1">
                    <a:lumMod val="75000"/>
                  </a:schemeClr>
                </a:solidFill>
              </a:rPr>
              <a:t>Case Study 3 – China Blue Chemical Invests in Western Potash.  </a:t>
            </a:r>
            <a:endParaRPr lang="en-US" b="1" dirty="0">
              <a:solidFill>
                <a:schemeClr val="accent1">
                  <a:lumMod val="75000"/>
                </a:schemeClr>
              </a:solidFill>
            </a:endParaRPr>
          </a:p>
        </p:txBody>
      </p:sp>
      <p:sp>
        <p:nvSpPr>
          <p:cNvPr id="19" name="Rectangle 18"/>
          <p:cNvSpPr/>
          <p:nvPr/>
        </p:nvSpPr>
        <p:spPr>
          <a:xfrm>
            <a:off x="2908300" y="1878290"/>
            <a:ext cx="6007101" cy="4127500"/>
          </a:xfrm>
          <a:prstGeom prst="rect">
            <a:avLst/>
          </a:prstGeom>
          <a:solidFill>
            <a:schemeClr val="bg1">
              <a:lumMod val="95000"/>
            </a:schemeClr>
          </a:solidFill>
          <a:ln>
            <a:solidFill>
              <a:srgbClr val="1F497D"/>
            </a:solidFill>
          </a:ln>
        </p:spPr>
        <p:style>
          <a:lnRef idx="1">
            <a:schemeClr val="accent1"/>
          </a:lnRef>
          <a:fillRef idx="3">
            <a:schemeClr val="accent1"/>
          </a:fillRef>
          <a:effectRef idx="2">
            <a:schemeClr val="accent1"/>
          </a:effectRef>
          <a:fontRef idx="minor">
            <a:schemeClr val="lt1"/>
          </a:fontRef>
        </p:style>
        <p:txBody>
          <a:bodyPr rtlCol="0" anchor="t"/>
          <a:lstStyle/>
          <a:p>
            <a:pPr marL="285750" indent="-285750">
              <a:buClr>
                <a:schemeClr val="tx2"/>
              </a:buClr>
              <a:buFont typeface="Wingdings" charset="2"/>
              <a:buChar char="§"/>
              <a:tabLst>
                <a:tab pos="457200" algn="l"/>
              </a:tabLst>
            </a:pPr>
            <a:endParaRPr lang="en-US" dirty="0" smtClean="0">
              <a:solidFill>
                <a:schemeClr val="tx1"/>
              </a:solidFill>
              <a:ea typeface="SimSun"/>
              <a:cs typeface="Times New Roman"/>
            </a:endParaRPr>
          </a:p>
          <a:p>
            <a:pPr marL="285750" indent="-285750">
              <a:buClr>
                <a:schemeClr val="tx2"/>
              </a:buClr>
              <a:buFont typeface="Arial" panose="020B0604020202020204" pitchFamily="34" charset="0"/>
              <a:buChar char="•"/>
              <a:tabLst>
                <a:tab pos="457200" algn="l"/>
              </a:tabLst>
            </a:pPr>
            <a:r>
              <a:rPr lang="en-US" dirty="0" smtClean="0">
                <a:solidFill>
                  <a:schemeClr val="tx1"/>
                </a:solidFill>
                <a:ea typeface="SimSun"/>
                <a:cs typeface="Times New Roman"/>
              </a:rPr>
              <a:t>China Blue Chemical acquire a 19% stake in Western Potash</a:t>
            </a:r>
          </a:p>
          <a:p>
            <a:pPr>
              <a:buClr>
                <a:schemeClr val="tx2"/>
              </a:buClr>
              <a:tabLst>
                <a:tab pos="457200" algn="l"/>
              </a:tabLst>
            </a:pPr>
            <a:endParaRPr lang="en-US" dirty="0" smtClean="0">
              <a:solidFill>
                <a:schemeClr val="tx1"/>
              </a:solidFill>
              <a:ea typeface="SimSun"/>
              <a:cs typeface="Times New Roman"/>
            </a:endParaRPr>
          </a:p>
          <a:p>
            <a:pPr marL="285750" indent="-285750">
              <a:buClr>
                <a:schemeClr val="tx2"/>
              </a:buClr>
              <a:buFont typeface="Wingdings" charset="2"/>
              <a:buChar char="§"/>
              <a:tabLst>
                <a:tab pos="457200" algn="l"/>
              </a:tabLst>
            </a:pPr>
            <a:endParaRPr lang="en-US" dirty="0">
              <a:solidFill>
                <a:schemeClr val="tx1"/>
              </a:solidFill>
              <a:ea typeface="SimSun"/>
              <a:cs typeface="Times New Roman"/>
            </a:endParaRPr>
          </a:p>
          <a:p>
            <a:pPr marL="285750" indent="-285750">
              <a:buClr>
                <a:schemeClr val="tx2"/>
              </a:buClr>
              <a:buFont typeface="Wingdings" charset="2"/>
              <a:buChar char="§"/>
              <a:tabLst>
                <a:tab pos="457200" algn="l"/>
              </a:tabLst>
            </a:pPr>
            <a:r>
              <a:rPr lang="en-US" dirty="0" smtClean="0">
                <a:solidFill>
                  <a:schemeClr val="tx1"/>
                </a:solidFill>
                <a:ea typeface="SimSun"/>
                <a:cs typeface="Times New Roman"/>
              </a:rPr>
              <a:t>Board </a:t>
            </a:r>
            <a:r>
              <a:rPr lang="en-US" dirty="0" err="1" smtClean="0">
                <a:solidFill>
                  <a:schemeClr val="tx1"/>
                </a:solidFill>
                <a:ea typeface="SimSun"/>
                <a:cs typeface="Times New Roman"/>
              </a:rPr>
              <a:t>respresentation</a:t>
            </a:r>
            <a:r>
              <a:rPr lang="en-US" dirty="0" smtClean="0">
                <a:solidFill>
                  <a:schemeClr val="tx1"/>
                </a:solidFill>
                <a:ea typeface="SimSun"/>
                <a:cs typeface="Times New Roman"/>
              </a:rPr>
              <a:t> and control of CFO Office</a:t>
            </a:r>
          </a:p>
          <a:p>
            <a:pPr marL="285750" indent="-285750">
              <a:buClr>
                <a:schemeClr val="tx2"/>
              </a:buClr>
              <a:buFont typeface="Wingdings" charset="2"/>
              <a:buChar char="§"/>
              <a:tabLst>
                <a:tab pos="457200" algn="l"/>
              </a:tabLst>
            </a:pPr>
            <a:endParaRPr lang="en-US" dirty="0">
              <a:solidFill>
                <a:schemeClr val="tx1"/>
              </a:solidFill>
              <a:ea typeface="SimSun"/>
              <a:cs typeface="Times New Roman"/>
            </a:endParaRPr>
          </a:p>
          <a:p>
            <a:pPr marL="285750" indent="-285750">
              <a:buClr>
                <a:schemeClr val="tx2"/>
              </a:buClr>
              <a:buFont typeface="Wingdings" charset="2"/>
              <a:buChar char="§"/>
              <a:tabLst>
                <a:tab pos="457200" algn="l"/>
              </a:tabLst>
            </a:pPr>
            <a:r>
              <a:rPr lang="en-US" dirty="0" smtClean="0">
                <a:solidFill>
                  <a:schemeClr val="tx1"/>
                </a:solidFill>
                <a:ea typeface="SimSun"/>
                <a:cs typeface="Times New Roman"/>
              </a:rPr>
              <a:t>Accompanied </a:t>
            </a:r>
            <a:r>
              <a:rPr lang="en-US" dirty="0">
                <a:solidFill>
                  <a:schemeClr val="tx1"/>
                </a:solidFill>
                <a:ea typeface="SimSun"/>
                <a:cs typeface="Times New Roman"/>
              </a:rPr>
              <a:t>by an </a:t>
            </a:r>
            <a:r>
              <a:rPr lang="en-US" dirty="0" err="1">
                <a:solidFill>
                  <a:schemeClr val="tx1"/>
                </a:solidFill>
                <a:ea typeface="SimSun"/>
                <a:cs typeface="Times New Roman"/>
              </a:rPr>
              <a:t>MoU</a:t>
            </a:r>
            <a:r>
              <a:rPr lang="en-US" dirty="0">
                <a:solidFill>
                  <a:schemeClr val="tx1"/>
                </a:solidFill>
                <a:ea typeface="SimSun"/>
                <a:cs typeface="Times New Roman"/>
              </a:rPr>
              <a:t> to supply Capex to develop </a:t>
            </a:r>
            <a:r>
              <a:rPr lang="en-US" dirty="0" smtClean="0">
                <a:solidFill>
                  <a:schemeClr val="tx1"/>
                </a:solidFill>
                <a:ea typeface="SimSun"/>
                <a:cs typeface="Times New Roman"/>
              </a:rPr>
              <a:t>projects</a:t>
            </a:r>
          </a:p>
          <a:p>
            <a:pPr marL="285750" indent="-285750">
              <a:buClr>
                <a:schemeClr val="tx2"/>
              </a:buClr>
              <a:buFont typeface="Wingdings" charset="2"/>
              <a:buChar char="§"/>
              <a:tabLst>
                <a:tab pos="457200" algn="l"/>
              </a:tabLst>
            </a:pPr>
            <a:endParaRPr lang="en-US" dirty="0">
              <a:solidFill>
                <a:schemeClr val="tx1"/>
              </a:solidFill>
              <a:ea typeface="SimSun"/>
              <a:cs typeface="Times New Roman"/>
            </a:endParaRPr>
          </a:p>
          <a:p>
            <a:pPr marL="285750" indent="-285750">
              <a:buClr>
                <a:schemeClr val="tx2"/>
              </a:buClr>
              <a:buFont typeface="Wingdings" charset="2"/>
              <a:buChar char="§"/>
              <a:tabLst>
                <a:tab pos="457200" algn="l"/>
              </a:tabLst>
            </a:pPr>
            <a:r>
              <a:rPr lang="en-US" dirty="0">
                <a:solidFill>
                  <a:schemeClr val="tx1"/>
                </a:solidFill>
                <a:ea typeface="SimSun"/>
                <a:cs typeface="Times New Roman"/>
              </a:rPr>
              <a:t>Accompanied by a preferential off-take </a:t>
            </a:r>
            <a:r>
              <a:rPr lang="en-US" dirty="0" smtClean="0">
                <a:solidFill>
                  <a:schemeClr val="tx1"/>
                </a:solidFill>
                <a:ea typeface="SimSun"/>
                <a:cs typeface="Times New Roman"/>
              </a:rPr>
              <a:t>agreement</a:t>
            </a:r>
          </a:p>
          <a:p>
            <a:pPr marL="285750" indent="-285750">
              <a:buClr>
                <a:schemeClr val="tx2"/>
              </a:buClr>
              <a:buFont typeface="Wingdings" charset="2"/>
              <a:buChar char="§"/>
              <a:tabLst>
                <a:tab pos="457200" algn="l"/>
              </a:tabLst>
            </a:pPr>
            <a:endParaRPr lang="en-US" dirty="0">
              <a:solidFill>
                <a:schemeClr val="tx1"/>
              </a:solidFill>
              <a:ea typeface="SimSun"/>
              <a:cs typeface="Times New Roman"/>
            </a:endParaRPr>
          </a:p>
          <a:p>
            <a:pPr marL="285750" indent="-285750">
              <a:buClr>
                <a:schemeClr val="tx2"/>
              </a:buClr>
              <a:buFont typeface="Wingdings" charset="2"/>
              <a:buChar char="§"/>
              <a:tabLst>
                <a:tab pos="457200" algn="l"/>
              </a:tabLst>
            </a:pPr>
            <a:r>
              <a:rPr lang="en-US" dirty="0" smtClean="0">
                <a:solidFill>
                  <a:schemeClr val="tx1"/>
                </a:solidFill>
                <a:ea typeface="SimSun"/>
                <a:cs typeface="Times New Roman"/>
              </a:rPr>
              <a:t>Company will  </a:t>
            </a:r>
            <a:r>
              <a:rPr lang="en-US" dirty="0">
                <a:solidFill>
                  <a:schemeClr val="tx1"/>
                </a:solidFill>
                <a:ea typeface="SimSun"/>
                <a:cs typeface="Times New Roman"/>
              </a:rPr>
              <a:t>increase </a:t>
            </a:r>
            <a:r>
              <a:rPr lang="en-US" dirty="0" smtClean="0">
                <a:solidFill>
                  <a:schemeClr val="tx1"/>
                </a:solidFill>
                <a:ea typeface="SimSun"/>
                <a:cs typeface="Times New Roman"/>
              </a:rPr>
              <a:t>equity  </a:t>
            </a:r>
            <a:r>
              <a:rPr lang="en-US" dirty="0">
                <a:solidFill>
                  <a:schemeClr val="tx1"/>
                </a:solidFill>
                <a:ea typeface="SimSun"/>
                <a:cs typeface="Times New Roman"/>
              </a:rPr>
              <a:t>position over time </a:t>
            </a:r>
          </a:p>
          <a:p>
            <a:pPr marL="285750" indent="-285750">
              <a:buClr>
                <a:schemeClr val="tx2"/>
              </a:buClr>
              <a:buFont typeface="Wingdings" charset="2"/>
              <a:buChar char="§"/>
              <a:tabLst>
                <a:tab pos="457200" algn="l"/>
              </a:tabLst>
            </a:pPr>
            <a:endParaRPr lang="en-US" dirty="0">
              <a:solidFill>
                <a:schemeClr val="tx1"/>
              </a:solidFill>
              <a:ea typeface="SimSun"/>
              <a:cs typeface="Times New Roman"/>
            </a:endParaRPr>
          </a:p>
          <a:p>
            <a:pPr>
              <a:buClr>
                <a:schemeClr val="tx2"/>
              </a:buClr>
              <a:tabLst>
                <a:tab pos="457200" algn="l"/>
              </a:tabLst>
            </a:pPr>
            <a:endParaRPr lang="en-US" dirty="0">
              <a:solidFill>
                <a:schemeClr val="tx1"/>
              </a:solidFill>
              <a:ea typeface="SimSun"/>
              <a:cs typeface="Times New Roman"/>
            </a:endParaRPr>
          </a:p>
        </p:txBody>
      </p:sp>
      <p:sp>
        <p:nvSpPr>
          <p:cNvPr id="21" name="Rounded Rectangle 20"/>
          <p:cNvSpPr/>
          <p:nvPr/>
        </p:nvSpPr>
        <p:spPr>
          <a:xfrm>
            <a:off x="320919" y="178052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3" name="TextBox 22"/>
          <p:cNvSpPr txBox="1"/>
          <p:nvPr/>
        </p:nvSpPr>
        <p:spPr>
          <a:xfrm>
            <a:off x="520700" y="2021820"/>
            <a:ext cx="1530877" cy="461665"/>
          </a:xfrm>
          <a:prstGeom prst="rect">
            <a:avLst/>
          </a:prstGeom>
          <a:noFill/>
        </p:spPr>
        <p:txBody>
          <a:bodyPr wrap="square" rtlCol="0">
            <a:spAutoFit/>
          </a:bodyPr>
          <a:lstStyle/>
          <a:p>
            <a:pPr algn="ctr"/>
            <a:r>
              <a:rPr lang="en-US" sz="1200" dirty="0"/>
              <a:t>China Blue Chemical</a:t>
            </a:r>
          </a:p>
          <a:p>
            <a:pPr algn="ctr"/>
            <a:r>
              <a:rPr lang="en-US" sz="1200" dirty="0" smtClean="0"/>
              <a:t>(3983</a:t>
            </a:r>
            <a:r>
              <a:rPr lang="en-US" sz="1200" dirty="0"/>
              <a:t>:Hong </a:t>
            </a:r>
            <a:r>
              <a:rPr lang="en-US" sz="1200" dirty="0" smtClean="0"/>
              <a:t>Kong)</a:t>
            </a:r>
            <a:endParaRPr lang="en-US" sz="1200" dirty="0"/>
          </a:p>
        </p:txBody>
      </p:sp>
      <p:sp>
        <p:nvSpPr>
          <p:cNvPr id="24" name="Down Arrow 23"/>
          <p:cNvSpPr/>
          <p:nvPr/>
        </p:nvSpPr>
        <p:spPr>
          <a:xfrm>
            <a:off x="1164981" y="2583140"/>
            <a:ext cx="128547" cy="572818"/>
          </a:xfrm>
          <a:prstGeom prst="downArrow">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TextBox 24"/>
          <p:cNvSpPr txBox="1"/>
          <p:nvPr/>
        </p:nvSpPr>
        <p:spPr>
          <a:xfrm>
            <a:off x="533400" y="3202920"/>
            <a:ext cx="1530877" cy="1015663"/>
          </a:xfrm>
          <a:prstGeom prst="rect">
            <a:avLst/>
          </a:prstGeom>
          <a:noFill/>
        </p:spPr>
        <p:txBody>
          <a:bodyPr wrap="square" rtlCol="0">
            <a:spAutoFit/>
          </a:bodyPr>
          <a:lstStyle/>
          <a:p>
            <a:r>
              <a:rPr lang="en-US" sz="1200" dirty="0" smtClean="0"/>
              <a:t>- Buys </a:t>
            </a:r>
            <a:r>
              <a:rPr lang="en-US" sz="1200" dirty="0"/>
              <a:t>19% </a:t>
            </a:r>
            <a:r>
              <a:rPr lang="en-US" sz="1200" dirty="0" smtClean="0"/>
              <a:t>Stake </a:t>
            </a:r>
          </a:p>
          <a:p>
            <a:r>
              <a:rPr lang="en-US" sz="1200" dirty="0" smtClean="0"/>
              <a:t>  (</a:t>
            </a:r>
            <a:r>
              <a:rPr lang="en-US" sz="1200" dirty="0"/>
              <a:t>C$ </a:t>
            </a:r>
            <a:r>
              <a:rPr lang="en-US" sz="1200" dirty="0" smtClean="0"/>
              <a:t>32 M) </a:t>
            </a:r>
            <a:endParaRPr lang="en-US" sz="1200" dirty="0"/>
          </a:p>
          <a:p>
            <a:r>
              <a:rPr lang="en-US" sz="1200" dirty="0" smtClean="0"/>
              <a:t>- Off</a:t>
            </a:r>
            <a:r>
              <a:rPr lang="en-US" sz="1200" dirty="0"/>
              <a:t>-take </a:t>
            </a:r>
            <a:r>
              <a:rPr lang="en-US" sz="1200" dirty="0" smtClean="0"/>
              <a:t>agreement and MoU </a:t>
            </a:r>
            <a:r>
              <a:rPr lang="en-US" sz="1200" dirty="0"/>
              <a:t>to supply project finance </a:t>
            </a:r>
          </a:p>
        </p:txBody>
      </p:sp>
      <p:sp>
        <p:nvSpPr>
          <p:cNvPr id="26" name="Down Arrow 25"/>
          <p:cNvSpPr/>
          <p:nvPr/>
        </p:nvSpPr>
        <p:spPr>
          <a:xfrm>
            <a:off x="1175809" y="4389711"/>
            <a:ext cx="128547" cy="572818"/>
          </a:xfrm>
          <a:prstGeom prst="downArrow">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7" name="TextBox 26"/>
          <p:cNvSpPr txBox="1"/>
          <p:nvPr/>
        </p:nvSpPr>
        <p:spPr>
          <a:xfrm>
            <a:off x="520700" y="5091618"/>
            <a:ext cx="1530877" cy="523220"/>
          </a:xfrm>
          <a:prstGeom prst="rect">
            <a:avLst/>
          </a:prstGeom>
          <a:noFill/>
        </p:spPr>
        <p:txBody>
          <a:bodyPr wrap="square" rtlCol="0">
            <a:spAutoFit/>
          </a:bodyPr>
          <a:lstStyle/>
          <a:p>
            <a:pPr algn="ctr"/>
            <a:r>
              <a:rPr lang="en-US" sz="1400" dirty="0"/>
              <a:t>Western Potash </a:t>
            </a:r>
          </a:p>
          <a:p>
            <a:pPr algn="ctr"/>
            <a:r>
              <a:rPr lang="en-US" sz="1400" dirty="0" smtClean="0"/>
              <a:t>(TSX:WPX)</a:t>
            </a:r>
            <a:endParaRPr lang="en-US" sz="1400" dirty="0"/>
          </a:p>
        </p:txBody>
      </p:sp>
      <p:pic>
        <p:nvPicPr>
          <p:cNvPr id="28" name="Picture 27" descr="HK.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0249" y="1015999"/>
            <a:ext cx="876463" cy="583247"/>
          </a:xfrm>
          <a:prstGeom prst="rect">
            <a:avLst/>
          </a:prstGeom>
        </p:spPr>
      </p:pic>
    </p:spTree>
    <p:extLst>
      <p:ext uri="{BB962C8B-B14F-4D97-AF65-F5344CB8AC3E}">
        <p14:creationId xmlns:p14="http://schemas.microsoft.com/office/powerpoint/2010/main" val="35028350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6267726"/>
            <a:ext cx="2286000" cy="472899"/>
          </a:xfrm>
          <a:prstGeom prst="rect">
            <a:avLst/>
          </a:prstGeom>
        </p:spPr>
      </p:pic>
      <p:cxnSp>
        <p:nvCxnSpPr>
          <p:cNvPr id="11" name="Straight Connector 10"/>
          <p:cNvCxnSpPr/>
          <p:nvPr/>
        </p:nvCxnSpPr>
        <p:spPr>
          <a:xfrm>
            <a:off x="-27710"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12"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schemeClr val="tx1"/>
                </a:solidFill>
              </a:rPr>
              <a:pPr/>
              <a:t>11</a:t>
            </a:fld>
            <a:endParaRPr lang="en-US" sz="1400" dirty="0">
              <a:solidFill>
                <a:schemeClr val="tx1"/>
              </a:solidFill>
            </a:endParaRPr>
          </a:p>
        </p:txBody>
      </p:sp>
      <p:sp>
        <p:nvSpPr>
          <p:cNvPr id="10" name="TextBox 9"/>
          <p:cNvSpPr txBox="1"/>
          <p:nvPr/>
        </p:nvSpPr>
        <p:spPr>
          <a:xfrm>
            <a:off x="173657" y="220905"/>
            <a:ext cx="8741744" cy="369332"/>
          </a:xfrm>
          <a:prstGeom prst="rect">
            <a:avLst/>
          </a:prstGeom>
          <a:noFill/>
        </p:spPr>
        <p:txBody>
          <a:bodyPr wrap="square" rtlCol="0">
            <a:spAutoFit/>
          </a:bodyPr>
          <a:lstStyle/>
          <a:p>
            <a:pPr algn="ctr"/>
            <a:r>
              <a:rPr lang="en-US" b="1" dirty="0" smtClean="0">
                <a:solidFill>
                  <a:schemeClr val="accent1">
                    <a:lumMod val="75000"/>
                  </a:schemeClr>
                </a:solidFill>
              </a:rPr>
              <a:t>Case Study 4 – </a:t>
            </a:r>
            <a:r>
              <a:rPr lang="en-US" b="1" dirty="0" err="1" smtClean="0">
                <a:solidFill>
                  <a:schemeClr val="accent1">
                    <a:lumMod val="75000"/>
                  </a:schemeClr>
                </a:solidFill>
              </a:rPr>
              <a:t>Canarc</a:t>
            </a:r>
            <a:r>
              <a:rPr lang="en-US" b="1" dirty="0" smtClean="0">
                <a:solidFill>
                  <a:schemeClr val="accent1">
                    <a:lumMod val="75000"/>
                  </a:schemeClr>
                </a:solidFill>
              </a:rPr>
              <a:t> Resources acquires Santa Fe Resources through Gold Bond  </a:t>
            </a:r>
            <a:endParaRPr lang="en-US" b="1" dirty="0">
              <a:solidFill>
                <a:schemeClr val="accent1">
                  <a:lumMod val="75000"/>
                </a:schemeClr>
              </a:solidFill>
            </a:endParaRPr>
          </a:p>
        </p:txBody>
      </p:sp>
      <p:sp>
        <p:nvSpPr>
          <p:cNvPr id="19" name="Rectangle 18"/>
          <p:cNvSpPr/>
          <p:nvPr/>
        </p:nvSpPr>
        <p:spPr>
          <a:xfrm>
            <a:off x="1554594" y="1446490"/>
            <a:ext cx="6007101" cy="4127500"/>
          </a:xfrm>
          <a:prstGeom prst="rect">
            <a:avLst/>
          </a:prstGeom>
          <a:solidFill>
            <a:schemeClr val="bg1">
              <a:lumMod val="95000"/>
            </a:schemeClr>
          </a:solidFill>
          <a:ln>
            <a:solidFill>
              <a:srgbClr val="1F497D"/>
            </a:solidFill>
          </a:ln>
        </p:spPr>
        <p:style>
          <a:lnRef idx="1">
            <a:schemeClr val="accent1"/>
          </a:lnRef>
          <a:fillRef idx="3">
            <a:schemeClr val="accent1"/>
          </a:fillRef>
          <a:effectRef idx="2">
            <a:schemeClr val="accent1"/>
          </a:effectRef>
          <a:fontRef idx="minor">
            <a:schemeClr val="lt1"/>
          </a:fontRef>
        </p:style>
        <p:txBody>
          <a:bodyPr rtlCol="0" anchor="t"/>
          <a:lstStyle/>
          <a:p>
            <a:pPr marL="285750" indent="-285750">
              <a:buClr>
                <a:schemeClr val="tx2"/>
              </a:buClr>
              <a:buFont typeface="Wingdings" charset="2"/>
              <a:buChar char="§"/>
              <a:tabLst>
                <a:tab pos="457200" algn="l"/>
              </a:tabLst>
            </a:pPr>
            <a:endParaRPr lang="en-US" sz="2000" dirty="0" smtClean="0">
              <a:solidFill>
                <a:schemeClr val="tx1"/>
              </a:solidFill>
              <a:ea typeface="SimSun"/>
              <a:cs typeface="Times New Roman"/>
            </a:endParaRPr>
          </a:p>
          <a:p>
            <a:pPr>
              <a:buClr>
                <a:schemeClr val="tx2"/>
              </a:buClr>
              <a:tabLst>
                <a:tab pos="457200" algn="l"/>
              </a:tabLst>
            </a:pPr>
            <a:r>
              <a:rPr lang="en-US" sz="2000" dirty="0">
                <a:solidFill>
                  <a:schemeClr val="tx1"/>
                </a:solidFill>
                <a:ea typeface="SimSun"/>
                <a:cs typeface="Times New Roman"/>
              </a:rPr>
              <a:t>Features: </a:t>
            </a:r>
          </a:p>
          <a:p>
            <a:pPr marL="285750" indent="-285750">
              <a:buClr>
                <a:schemeClr val="tx2"/>
              </a:buClr>
              <a:buFont typeface="Arial" panose="020B0604020202020204" pitchFamily="34" charset="0"/>
              <a:buChar char="•"/>
              <a:tabLst>
                <a:tab pos="457200" algn="l"/>
              </a:tabLst>
            </a:pPr>
            <a:endParaRPr lang="en-US" sz="2000" dirty="0">
              <a:solidFill>
                <a:schemeClr val="tx1"/>
              </a:solidFill>
              <a:ea typeface="SimSun"/>
              <a:cs typeface="Times New Roman"/>
            </a:endParaRPr>
          </a:p>
          <a:p>
            <a:pPr marL="285750" indent="-285750">
              <a:buClr>
                <a:schemeClr val="tx2"/>
              </a:buClr>
              <a:buFont typeface="Arial" panose="020B0604020202020204" pitchFamily="34" charset="0"/>
              <a:buChar char="•"/>
              <a:tabLst>
                <a:tab pos="457200" algn="l"/>
              </a:tabLst>
            </a:pPr>
            <a:r>
              <a:rPr lang="en-US" sz="2000" dirty="0">
                <a:solidFill>
                  <a:schemeClr val="tx1"/>
                </a:solidFill>
                <a:ea typeface="SimSun"/>
                <a:cs typeface="Times New Roman"/>
              </a:rPr>
              <a:t>Underwriting USD22 Million Debt Facility: </a:t>
            </a:r>
            <a:endParaRPr lang="en-US" sz="2000" dirty="0" smtClean="0">
              <a:solidFill>
                <a:schemeClr val="tx1"/>
              </a:solidFill>
              <a:ea typeface="SimSun"/>
              <a:cs typeface="Times New Roman"/>
            </a:endParaRPr>
          </a:p>
          <a:p>
            <a:pPr marL="285750" indent="-285750">
              <a:buClr>
                <a:schemeClr val="tx2"/>
              </a:buClr>
              <a:buFont typeface="Arial" panose="020B0604020202020204" pitchFamily="34" charset="0"/>
              <a:buChar char="•"/>
              <a:tabLst>
                <a:tab pos="457200" algn="l"/>
              </a:tabLst>
            </a:pPr>
            <a:endParaRPr lang="en-US" sz="2000" dirty="0">
              <a:solidFill>
                <a:schemeClr val="tx1"/>
              </a:solidFill>
              <a:ea typeface="SimSun"/>
              <a:cs typeface="Times New Roman"/>
            </a:endParaRPr>
          </a:p>
          <a:p>
            <a:pPr marL="285750" indent="-285750">
              <a:buClr>
                <a:schemeClr val="tx2"/>
              </a:buClr>
              <a:buFont typeface="Arial" panose="020B0604020202020204" pitchFamily="34" charset="0"/>
              <a:buChar char="•"/>
              <a:tabLst>
                <a:tab pos="457200" algn="l"/>
              </a:tabLst>
            </a:pPr>
            <a:r>
              <a:rPr lang="en-US" sz="2000" dirty="0">
                <a:solidFill>
                  <a:schemeClr val="tx1"/>
                </a:solidFill>
                <a:ea typeface="SimSun"/>
                <a:cs typeface="Times New Roman"/>
              </a:rPr>
              <a:t>Bond pays investor 8% interest per </a:t>
            </a:r>
            <a:r>
              <a:rPr lang="en-US" sz="2000" dirty="0" smtClean="0">
                <a:solidFill>
                  <a:schemeClr val="tx1"/>
                </a:solidFill>
                <a:ea typeface="SimSun"/>
                <a:cs typeface="Times New Roman"/>
              </a:rPr>
              <a:t>annum</a:t>
            </a:r>
          </a:p>
          <a:p>
            <a:pPr marL="285750" indent="-285750">
              <a:buClr>
                <a:schemeClr val="tx2"/>
              </a:buClr>
              <a:buFont typeface="Arial" panose="020B0604020202020204" pitchFamily="34" charset="0"/>
              <a:buChar char="•"/>
              <a:tabLst>
                <a:tab pos="457200" algn="l"/>
              </a:tabLst>
            </a:pPr>
            <a:endParaRPr lang="en-US" sz="2000" dirty="0">
              <a:solidFill>
                <a:schemeClr val="tx1"/>
              </a:solidFill>
              <a:ea typeface="SimSun"/>
              <a:cs typeface="Times New Roman"/>
            </a:endParaRPr>
          </a:p>
          <a:p>
            <a:pPr marL="285750" indent="-285750">
              <a:buClr>
                <a:schemeClr val="tx2"/>
              </a:buClr>
              <a:buFont typeface="Arial" panose="020B0604020202020204" pitchFamily="34" charset="0"/>
              <a:buChar char="•"/>
              <a:tabLst>
                <a:tab pos="457200" algn="l"/>
              </a:tabLst>
            </a:pPr>
            <a:r>
              <a:rPr lang="en-US" sz="2000" dirty="0" smtClean="0">
                <a:solidFill>
                  <a:schemeClr val="tx1"/>
                </a:solidFill>
                <a:ea typeface="SimSun"/>
                <a:cs typeface="Times New Roman"/>
              </a:rPr>
              <a:t>Security against mining title</a:t>
            </a:r>
          </a:p>
          <a:p>
            <a:pPr marL="285750" indent="-285750">
              <a:buClr>
                <a:schemeClr val="tx2"/>
              </a:buClr>
              <a:buFont typeface="Arial" panose="020B0604020202020204" pitchFamily="34" charset="0"/>
              <a:buChar char="•"/>
              <a:tabLst>
                <a:tab pos="457200" algn="l"/>
              </a:tabLst>
            </a:pPr>
            <a:endParaRPr lang="en-US" sz="2000" dirty="0">
              <a:solidFill>
                <a:schemeClr val="tx1"/>
              </a:solidFill>
              <a:ea typeface="SimSun"/>
              <a:cs typeface="Times New Roman"/>
            </a:endParaRPr>
          </a:p>
          <a:p>
            <a:pPr marL="285750" indent="-285750">
              <a:buClr>
                <a:schemeClr val="tx2"/>
              </a:buClr>
              <a:buFont typeface="Arial" panose="020B0604020202020204" pitchFamily="34" charset="0"/>
              <a:buChar char="•"/>
              <a:tabLst>
                <a:tab pos="457200" algn="l"/>
              </a:tabLst>
            </a:pPr>
            <a:r>
              <a:rPr lang="en-US" sz="2000" dirty="0">
                <a:solidFill>
                  <a:schemeClr val="tx1"/>
                </a:solidFill>
                <a:ea typeface="SimSun"/>
                <a:cs typeface="Times New Roman"/>
              </a:rPr>
              <a:t>At the tend of the loan period investor gets principal by way of delivery of physical gold at a preferential price. </a:t>
            </a:r>
          </a:p>
          <a:p>
            <a:pPr marL="285750" indent="-285750">
              <a:buClr>
                <a:schemeClr val="tx2"/>
              </a:buClr>
              <a:buFont typeface="Wingdings" charset="2"/>
              <a:buChar char="§"/>
              <a:tabLst>
                <a:tab pos="457200" algn="l"/>
              </a:tabLst>
            </a:pPr>
            <a:endParaRPr lang="en-US" sz="2000" dirty="0">
              <a:solidFill>
                <a:schemeClr val="tx1"/>
              </a:solidFill>
              <a:ea typeface="SimSun"/>
              <a:cs typeface="Times New Roman"/>
            </a:endParaRPr>
          </a:p>
          <a:p>
            <a:pPr>
              <a:buClr>
                <a:schemeClr val="tx2"/>
              </a:buClr>
              <a:tabLst>
                <a:tab pos="457200" algn="l"/>
              </a:tabLst>
            </a:pPr>
            <a:endParaRPr lang="en-US" dirty="0">
              <a:solidFill>
                <a:schemeClr val="tx1"/>
              </a:solidFill>
              <a:ea typeface="SimSun"/>
              <a:cs typeface="Times New Roman"/>
            </a:endParaRPr>
          </a:p>
        </p:txBody>
      </p:sp>
    </p:spTree>
    <p:extLst>
      <p:ext uri="{BB962C8B-B14F-4D97-AF65-F5344CB8AC3E}">
        <p14:creationId xmlns:p14="http://schemas.microsoft.com/office/powerpoint/2010/main" val="8866881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6298387"/>
            <a:ext cx="1981200" cy="425151"/>
          </a:xfrm>
          <a:prstGeom prst="rect">
            <a:avLst/>
          </a:prstGeom>
        </p:spPr>
      </p:pic>
      <p:cxnSp>
        <p:nvCxnSpPr>
          <p:cNvPr id="11" name="Straight Connector 10"/>
          <p:cNvCxnSpPr/>
          <p:nvPr/>
        </p:nvCxnSpPr>
        <p:spPr>
          <a:xfrm>
            <a:off x="-27710"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22" name="Footer Placeholder 21"/>
          <p:cNvSpPr>
            <a:spLocks noGrp="1"/>
          </p:cNvSpPr>
          <p:nvPr>
            <p:ph type="ftr" sz="quarter" idx="11"/>
          </p:nvPr>
        </p:nvSpPr>
        <p:spPr/>
        <p:txBody>
          <a:bodyPr/>
          <a:lstStyle/>
          <a:p>
            <a:r>
              <a:rPr lang="en-US" dirty="0" smtClean="0"/>
              <a:t>Strictly Confidential</a:t>
            </a:r>
            <a:endParaRPr lang="en-US" dirty="0"/>
          </a:p>
        </p:txBody>
      </p:sp>
      <p:sp>
        <p:nvSpPr>
          <p:cNvPr id="20"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schemeClr val="tx1"/>
                </a:solidFill>
              </a:rPr>
              <a:pPr/>
              <a:t>12</a:t>
            </a:fld>
            <a:endParaRPr lang="en-US" sz="1400" dirty="0">
              <a:solidFill>
                <a:schemeClr val="tx1"/>
              </a:solidFill>
            </a:endParaRPr>
          </a:p>
        </p:txBody>
      </p:sp>
      <p:sp>
        <p:nvSpPr>
          <p:cNvPr id="10" name="TextBox 9"/>
          <p:cNvSpPr txBox="1"/>
          <p:nvPr/>
        </p:nvSpPr>
        <p:spPr>
          <a:xfrm>
            <a:off x="0" y="220905"/>
            <a:ext cx="9130145" cy="369332"/>
          </a:xfrm>
          <a:prstGeom prst="rect">
            <a:avLst/>
          </a:prstGeom>
          <a:noFill/>
        </p:spPr>
        <p:txBody>
          <a:bodyPr wrap="square" rtlCol="0">
            <a:spAutoFit/>
          </a:bodyPr>
          <a:lstStyle/>
          <a:p>
            <a:pPr algn="ctr"/>
            <a:r>
              <a:rPr lang="en-US" b="1" dirty="0" smtClean="0">
                <a:solidFill>
                  <a:schemeClr val="accent1">
                    <a:lumMod val="75000"/>
                  </a:schemeClr>
                </a:solidFill>
              </a:rPr>
              <a:t>Sample Chinese, Hong Kong and Indian equity investments</a:t>
            </a:r>
            <a:endParaRPr lang="en-US" b="1" dirty="0">
              <a:solidFill>
                <a:schemeClr val="accent1">
                  <a:lumMod val="75000"/>
                </a:schemeClr>
              </a:solidFill>
            </a:endParaRPr>
          </a:p>
        </p:txBody>
      </p:sp>
      <p:sp>
        <p:nvSpPr>
          <p:cNvPr id="6" name="Rounded Rectangle 5"/>
          <p:cNvSpPr/>
          <p:nvPr/>
        </p:nvSpPr>
        <p:spPr>
          <a:xfrm>
            <a:off x="320919" y="178052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 name="TextBox 6"/>
          <p:cNvSpPr txBox="1"/>
          <p:nvPr/>
        </p:nvSpPr>
        <p:spPr>
          <a:xfrm>
            <a:off x="520700" y="2021820"/>
            <a:ext cx="1530877" cy="461665"/>
          </a:xfrm>
          <a:prstGeom prst="rect">
            <a:avLst/>
          </a:prstGeom>
          <a:noFill/>
        </p:spPr>
        <p:txBody>
          <a:bodyPr wrap="square" rtlCol="0">
            <a:spAutoFit/>
          </a:bodyPr>
          <a:lstStyle/>
          <a:p>
            <a:pPr algn="ctr"/>
            <a:r>
              <a:rPr lang="en-US" sz="1200" dirty="0"/>
              <a:t>China Blue Chemical</a:t>
            </a:r>
          </a:p>
          <a:p>
            <a:pPr algn="ctr"/>
            <a:r>
              <a:rPr lang="en-US" sz="1200" dirty="0" smtClean="0"/>
              <a:t>(3983</a:t>
            </a:r>
            <a:r>
              <a:rPr lang="en-US" sz="1200" dirty="0"/>
              <a:t>:Hong </a:t>
            </a:r>
            <a:r>
              <a:rPr lang="en-US" sz="1200" dirty="0" smtClean="0"/>
              <a:t>Kong)</a:t>
            </a:r>
            <a:endParaRPr lang="en-US" sz="1200" dirty="0"/>
          </a:p>
        </p:txBody>
      </p:sp>
      <p:sp>
        <p:nvSpPr>
          <p:cNvPr id="24" name="Down Arrow 23"/>
          <p:cNvSpPr/>
          <p:nvPr/>
        </p:nvSpPr>
        <p:spPr>
          <a:xfrm>
            <a:off x="1164981" y="2583140"/>
            <a:ext cx="128547" cy="572818"/>
          </a:xfrm>
          <a:prstGeom prst="downArrow">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TextBox 28"/>
          <p:cNvSpPr txBox="1"/>
          <p:nvPr/>
        </p:nvSpPr>
        <p:spPr>
          <a:xfrm>
            <a:off x="533400" y="3202920"/>
            <a:ext cx="1530877" cy="1015663"/>
          </a:xfrm>
          <a:prstGeom prst="rect">
            <a:avLst/>
          </a:prstGeom>
          <a:noFill/>
        </p:spPr>
        <p:txBody>
          <a:bodyPr wrap="square" rtlCol="0">
            <a:spAutoFit/>
          </a:bodyPr>
          <a:lstStyle/>
          <a:p>
            <a:r>
              <a:rPr lang="en-US" sz="1200" dirty="0" smtClean="0"/>
              <a:t>- Buys </a:t>
            </a:r>
            <a:r>
              <a:rPr lang="en-US" sz="1200" dirty="0"/>
              <a:t>19% </a:t>
            </a:r>
            <a:r>
              <a:rPr lang="en-US" sz="1200" dirty="0" smtClean="0"/>
              <a:t>Stake </a:t>
            </a:r>
          </a:p>
          <a:p>
            <a:r>
              <a:rPr lang="en-US" sz="1200" dirty="0" smtClean="0"/>
              <a:t>  (</a:t>
            </a:r>
            <a:r>
              <a:rPr lang="en-US" sz="1200" dirty="0"/>
              <a:t>C$ </a:t>
            </a:r>
            <a:r>
              <a:rPr lang="en-US" sz="1200" dirty="0" smtClean="0"/>
              <a:t>32 M) </a:t>
            </a:r>
            <a:endParaRPr lang="en-US" sz="1200" dirty="0"/>
          </a:p>
          <a:p>
            <a:r>
              <a:rPr lang="en-US" sz="1200" dirty="0" smtClean="0"/>
              <a:t>- Off</a:t>
            </a:r>
            <a:r>
              <a:rPr lang="en-US" sz="1200" dirty="0"/>
              <a:t>-take </a:t>
            </a:r>
            <a:r>
              <a:rPr lang="en-US" sz="1200" dirty="0" smtClean="0"/>
              <a:t>agreement and MoU </a:t>
            </a:r>
            <a:r>
              <a:rPr lang="en-US" sz="1200" dirty="0"/>
              <a:t>to supply project finance </a:t>
            </a:r>
          </a:p>
        </p:txBody>
      </p:sp>
      <p:sp>
        <p:nvSpPr>
          <p:cNvPr id="30" name="Down Arrow 29"/>
          <p:cNvSpPr/>
          <p:nvPr/>
        </p:nvSpPr>
        <p:spPr>
          <a:xfrm>
            <a:off x="1175809" y="4389711"/>
            <a:ext cx="128547" cy="572818"/>
          </a:xfrm>
          <a:prstGeom prst="downArrow">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1" name="TextBox 30"/>
          <p:cNvSpPr txBox="1"/>
          <p:nvPr/>
        </p:nvSpPr>
        <p:spPr>
          <a:xfrm>
            <a:off x="520700" y="5091618"/>
            <a:ext cx="1530877" cy="523220"/>
          </a:xfrm>
          <a:prstGeom prst="rect">
            <a:avLst/>
          </a:prstGeom>
          <a:noFill/>
        </p:spPr>
        <p:txBody>
          <a:bodyPr wrap="square" rtlCol="0">
            <a:spAutoFit/>
          </a:bodyPr>
          <a:lstStyle/>
          <a:p>
            <a:pPr algn="ctr"/>
            <a:r>
              <a:rPr lang="en-US" sz="1400" dirty="0"/>
              <a:t>Western Potash </a:t>
            </a:r>
          </a:p>
          <a:p>
            <a:pPr algn="ctr"/>
            <a:r>
              <a:rPr lang="en-US" sz="1400" dirty="0" smtClean="0"/>
              <a:t>(TSX:WPX)</a:t>
            </a:r>
            <a:endParaRPr lang="en-US" sz="1400" dirty="0"/>
          </a:p>
        </p:txBody>
      </p:sp>
      <p:sp>
        <p:nvSpPr>
          <p:cNvPr id="32" name="Rounded Rectangle 31"/>
          <p:cNvSpPr/>
          <p:nvPr/>
        </p:nvSpPr>
        <p:spPr>
          <a:xfrm>
            <a:off x="2616200" y="178052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3" name="TextBox 32"/>
          <p:cNvSpPr txBox="1"/>
          <p:nvPr/>
        </p:nvSpPr>
        <p:spPr>
          <a:xfrm>
            <a:off x="2815981" y="2009120"/>
            <a:ext cx="1530877" cy="692497"/>
          </a:xfrm>
          <a:prstGeom prst="rect">
            <a:avLst/>
          </a:prstGeom>
          <a:noFill/>
        </p:spPr>
        <p:txBody>
          <a:bodyPr wrap="square" rtlCol="0">
            <a:spAutoFit/>
          </a:bodyPr>
          <a:lstStyle/>
          <a:p>
            <a:pPr algn="ctr"/>
            <a:r>
              <a:rPr lang="en-US" sz="1300" dirty="0"/>
              <a:t>Sun Investments </a:t>
            </a:r>
          </a:p>
          <a:p>
            <a:pPr algn="ctr"/>
            <a:r>
              <a:rPr lang="en-US" sz="1300" dirty="0"/>
              <a:t>Private Group </a:t>
            </a:r>
            <a:r>
              <a:rPr lang="en-US" sz="1300" dirty="0" smtClean="0"/>
              <a:t>China</a:t>
            </a:r>
          </a:p>
          <a:p>
            <a:pPr algn="ctr"/>
            <a:endParaRPr lang="en-US" sz="1300" dirty="0"/>
          </a:p>
        </p:txBody>
      </p:sp>
      <p:sp>
        <p:nvSpPr>
          <p:cNvPr id="34" name="Down Arrow 33"/>
          <p:cNvSpPr/>
          <p:nvPr/>
        </p:nvSpPr>
        <p:spPr>
          <a:xfrm>
            <a:off x="3460262" y="2608540"/>
            <a:ext cx="128547" cy="572818"/>
          </a:xfrm>
          <a:prstGeom prst="downArrow">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TextBox 34"/>
          <p:cNvSpPr txBox="1"/>
          <p:nvPr/>
        </p:nvSpPr>
        <p:spPr>
          <a:xfrm>
            <a:off x="2815981" y="3431063"/>
            <a:ext cx="1530877" cy="307777"/>
          </a:xfrm>
          <a:prstGeom prst="rect">
            <a:avLst/>
          </a:prstGeom>
          <a:noFill/>
        </p:spPr>
        <p:txBody>
          <a:bodyPr wrap="square" rtlCol="0">
            <a:spAutoFit/>
          </a:bodyPr>
          <a:lstStyle/>
          <a:p>
            <a:r>
              <a:rPr lang="en-US" sz="1400" dirty="0"/>
              <a:t>Buys 30% </a:t>
            </a:r>
            <a:r>
              <a:rPr lang="en-US" sz="1400" dirty="0" smtClean="0"/>
              <a:t>Stake</a:t>
            </a:r>
            <a:endParaRPr lang="en-US" sz="1400" dirty="0"/>
          </a:p>
        </p:txBody>
      </p:sp>
      <p:sp>
        <p:nvSpPr>
          <p:cNvPr id="36" name="Down Arrow 35"/>
          <p:cNvSpPr/>
          <p:nvPr/>
        </p:nvSpPr>
        <p:spPr>
          <a:xfrm>
            <a:off x="3485662" y="3942040"/>
            <a:ext cx="128547" cy="572818"/>
          </a:xfrm>
          <a:prstGeom prst="downArrow">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 name="TextBox 36"/>
          <p:cNvSpPr txBox="1"/>
          <p:nvPr/>
        </p:nvSpPr>
        <p:spPr>
          <a:xfrm>
            <a:off x="2815981" y="4676120"/>
            <a:ext cx="1530877" cy="738664"/>
          </a:xfrm>
          <a:prstGeom prst="rect">
            <a:avLst/>
          </a:prstGeom>
          <a:noFill/>
        </p:spPr>
        <p:txBody>
          <a:bodyPr wrap="square" rtlCol="0">
            <a:spAutoFit/>
          </a:bodyPr>
          <a:lstStyle/>
          <a:p>
            <a:pPr algn="ctr"/>
            <a:r>
              <a:rPr lang="en-US" sz="1400" dirty="0"/>
              <a:t>Admiralty Resources </a:t>
            </a:r>
          </a:p>
          <a:p>
            <a:pPr algn="ctr"/>
            <a:r>
              <a:rPr lang="en-US" sz="1400" dirty="0" smtClean="0"/>
              <a:t>(ASX:ADY)</a:t>
            </a:r>
            <a:endParaRPr lang="en-US" sz="1400" dirty="0"/>
          </a:p>
        </p:txBody>
      </p:sp>
      <p:sp>
        <p:nvSpPr>
          <p:cNvPr id="38" name="Rounded Rectangle 37"/>
          <p:cNvSpPr/>
          <p:nvPr/>
        </p:nvSpPr>
        <p:spPr>
          <a:xfrm>
            <a:off x="4816719" y="178052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0" name="Down Arrow 39"/>
          <p:cNvSpPr/>
          <p:nvPr/>
        </p:nvSpPr>
        <p:spPr>
          <a:xfrm>
            <a:off x="5660781" y="2608540"/>
            <a:ext cx="128547" cy="572818"/>
          </a:xfrm>
          <a:prstGeom prst="downArrow">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TextBox 40"/>
          <p:cNvSpPr txBox="1"/>
          <p:nvPr/>
        </p:nvSpPr>
        <p:spPr>
          <a:xfrm>
            <a:off x="5016500" y="3431063"/>
            <a:ext cx="1530877" cy="307777"/>
          </a:xfrm>
          <a:prstGeom prst="rect">
            <a:avLst/>
          </a:prstGeom>
          <a:noFill/>
        </p:spPr>
        <p:txBody>
          <a:bodyPr wrap="square" rtlCol="0">
            <a:spAutoFit/>
          </a:bodyPr>
          <a:lstStyle/>
          <a:p>
            <a:pPr algn="ctr"/>
            <a:r>
              <a:rPr lang="en-US" sz="1400" dirty="0"/>
              <a:t>Buys 9% Stake </a:t>
            </a:r>
          </a:p>
        </p:txBody>
      </p:sp>
      <p:sp>
        <p:nvSpPr>
          <p:cNvPr id="42" name="Down Arrow 41"/>
          <p:cNvSpPr/>
          <p:nvPr/>
        </p:nvSpPr>
        <p:spPr>
          <a:xfrm>
            <a:off x="5686181" y="3942040"/>
            <a:ext cx="128547" cy="572818"/>
          </a:xfrm>
          <a:prstGeom prst="downArrow">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TextBox 42"/>
          <p:cNvSpPr txBox="1"/>
          <p:nvPr/>
        </p:nvSpPr>
        <p:spPr>
          <a:xfrm>
            <a:off x="5016500" y="4830008"/>
            <a:ext cx="1530877" cy="523220"/>
          </a:xfrm>
          <a:prstGeom prst="rect">
            <a:avLst/>
          </a:prstGeom>
          <a:noFill/>
        </p:spPr>
        <p:txBody>
          <a:bodyPr wrap="square" rtlCol="0">
            <a:spAutoFit/>
          </a:bodyPr>
          <a:lstStyle/>
          <a:p>
            <a:pPr algn="ctr"/>
            <a:r>
              <a:rPr lang="en-US" sz="1400" dirty="0"/>
              <a:t>Condor Gold </a:t>
            </a:r>
          </a:p>
          <a:p>
            <a:pPr algn="ctr"/>
            <a:r>
              <a:rPr lang="en-US" sz="1400" dirty="0" smtClean="0"/>
              <a:t>(AIM:CNR)</a:t>
            </a:r>
            <a:endParaRPr lang="en-US" sz="1400" dirty="0"/>
          </a:p>
        </p:txBody>
      </p:sp>
      <p:sp>
        <p:nvSpPr>
          <p:cNvPr id="44" name="Rounded Rectangle 43"/>
          <p:cNvSpPr/>
          <p:nvPr/>
        </p:nvSpPr>
        <p:spPr>
          <a:xfrm>
            <a:off x="6937619" y="178052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5" name="TextBox 44"/>
          <p:cNvSpPr txBox="1"/>
          <p:nvPr/>
        </p:nvSpPr>
        <p:spPr>
          <a:xfrm>
            <a:off x="7137400" y="1939329"/>
            <a:ext cx="1530877" cy="646331"/>
          </a:xfrm>
          <a:prstGeom prst="rect">
            <a:avLst/>
          </a:prstGeom>
          <a:noFill/>
        </p:spPr>
        <p:txBody>
          <a:bodyPr wrap="square" rtlCol="0">
            <a:spAutoFit/>
          </a:bodyPr>
          <a:lstStyle/>
          <a:p>
            <a:pPr algn="ctr"/>
            <a:r>
              <a:rPr lang="en-US" sz="1200" dirty="0"/>
              <a:t>Wuhan Iron &amp; Steel</a:t>
            </a:r>
          </a:p>
          <a:p>
            <a:pPr algn="ctr"/>
            <a:r>
              <a:rPr lang="en-US" sz="1200" dirty="0" smtClean="0"/>
              <a:t>China SOE</a:t>
            </a:r>
            <a:r>
              <a:rPr lang="en-US" sz="1200" dirty="0"/>
              <a:t/>
            </a:r>
            <a:br>
              <a:rPr lang="en-US" sz="1200" dirty="0"/>
            </a:br>
            <a:r>
              <a:rPr lang="en-US" sz="1200" dirty="0" smtClean="0"/>
              <a:t>(600005</a:t>
            </a:r>
            <a:r>
              <a:rPr lang="en-US" sz="1200" dirty="0"/>
              <a:t>:</a:t>
            </a:r>
            <a:r>
              <a:rPr lang="en-US" sz="1200" dirty="0" smtClean="0"/>
              <a:t>Shanghai)</a:t>
            </a:r>
            <a:endParaRPr lang="en-US" sz="1200" dirty="0"/>
          </a:p>
        </p:txBody>
      </p:sp>
      <p:sp>
        <p:nvSpPr>
          <p:cNvPr id="46" name="Down Arrow 45"/>
          <p:cNvSpPr/>
          <p:nvPr/>
        </p:nvSpPr>
        <p:spPr>
          <a:xfrm>
            <a:off x="7781681" y="2608540"/>
            <a:ext cx="128547" cy="572818"/>
          </a:xfrm>
          <a:prstGeom prst="downArrow">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 name="TextBox 46"/>
          <p:cNvSpPr txBox="1"/>
          <p:nvPr/>
        </p:nvSpPr>
        <p:spPr>
          <a:xfrm>
            <a:off x="7137400" y="3291820"/>
            <a:ext cx="1530877" cy="646331"/>
          </a:xfrm>
          <a:prstGeom prst="rect">
            <a:avLst/>
          </a:prstGeom>
          <a:noFill/>
        </p:spPr>
        <p:txBody>
          <a:bodyPr wrap="square" rtlCol="0">
            <a:spAutoFit/>
          </a:bodyPr>
          <a:lstStyle/>
          <a:p>
            <a:r>
              <a:rPr lang="en-US" sz="1200" dirty="0" smtClean="0"/>
              <a:t>- Buys </a:t>
            </a:r>
            <a:r>
              <a:rPr lang="en-US" sz="1200" dirty="0"/>
              <a:t>40% Stake </a:t>
            </a:r>
            <a:br>
              <a:rPr lang="en-US" sz="1200" dirty="0"/>
            </a:br>
            <a:r>
              <a:rPr lang="en-US" sz="1200" dirty="0" smtClean="0"/>
              <a:t>(USD $40 M</a:t>
            </a:r>
            <a:r>
              <a:rPr lang="en-US" sz="1200" dirty="0"/>
              <a:t>)</a:t>
            </a:r>
          </a:p>
          <a:p>
            <a:r>
              <a:rPr lang="en-US" sz="1200" dirty="0" smtClean="0"/>
              <a:t>- Off</a:t>
            </a:r>
            <a:r>
              <a:rPr lang="en-US" sz="1200" dirty="0"/>
              <a:t>-take agreement</a:t>
            </a:r>
          </a:p>
        </p:txBody>
      </p:sp>
      <p:sp>
        <p:nvSpPr>
          <p:cNvPr id="48" name="Down Arrow 47"/>
          <p:cNvSpPr/>
          <p:nvPr/>
        </p:nvSpPr>
        <p:spPr>
          <a:xfrm>
            <a:off x="7807081" y="4103302"/>
            <a:ext cx="128547" cy="572818"/>
          </a:xfrm>
          <a:prstGeom prst="downArrow">
            <a:avLst/>
          </a:prstGeom>
          <a:solidFill>
            <a:schemeClr val="tx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 name="TextBox 48"/>
          <p:cNvSpPr txBox="1"/>
          <p:nvPr/>
        </p:nvSpPr>
        <p:spPr>
          <a:xfrm>
            <a:off x="7137400" y="4676120"/>
            <a:ext cx="1530877" cy="738664"/>
          </a:xfrm>
          <a:prstGeom prst="rect">
            <a:avLst/>
          </a:prstGeom>
          <a:noFill/>
        </p:spPr>
        <p:txBody>
          <a:bodyPr wrap="square" rtlCol="0">
            <a:spAutoFit/>
          </a:bodyPr>
          <a:lstStyle/>
          <a:p>
            <a:pPr algn="ctr"/>
            <a:r>
              <a:rPr lang="en-US" sz="1400" dirty="0"/>
              <a:t>Century Iron Mines </a:t>
            </a:r>
          </a:p>
          <a:p>
            <a:pPr algn="ctr"/>
            <a:r>
              <a:rPr lang="en-US" sz="1400" dirty="0"/>
              <a:t>(</a:t>
            </a:r>
            <a:r>
              <a:rPr lang="en-US" sz="1400" dirty="0" smtClean="0"/>
              <a:t>TSX:FER)</a:t>
            </a:r>
            <a:endParaRPr lang="en-US" sz="1400" dirty="0"/>
          </a:p>
        </p:txBody>
      </p:sp>
      <p:pic>
        <p:nvPicPr>
          <p:cNvPr id="27" name="Picture 26" descr="China.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4626" y="1016000"/>
            <a:ext cx="877896" cy="584200"/>
          </a:xfrm>
          <a:prstGeom prst="rect">
            <a:avLst/>
          </a:prstGeom>
        </p:spPr>
      </p:pic>
      <p:pic>
        <p:nvPicPr>
          <p:cNvPr id="50" name="Picture 49" descr="HK.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0249" y="1015999"/>
            <a:ext cx="876463" cy="583247"/>
          </a:xfrm>
          <a:prstGeom prst="rect">
            <a:avLst/>
          </a:prstGeom>
        </p:spPr>
      </p:pic>
      <p:pic>
        <p:nvPicPr>
          <p:cNvPr id="52" name="Picture 51" descr="HK.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35249" y="1016953"/>
            <a:ext cx="876463" cy="583247"/>
          </a:xfrm>
          <a:prstGeom prst="rect">
            <a:avLst/>
          </a:prstGeom>
        </p:spPr>
      </p:pic>
      <p:sp>
        <p:nvSpPr>
          <p:cNvPr id="53" name="TextBox 52"/>
          <p:cNvSpPr txBox="1"/>
          <p:nvPr/>
        </p:nvSpPr>
        <p:spPr>
          <a:xfrm>
            <a:off x="5049289" y="2047220"/>
            <a:ext cx="1530877" cy="461665"/>
          </a:xfrm>
          <a:prstGeom prst="rect">
            <a:avLst/>
          </a:prstGeom>
          <a:noFill/>
        </p:spPr>
        <p:txBody>
          <a:bodyPr wrap="square" rtlCol="0">
            <a:spAutoFit/>
          </a:bodyPr>
          <a:lstStyle/>
          <a:p>
            <a:pPr algn="ctr"/>
            <a:r>
              <a:rPr lang="en-US" sz="1200" dirty="0"/>
              <a:t>Regent Pacific Group </a:t>
            </a:r>
            <a:r>
              <a:rPr lang="en-US" sz="1200" dirty="0" smtClean="0"/>
              <a:t>Ltd (575:Hong Kong)</a:t>
            </a:r>
            <a:endParaRPr lang="en-US" sz="1200" dirty="0"/>
          </a:p>
        </p:txBody>
      </p:sp>
      <p:pic>
        <p:nvPicPr>
          <p:cNvPr id="54" name="Picture 53" descr="China.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8133" y="1015046"/>
            <a:ext cx="877896" cy="584200"/>
          </a:xfrm>
          <a:prstGeom prst="rect">
            <a:avLst/>
          </a:prstGeom>
        </p:spPr>
      </p:pic>
    </p:spTree>
    <p:extLst>
      <p:ext uri="{BB962C8B-B14F-4D97-AF65-F5344CB8AC3E}">
        <p14:creationId xmlns:p14="http://schemas.microsoft.com/office/powerpoint/2010/main" val="10093019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6298387"/>
            <a:ext cx="1981200" cy="425151"/>
          </a:xfrm>
          <a:prstGeom prst="rect">
            <a:avLst/>
          </a:prstGeom>
        </p:spPr>
      </p:pic>
      <p:cxnSp>
        <p:nvCxnSpPr>
          <p:cNvPr id="11" name="Straight Connector 10"/>
          <p:cNvCxnSpPr/>
          <p:nvPr/>
        </p:nvCxnSpPr>
        <p:spPr>
          <a:xfrm>
            <a:off x="-27710"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22" name="Footer Placeholder 21"/>
          <p:cNvSpPr>
            <a:spLocks noGrp="1"/>
          </p:cNvSpPr>
          <p:nvPr>
            <p:ph type="ftr" sz="quarter" idx="11"/>
          </p:nvPr>
        </p:nvSpPr>
        <p:spPr/>
        <p:txBody>
          <a:bodyPr/>
          <a:lstStyle/>
          <a:p>
            <a:r>
              <a:rPr lang="en-US" dirty="0" smtClean="0"/>
              <a:t>Strictly Confidential</a:t>
            </a:r>
            <a:endParaRPr lang="en-US" dirty="0"/>
          </a:p>
        </p:txBody>
      </p:sp>
      <p:sp>
        <p:nvSpPr>
          <p:cNvPr id="20"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schemeClr val="tx1"/>
                </a:solidFill>
              </a:rPr>
              <a:pPr/>
              <a:t>13</a:t>
            </a:fld>
            <a:endParaRPr lang="en-US" sz="1400" dirty="0">
              <a:solidFill>
                <a:schemeClr val="tx1"/>
              </a:solidFill>
            </a:endParaRPr>
          </a:p>
        </p:txBody>
      </p:sp>
      <p:sp>
        <p:nvSpPr>
          <p:cNvPr id="10" name="TextBox 9"/>
          <p:cNvSpPr txBox="1"/>
          <p:nvPr/>
        </p:nvSpPr>
        <p:spPr>
          <a:xfrm>
            <a:off x="39255" y="258176"/>
            <a:ext cx="9130145" cy="369332"/>
          </a:xfrm>
          <a:prstGeom prst="rect">
            <a:avLst/>
          </a:prstGeom>
          <a:noFill/>
        </p:spPr>
        <p:txBody>
          <a:bodyPr wrap="square" rtlCol="0">
            <a:spAutoFit/>
          </a:bodyPr>
          <a:lstStyle/>
          <a:p>
            <a:pPr algn="ctr"/>
            <a:r>
              <a:rPr lang="en-US" b="1" dirty="0">
                <a:solidFill>
                  <a:schemeClr val="accent1">
                    <a:lumMod val="75000"/>
                  </a:schemeClr>
                </a:solidFill>
              </a:rPr>
              <a:t>Sample Chinese, Hong Kong and Indian equity investments</a:t>
            </a:r>
          </a:p>
        </p:txBody>
      </p:sp>
      <p:sp>
        <p:nvSpPr>
          <p:cNvPr id="6" name="Rounded Rectangle 5"/>
          <p:cNvSpPr/>
          <p:nvPr/>
        </p:nvSpPr>
        <p:spPr>
          <a:xfrm>
            <a:off x="320919" y="178052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 name="TextBox 6"/>
          <p:cNvSpPr txBox="1"/>
          <p:nvPr/>
        </p:nvSpPr>
        <p:spPr>
          <a:xfrm>
            <a:off x="520700" y="2009120"/>
            <a:ext cx="1530877" cy="523220"/>
          </a:xfrm>
          <a:prstGeom prst="rect">
            <a:avLst/>
          </a:prstGeom>
          <a:noFill/>
        </p:spPr>
        <p:txBody>
          <a:bodyPr wrap="square" rtlCol="0">
            <a:spAutoFit/>
          </a:bodyPr>
          <a:lstStyle/>
          <a:p>
            <a:pPr algn="ctr"/>
            <a:r>
              <a:rPr lang="en-US" sz="1400" dirty="0" err="1"/>
              <a:t>Winsway</a:t>
            </a:r>
            <a:r>
              <a:rPr lang="en-US" sz="1400" dirty="0"/>
              <a:t> Coal</a:t>
            </a:r>
          </a:p>
          <a:p>
            <a:pPr algn="ctr"/>
            <a:r>
              <a:rPr lang="en-US" sz="1400" dirty="0" smtClean="0"/>
              <a:t>(</a:t>
            </a:r>
            <a:r>
              <a:rPr lang="en-US" sz="1400" dirty="0"/>
              <a:t>1733:Hong </a:t>
            </a:r>
            <a:r>
              <a:rPr lang="en-US" sz="1400" dirty="0" smtClean="0"/>
              <a:t>Kong)</a:t>
            </a:r>
            <a:endParaRPr lang="en-US" sz="1400" dirty="0"/>
          </a:p>
        </p:txBody>
      </p:sp>
      <p:sp>
        <p:nvSpPr>
          <p:cNvPr id="24" name="Down Arrow 23"/>
          <p:cNvSpPr/>
          <p:nvPr/>
        </p:nvSpPr>
        <p:spPr>
          <a:xfrm>
            <a:off x="1164981" y="26085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TextBox 28"/>
          <p:cNvSpPr txBox="1"/>
          <p:nvPr/>
        </p:nvSpPr>
        <p:spPr>
          <a:xfrm>
            <a:off x="520700" y="3241020"/>
            <a:ext cx="1530877" cy="523220"/>
          </a:xfrm>
          <a:prstGeom prst="rect">
            <a:avLst/>
          </a:prstGeom>
          <a:noFill/>
        </p:spPr>
        <p:txBody>
          <a:bodyPr wrap="square" rtlCol="0">
            <a:spAutoFit/>
          </a:bodyPr>
          <a:lstStyle/>
          <a:p>
            <a:pPr algn="ctr"/>
            <a:r>
              <a:rPr lang="en-US" sz="1400" dirty="0"/>
              <a:t>Buys 60% </a:t>
            </a:r>
            <a:r>
              <a:rPr lang="en-US" sz="1400" dirty="0" smtClean="0"/>
              <a:t>Stake</a:t>
            </a:r>
          </a:p>
          <a:p>
            <a:pPr algn="ctr"/>
            <a:r>
              <a:rPr lang="en-US" sz="1400" dirty="0" smtClean="0"/>
              <a:t>(USD $600 M</a:t>
            </a:r>
            <a:r>
              <a:rPr lang="en-US" sz="1400" dirty="0"/>
              <a:t>)</a:t>
            </a:r>
          </a:p>
        </p:txBody>
      </p:sp>
      <p:sp>
        <p:nvSpPr>
          <p:cNvPr id="30" name="Down Arrow 29"/>
          <p:cNvSpPr/>
          <p:nvPr/>
        </p:nvSpPr>
        <p:spPr>
          <a:xfrm>
            <a:off x="1190381" y="39420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1" name="TextBox 30"/>
          <p:cNvSpPr txBox="1"/>
          <p:nvPr/>
        </p:nvSpPr>
        <p:spPr>
          <a:xfrm>
            <a:off x="520700" y="4676120"/>
            <a:ext cx="1530877" cy="738664"/>
          </a:xfrm>
          <a:prstGeom prst="rect">
            <a:avLst/>
          </a:prstGeom>
          <a:noFill/>
        </p:spPr>
        <p:txBody>
          <a:bodyPr wrap="square" rtlCol="0">
            <a:spAutoFit/>
          </a:bodyPr>
          <a:lstStyle/>
          <a:p>
            <a:pPr algn="ctr"/>
            <a:r>
              <a:rPr lang="en-US" sz="1400" dirty="0"/>
              <a:t>Grande Cache Coal</a:t>
            </a:r>
          </a:p>
          <a:p>
            <a:pPr algn="ctr"/>
            <a:r>
              <a:rPr lang="en-US" sz="1400" dirty="0"/>
              <a:t>TSX (now delisted)</a:t>
            </a:r>
          </a:p>
        </p:txBody>
      </p:sp>
      <p:sp>
        <p:nvSpPr>
          <p:cNvPr id="32" name="Rounded Rectangle 31"/>
          <p:cNvSpPr/>
          <p:nvPr/>
        </p:nvSpPr>
        <p:spPr>
          <a:xfrm>
            <a:off x="2616200" y="178052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3" name="TextBox 32"/>
          <p:cNvSpPr txBox="1"/>
          <p:nvPr/>
        </p:nvSpPr>
        <p:spPr>
          <a:xfrm>
            <a:off x="2815981" y="2009120"/>
            <a:ext cx="1530877" cy="523220"/>
          </a:xfrm>
          <a:prstGeom prst="rect">
            <a:avLst/>
          </a:prstGeom>
          <a:noFill/>
        </p:spPr>
        <p:txBody>
          <a:bodyPr wrap="square" rtlCol="0">
            <a:spAutoFit/>
          </a:bodyPr>
          <a:lstStyle/>
          <a:p>
            <a:pPr algn="ctr"/>
            <a:r>
              <a:rPr lang="en-US" sz="1400" dirty="0"/>
              <a:t>Shandong Gold </a:t>
            </a:r>
          </a:p>
          <a:p>
            <a:pPr algn="ctr"/>
            <a:r>
              <a:rPr lang="en-US" sz="1400" dirty="0" smtClean="0"/>
              <a:t>SOE China </a:t>
            </a:r>
            <a:endParaRPr lang="en-US" sz="1400" dirty="0"/>
          </a:p>
        </p:txBody>
      </p:sp>
      <p:sp>
        <p:nvSpPr>
          <p:cNvPr id="34" name="Down Arrow 33"/>
          <p:cNvSpPr/>
          <p:nvPr/>
        </p:nvSpPr>
        <p:spPr>
          <a:xfrm>
            <a:off x="3460262" y="26085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TextBox 34"/>
          <p:cNvSpPr txBox="1"/>
          <p:nvPr/>
        </p:nvSpPr>
        <p:spPr>
          <a:xfrm>
            <a:off x="2815981" y="3241020"/>
            <a:ext cx="1530877" cy="523220"/>
          </a:xfrm>
          <a:prstGeom prst="rect">
            <a:avLst/>
          </a:prstGeom>
          <a:noFill/>
        </p:spPr>
        <p:txBody>
          <a:bodyPr wrap="square" rtlCol="0">
            <a:spAutoFit/>
          </a:bodyPr>
          <a:lstStyle/>
          <a:p>
            <a:pPr algn="ctr"/>
            <a:r>
              <a:rPr lang="en-US" sz="1400" dirty="0"/>
              <a:t>Buys 17% Stake</a:t>
            </a:r>
            <a:br>
              <a:rPr lang="en-US" sz="1400" dirty="0"/>
            </a:br>
            <a:r>
              <a:rPr lang="en-US" sz="1400" dirty="0"/>
              <a:t>(USD $</a:t>
            </a:r>
            <a:r>
              <a:rPr lang="en-US" sz="1400" dirty="0" smtClean="0"/>
              <a:t>3 M</a:t>
            </a:r>
            <a:r>
              <a:rPr lang="en-US" sz="1400" dirty="0"/>
              <a:t>)</a:t>
            </a:r>
          </a:p>
        </p:txBody>
      </p:sp>
      <p:sp>
        <p:nvSpPr>
          <p:cNvPr id="36" name="Down Arrow 35"/>
          <p:cNvSpPr/>
          <p:nvPr/>
        </p:nvSpPr>
        <p:spPr>
          <a:xfrm>
            <a:off x="3485662" y="39420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 name="TextBox 36"/>
          <p:cNvSpPr txBox="1"/>
          <p:nvPr/>
        </p:nvSpPr>
        <p:spPr>
          <a:xfrm>
            <a:off x="2815981" y="4676120"/>
            <a:ext cx="1530877" cy="738664"/>
          </a:xfrm>
          <a:prstGeom prst="rect">
            <a:avLst/>
          </a:prstGeom>
          <a:noFill/>
        </p:spPr>
        <p:txBody>
          <a:bodyPr wrap="square" rtlCol="0">
            <a:spAutoFit/>
          </a:bodyPr>
          <a:lstStyle/>
          <a:p>
            <a:pPr algn="ctr"/>
            <a:r>
              <a:rPr lang="en-US" sz="1400" dirty="0"/>
              <a:t>Kalahari Resources</a:t>
            </a:r>
          </a:p>
          <a:p>
            <a:pPr algn="ctr"/>
            <a:r>
              <a:rPr lang="en-US" sz="1400" dirty="0" smtClean="0"/>
              <a:t>(TSX</a:t>
            </a:r>
            <a:r>
              <a:rPr lang="en-US" sz="1400" dirty="0"/>
              <a:t>-V: </a:t>
            </a:r>
            <a:r>
              <a:rPr lang="en-US" sz="1400" dirty="0" smtClean="0"/>
              <a:t>KLA)</a:t>
            </a:r>
            <a:endParaRPr lang="en-US" sz="1400" dirty="0"/>
          </a:p>
        </p:txBody>
      </p:sp>
      <p:sp>
        <p:nvSpPr>
          <p:cNvPr id="38" name="Rounded Rectangle 37"/>
          <p:cNvSpPr/>
          <p:nvPr/>
        </p:nvSpPr>
        <p:spPr>
          <a:xfrm>
            <a:off x="4816719" y="178052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9" name="TextBox 38"/>
          <p:cNvSpPr txBox="1"/>
          <p:nvPr/>
        </p:nvSpPr>
        <p:spPr>
          <a:xfrm>
            <a:off x="5016500" y="2009120"/>
            <a:ext cx="1530877" cy="523220"/>
          </a:xfrm>
          <a:prstGeom prst="rect">
            <a:avLst/>
          </a:prstGeom>
          <a:noFill/>
        </p:spPr>
        <p:txBody>
          <a:bodyPr wrap="square" rtlCol="0">
            <a:spAutoFit/>
          </a:bodyPr>
          <a:lstStyle/>
          <a:p>
            <a:pPr algn="ctr"/>
            <a:r>
              <a:rPr lang="en-US" sz="1400" dirty="0"/>
              <a:t>GVK </a:t>
            </a:r>
          </a:p>
          <a:p>
            <a:pPr algn="ctr"/>
            <a:r>
              <a:rPr lang="en-US" sz="1400" dirty="0"/>
              <a:t>Private India </a:t>
            </a:r>
          </a:p>
        </p:txBody>
      </p:sp>
      <p:sp>
        <p:nvSpPr>
          <p:cNvPr id="40" name="Down Arrow 39"/>
          <p:cNvSpPr/>
          <p:nvPr/>
        </p:nvSpPr>
        <p:spPr>
          <a:xfrm>
            <a:off x="5660781" y="26085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TextBox 40"/>
          <p:cNvSpPr txBox="1"/>
          <p:nvPr/>
        </p:nvSpPr>
        <p:spPr>
          <a:xfrm>
            <a:off x="5016500" y="3241020"/>
            <a:ext cx="1530877" cy="523220"/>
          </a:xfrm>
          <a:prstGeom prst="rect">
            <a:avLst/>
          </a:prstGeom>
          <a:noFill/>
        </p:spPr>
        <p:txBody>
          <a:bodyPr wrap="square" rtlCol="0">
            <a:spAutoFit/>
          </a:bodyPr>
          <a:lstStyle/>
          <a:p>
            <a:pPr algn="ctr"/>
            <a:r>
              <a:rPr lang="en-US" sz="1400" dirty="0"/>
              <a:t>Buys 79% Stake </a:t>
            </a:r>
            <a:br>
              <a:rPr lang="en-US" sz="1400" dirty="0"/>
            </a:br>
            <a:r>
              <a:rPr lang="en-US" sz="1400" dirty="0"/>
              <a:t>(USD $</a:t>
            </a:r>
            <a:r>
              <a:rPr lang="en-US" sz="1400" dirty="0" smtClean="0"/>
              <a:t>1.26 Billion)</a:t>
            </a:r>
            <a:endParaRPr lang="en-US" sz="1400" dirty="0"/>
          </a:p>
        </p:txBody>
      </p:sp>
      <p:sp>
        <p:nvSpPr>
          <p:cNvPr id="42" name="Down Arrow 41"/>
          <p:cNvSpPr/>
          <p:nvPr/>
        </p:nvSpPr>
        <p:spPr>
          <a:xfrm>
            <a:off x="5686181" y="39420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TextBox 42"/>
          <p:cNvSpPr txBox="1"/>
          <p:nvPr/>
        </p:nvSpPr>
        <p:spPr>
          <a:xfrm>
            <a:off x="5016500" y="4704040"/>
            <a:ext cx="1530877" cy="523220"/>
          </a:xfrm>
          <a:prstGeom prst="rect">
            <a:avLst/>
          </a:prstGeom>
          <a:noFill/>
        </p:spPr>
        <p:txBody>
          <a:bodyPr wrap="square" rtlCol="0">
            <a:spAutoFit/>
          </a:bodyPr>
          <a:lstStyle/>
          <a:p>
            <a:pPr algn="ctr"/>
            <a:r>
              <a:rPr lang="en-US" sz="1400" dirty="0"/>
              <a:t>Hancock </a:t>
            </a:r>
            <a:r>
              <a:rPr lang="en-US" sz="1400" dirty="0" smtClean="0"/>
              <a:t>Coal</a:t>
            </a:r>
          </a:p>
          <a:p>
            <a:pPr algn="ctr"/>
            <a:r>
              <a:rPr lang="en-US" sz="1400" dirty="0" smtClean="0"/>
              <a:t>ASX (now delisted)</a:t>
            </a:r>
            <a:endParaRPr lang="en-US" sz="1400" dirty="0"/>
          </a:p>
        </p:txBody>
      </p:sp>
      <p:sp>
        <p:nvSpPr>
          <p:cNvPr id="44" name="Rounded Rectangle 43"/>
          <p:cNvSpPr/>
          <p:nvPr/>
        </p:nvSpPr>
        <p:spPr>
          <a:xfrm>
            <a:off x="6937619" y="178052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5" name="TextBox 44"/>
          <p:cNvSpPr txBox="1"/>
          <p:nvPr/>
        </p:nvSpPr>
        <p:spPr>
          <a:xfrm>
            <a:off x="7137400" y="2009120"/>
            <a:ext cx="1530877" cy="461665"/>
          </a:xfrm>
          <a:prstGeom prst="rect">
            <a:avLst/>
          </a:prstGeom>
          <a:noFill/>
        </p:spPr>
        <p:txBody>
          <a:bodyPr wrap="square" rtlCol="0">
            <a:spAutoFit/>
          </a:bodyPr>
          <a:lstStyle/>
          <a:p>
            <a:pPr algn="ctr"/>
            <a:r>
              <a:rPr lang="en-US" sz="1200" dirty="0"/>
              <a:t>Regent Pacific Group </a:t>
            </a:r>
            <a:r>
              <a:rPr lang="en-US" sz="1200" dirty="0" smtClean="0"/>
              <a:t>Ltd (575:Hong Kong)</a:t>
            </a:r>
            <a:endParaRPr lang="en-US" sz="1200" dirty="0"/>
          </a:p>
        </p:txBody>
      </p:sp>
      <p:sp>
        <p:nvSpPr>
          <p:cNvPr id="46" name="Down Arrow 45"/>
          <p:cNvSpPr/>
          <p:nvPr/>
        </p:nvSpPr>
        <p:spPr>
          <a:xfrm>
            <a:off x="7781681" y="26085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 name="TextBox 46"/>
          <p:cNvSpPr txBox="1"/>
          <p:nvPr/>
        </p:nvSpPr>
        <p:spPr>
          <a:xfrm>
            <a:off x="7137400" y="3241020"/>
            <a:ext cx="1530877" cy="523220"/>
          </a:xfrm>
          <a:prstGeom prst="rect">
            <a:avLst/>
          </a:prstGeom>
          <a:noFill/>
        </p:spPr>
        <p:txBody>
          <a:bodyPr wrap="square" rtlCol="0">
            <a:spAutoFit/>
          </a:bodyPr>
          <a:lstStyle/>
          <a:p>
            <a:pPr algn="ctr"/>
            <a:r>
              <a:rPr lang="en-US" sz="1400" dirty="0"/>
              <a:t>Buys 3.59%</a:t>
            </a:r>
            <a:br>
              <a:rPr lang="en-US" sz="1400" dirty="0"/>
            </a:br>
            <a:r>
              <a:rPr lang="en-US" sz="1400" dirty="0"/>
              <a:t>   (AUD $</a:t>
            </a:r>
            <a:r>
              <a:rPr lang="en-US" sz="1400" dirty="0" smtClean="0"/>
              <a:t>30 M)</a:t>
            </a:r>
            <a:endParaRPr lang="en-US" sz="1400" dirty="0"/>
          </a:p>
        </p:txBody>
      </p:sp>
      <p:sp>
        <p:nvSpPr>
          <p:cNvPr id="48" name="Down Arrow 47"/>
          <p:cNvSpPr/>
          <p:nvPr/>
        </p:nvSpPr>
        <p:spPr>
          <a:xfrm>
            <a:off x="7807081" y="39420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 name="TextBox 48"/>
          <p:cNvSpPr txBox="1"/>
          <p:nvPr/>
        </p:nvSpPr>
        <p:spPr>
          <a:xfrm>
            <a:off x="7137400" y="4676120"/>
            <a:ext cx="1530877" cy="738664"/>
          </a:xfrm>
          <a:prstGeom prst="rect">
            <a:avLst/>
          </a:prstGeom>
          <a:noFill/>
        </p:spPr>
        <p:txBody>
          <a:bodyPr wrap="square" rtlCol="0">
            <a:spAutoFit/>
          </a:bodyPr>
          <a:lstStyle/>
          <a:p>
            <a:pPr algn="ctr"/>
            <a:r>
              <a:rPr lang="en-US" sz="1400" dirty="0"/>
              <a:t>Bannerman Resources Limited</a:t>
            </a:r>
          </a:p>
          <a:p>
            <a:pPr algn="ctr"/>
            <a:r>
              <a:rPr lang="en-US" sz="1400" dirty="0" smtClean="0"/>
              <a:t>(ASX:BMN)</a:t>
            </a:r>
            <a:endParaRPr lang="en-US" sz="1400" dirty="0"/>
          </a:p>
        </p:txBody>
      </p:sp>
      <p:pic>
        <p:nvPicPr>
          <p:cNvPr id="27" name="Picture 26" descr="China.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4626" y="1016000"/>
            <a:ext cx="877896" cy="584200"/>
          </a:xfrm>
          <a:prstGeom prst="rect">
            <a:avLst/>
          </a:prstGeom>
        </p:spPr>
      </p:pic>
      <p:pic>
        <p:nvPicPr>
          <p:cNvPr id="50" name="Picture 49" descr="HK.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0249" y="1015999"/>
            <a:ext cx="876463" cy="583247"/>
          </a:xfrm>
          <a:prstGeom prst="rect">
            <a:avLst/>
          </a:prstGeom>
        </p:spPr>
      </p:pic>
      <p:pic>
        <p:nvPicPr>
          <p:cNvPr id="51" name="Picture 50" descr="India.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68627" y="1015999"/>
            <a:ext cx="858933" cy="584201"/>
          </a:xfrm>
          <a:prstGeom prst="rect">
            <a:avLst/>
          </a:prstGeom>
        </p:spPr>
      </p:pic>
      <p:pic>
        <p:nvPicPr>
          <p:cNvPr id="52" name="Picture 51" descr="HK.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68849" y="1016953"/>
            <a:ext cx="876463" cy="583247"/>
          </a:xfrm>
          <a:prstGeom prst="rect">
            <a:avLst/>
          </a:prstGeom>
        </p:spPr>
      </p:pic>
    </p:spTree>
    <p:extLst>
      <p:ext uri="{BB962C8B-B14F-4D97-AF65-F5344CB8AC3E}">
        <p14:creationId xmlns:p14="http://schemas.microsoft.com/office/powerpoint/2010/main" val="24050551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6298387"/>
            <a:ext cx="1981200" cy="425151"/>
          </a:xfrm>
          <a:prstGeom prst="rect">
            <a:avLst/>
          </a:prstGeom>
        </p:spPr>
      </p:pic>
      <p:cxnSp>
        <p:nvCxnSpPr>
          <p:cNvPr id="11" name="Straight Connector 10"/>
          <p:cNvCxnSpPr/>
          <p:nvPr/>
        </p:nvCxnSpPr>
        <p:spPr>
          <a:xfrm>
            <a:off x="-27710"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22" name="Footer Placeholder 21"/>
          <p:cNvSpPr>
            <a:spLocks noGrp="1"/>
          </p:cNvSpPr>
          <p:nvPr>
            <p:ph type="ftr" sz="quarter" idx="11"/>
          </p:nvPr>
        </p:nvSpPr>
        <p:spPr/>
        <p:txBody>
          <a:bodyPr/>
          <a:lstStyle/>
          <a:p>
            <a:r>
              <a:rPr lang="en-US" dirty="0" smtClean="0"/>
              <a:t>Strictly Confidential</a:t>
            </a:r>
            <a:endParaRPr lang="en-US" dirty="0"/>
          </a:p>
        </p:txBody>
      </p:sp>
      <p:sp>
        <p:nvSpPr>
          <p:cNvPr id="20"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schemeClr val="tx1"/>
                </a:solidFill>
              </a:rPr>
              <a:pPr/>
              <a:t>14</a:t>
            </a:fld>
            <a:endParaRPr lang="en-US" sz="1400" dirty="0">
              <a:solidFill>
                <a:schemeClr val="tx1"/>
              </a:solidFill>
            </a:endParaRPr>
          </a:p>
        </p:txBody>
      </p:sp>
      <p:sp>
        <p:nvSpPr>
          <p:cNvPr id="10" name="TextBox 9"/>
          <p:cNvSpPr txBox="1"/>
          <p:nvPr/>
        </p:nvSpPr>
        <p:spPr>
          <a:xfrm>
            <a:off x="0" y="220905"/>
            <a:ext cx="9130145" cy="369332"/>
          </a:xfrm>
          <a:prstGeom prst="rect">
            <a:avLst/>
          </a:prstGeom>
          <a:noFill/>
        </p:spPr>
        <p:txBody>
          <a:bodyPr wrap="square" rtlCol="0">
            <a:spAutoFit/>
          </a:bodyPr>
          <a:lstStyle/>
          <a:p>
            <a:pPr lvl="0" algn="ctr"/>
            <a:r>
              <a:rPr lang="en-US" b="1" dirty="0">
                <a:solidFill>
                  <a:srgbClr val="4F81BD">
                    <a:lumMod val="75000"/>
                  </a:srgbClr>
                </a:solidFill>
              </a:rPr>
              <a:t>Sample Chinese, Hong Kong and Indian equity investments</a:t>
            </a:r>
          </a:p>
        </p:txBody>
      </p:sp>
      <p:sp>
        <p:nvSpPr>
          <p:cNvPr id="6" name="Rounded Rectangle 5"/>
          <p:cNvSpPr/>
          <p:nvPr/>
        </p:nvSpPr>
        <p:spPr>
          <a:xfrm>
            <a:off x="320919" y="178052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 name="TextBox 6"/>
          <p:cNvSpPr txBox="1"/>
          <p:nvPr/>
        </p:nvSpPr>
        <p:spPr>
          <a:xfrm>
            <a:off x="520700" y="2009120"/>
            <a:ext cx="1530877" cy="523220"/>
          </a:xfrm>
          <a:prstGeom prst="rect">
            <a:avLst/>
          </a:prstGeom>
          <a:noFill/>
        </p:spPr>
        <p:txBody>
          <a:bodyPr wrap="square" rtlCol="0">
            <a:spAutoFit/>
          </a:bodyPr>
          <a:lstStyle/>
          <a:p>
            <a:pPr algn="ctr"/>
            <a:r>
              <a:rPr lang="en-US" sz="1400" dirty="0" err="1"/>
              <a:t>Ansteel</a:t>
            </a:r>
            <a:r>
              <a:rPr lang="en-US" sz="1400" dirty="0"/>
              <a:t> Group</a:t>
            </a:r>
            <a:br>
              <a:rPr lang="en-US" sz="1400" dirty="0"/>
            </a:br>
            <a:r>
              <a:rPr lang="en-US" sz="1400" dirty="0"/>
              <a:t>China</a:t>
            </a:r>
          </a:p>
        </p:txBody>
      </p:sp>
      <p:sp>
        <p:nvSpPr>
          <p:cNvPr id="24" name="Down Arrow 23"/>
          <p:cNvSpPr/>
          <p:nvPr/>
        </p:nvSpPr>
        <p:spPr>
          <a:xfrm>
            <a:off x="1164981" y="26085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TextBox 28"/>
          <p:cNvSpPr txBox="1"/>
          <p:nvPr/>
        </p:nvSpPr>
        <p:spPr>
          <a:xfrm>
            <a:off x="520700" y="3241020"/>
            <a:ext cx="1530877" cy="692497"/>
          </a:xfrm>
          <a:prstGeom prst="rect">
            <a:avLst/>
          </a:prstGeom>
          <a:noFill/>
        </p:spPr>
        <p:txBody>
          <a:bodyPr wrap="square" rtlCol="0">
            <a:spAutoFit/>
          </a:bodyPr>
          <a:lstStyle/>
          <a:p>
            <a:pPr algn="ctr"/>
            <a:r>
              <a:rPr lang="en-US" sz="1300" dirty="0"/>
              <a:t>52.16% of major Iron Ore project</a:t>
            </a:r>
            <a:br>
              <a:rPr lang="en-US" sz="1300" dirty="0"/>
            </a:br>
            <a:r>
              <a:rPr lang="en-US" sz="1300" dirty="0"/>
              <a:t>(AUD $</a:t>
            </a:r>
            <a:r>
              <a:rPr lang="en-US" sz="1300" dirty="0" smtClean="0"/>
              <a:t>39 M</a:t>
            </a:r>
            <a:r>
              <a:rPr lang="en-US" sz="1300" dirty="0"/>
              <a:t>)</a:t>
            </a:r>
          </a:p>
        </p:txBody>
      </p:sp>
      <p:sp>
        <p:nvSpPr>
          <p:cNvPr id="30" name="Down Arrow 29"/>
          <p:cNvSpPr/>
          <p:nvPr/>
        </p:nvSpPr>
        <p:spPr>
          <a:xfrm>
            <a:off x="1190381" y="39674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1" name="TextBox 30"/>
          <p:cNvSpPr txBox="1"/>
          <p:nvPr/>
        </p:nvSpPr>
        <p:spPr>
          <a:xfrm>
            <a:off x="528089" y="4830008"/>
            <a:ext cx="1530877" cy="523220"/>
          </a:xfrm>
          <a:prstGeom prst="rect">
            <a:avLst/>
          </a:prstGeom>
          <a:noFill/>
        </p:spPr>
        <p:txBody>
          <a:bodyPr wrap="square" rtlCol="0">
            <a:spAutoFit/>
          </a:bodyPr>
          <a:lstStyle/>
          <a:p>
            <a:pPr algn="ctr"/>
            <a:r>
              <a:rPr lang="en-US" sz="1400" dirty="0" err="1" smtClean="0"/>
              <a:t>Gindalbie</a:t>
            </a:r>
            <a:r>
              <a:rPr lang="en-US" sz="1400" dirty="0" smtClean="0"/>
              <a:t> Metals</a:t>
            </a:r>
            <a:endParaRPr lang="en-US" sz="1400" dirty="0"/>
          </a:p>
          <a:p>
            <a:pPr algn="ctr"/>
            <a:r>
              <a:rPr lang="en-US" sz="1400" dirty="0" smtClean="0"/>
              <a:t>(ASX:GBG)</a:t>
            </a:r>
            <a:endParaRPr lang="en-US" sz="1400" dirty="0"/>
          </a:p>
        </p:txBody>
      </p:sp>
      <p:sp>
        <p:nvSpPr>
          <p:cNvPr id="32" name="Rounded Rectangle 31"/>
          <p:cNvSpPr/>
          <p:nvPr/>
        </p:nvSpPr>
        <p:spPr>
          <a:xfrm>
            <a:off x="2616200" y="178052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3" name="TextBox 32"/>
          <p:cNvSpPr txBox="1"/>
          <p:nvPr/>
        </p:nvSpPr>
        <p:spPr>
          <a:xfrm>
            <a:off x="2815981" y="1920220"/>
            <a:ext cx="1530877" cy="646331"/>
          </a:xfrm>
          <a:prstGeom prst="rect">
            <a:avLst/>
          </a:prstGeom>
          <a:noFill/>
        </p:spPr>
        <p:txBody>
          <a:bodyPr wrap="square" rtlCol="0">
            <a:spAutoFit/>
          </a:bodyPr>
          <a:lstStyle/>
          <a:p>
            <a:pPr algn="ctr"/>
            <a:r>
              <a:rPr lang="en-US" sz="1200" dirty="0"/>
              <a:t>Jilin </a:t>
            </a:r>
            <a:r>
              <a:rPr lang="en-US" sz="1200" dirty="0" err="1"/>
              <a:t>Jien</a:t>
            </a:r>
            <a:r>
              <a:rPr lang="en-US" sz="1200" dirty="0"/>
              <a:t> Nickel Industry Co.</a:t>
            </a:r>
          </a:p>
          <a:p>
            <a:pPr algn="ctr"/>
            <a:r>
              <a:rPr lang="en-US" sz="1200" dirty="0" smtClean="0"/>
              <a:t>(600432</a:t>
            </a:r>
            <a:r>
              <a:rPr lang="en-US" sz="1200" dirty="0"/>
              <a:t>:</a:t>
            </a:r>
            <a:r>
              <a:rPr lang="en-US" sz="1200" dirty="0" smtClean="0"/>
              <a:t>Shanghai)</a:t>
            </a:r>
            <a:endParaRPr lang="en-US" sz="1200" dirty="0"/>
          </a:p>
        </p:txBody>
      </p:sp>
      <p:sp>
        <p:nvSpPr>
          <p:cNvPr id="34" name="Down Arrow 33"/>
          <p:cNvSpPr/>
          <p:nvPr/>
        </p:nvSpPr>
        <p:spPr>
          <a:xfrm>
            <a:off x="3460262" y="26085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TextBox 34"/>
          <p:cNvSpPr txBox="1"/>
          <p:nvPr/>
        </p:nvSpPr>
        <p:spPr>
          <a:xfrm>
            <a:off x="2815981" y="3394908"/>
            <a:ext cx="1530877" cy="307777"/>
          </a:xfrm>
          <a:prstGeom prst="rect">
            <a:avLst/>
          </a:prstGeom>
          <a:noFill/>
        </p:spPr>
        <p:txBody>
          <a:bodyPr wrap="square" rtlCol="0">
            <a:spAutoFit/>
          </a:bodyPr>
          <a:lstStyle/>
          <a:p>
            <a:pPr algn="ctr"/>
            <a:r>
              <a:rPr lang="en-US" sz="1400" dirty="0"/>
              <a:t>Buys 19.1% stake</a:t>
            </a:r>
          </a:p>
        </p:txBody>
      </p:sp>
      <p:sp>
        <p:nvSpPr>
          <p:cNvPr id="36" name="Down Arrow 35"/>
          <p:cNvSpPr/>
          <p:nvPr/>
        </p:nvSpPr>
        <p:spPr>
          <a:xfrm>
            <a:off x="3485662" y="39420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 name="TextBox 36"/>
          <p:cNvSpPr txBox="1"/>
          <p:nvPr/>
        </p:nvSpPr>
        <p:spPr>
          <a:xfrm>
            <a:off x="2823370" y="4830008"/>
            <a:ext cx="1530877" cy="523220"/>
          </a:xfrm>
          <a:prstGeom prst="rect">
            <a:avLst/>
          </a:prstGeom>
          <a:noFill/>
        </p:spPr>
        <p:txBody>
          <a:bodyPr wrap="square" rtlCol="0">
            <a:spAutoFit/>
          </a:bodyPr>
          <a:lstStyle/>
          <a:p>
            <a:pPr algn="ctr"/>
            <a:r>
              <a:rPr lang="en-US" sz="1400" dirty="0"/>
              <a:t>Metallica Minerals </a:t>
            </a:r>
            <a:br>
              <a:rPr lang="en-US" sz="1400" dirty="0"/>
            </a:br>
            <a:r>
              <a:rPr lang="en-US" sz="1400" dirty="0" smtClean="0"/>
              <a:t>(ASX:MLM)</a:t>
            </a:r>
            <a:endParaRPr lang="en-US" sz="1400" dirty="0"/>
          </a:p>
        </p:txBody>
      </p:sp>
      <p:sp>
        <p:nvSpPr>
          <p:cNvPr id="38" name="Rounded Rectangle 37"/>
          <p:cNvSpPr/>
          <p:nvPr/>
        </p:nvSpPr>
        <p:spPr>
          <a:xfrm>
            <a:off x="4816719" y="178052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9" name="TextBox 38"/>
          <p:cNvSpPr txBox="1"/>
          <p:nvPr/>
        </p:nvSpPr>
        <p:spPr>
          <a:xfrm>
            <a:off x="5016500" y="2009120"/>
            <a:ext cx="1530877" cy="523220"/>
          </a:xfrm>
          <a:prstGeom prst="rect">
            <a:avLst/>
          </a:prstGeom>
          <a:noFill/>
        </p:spPr>
        <p:txBody>
          <a:bodyPr wrap="square" rtlCol="0">
            <a:spAutoFit/>
          </a:bodyPr>
          <a:lstStyle/>
          <a:p>
            <a:pPr algn="ctr"/>
            <a:r>
              <a:rPr lang="en-US" sz="1400" dirty="0"/>
              <a:t>Chengdu </a:t>
            </a:r>
            <a:r>
              <a:rPr lang="en-US" sz="1400" dirty="0" err="1"/>
              <a:t>Tianqi</a:t>
            </a:r>
            <a:endParaRPr lang="en-US" sz="1400" dirty="0"/>
          </a:p>
          <a:p>
            <a:pPr algn="ctr"/>
            <a:r>
              <a:rPr lang="en-US" sz="1400" dirty="0"/>
              <a:t>China</a:t>
            </a:r>
          </a:p>
        </p:txBody>
      </p:sp>
      <p:sp>
        <p:nvSpPr>
          <p:cNvPr id="40" name="Down Arrow 39"/>
          <p:cNvSpPr/>
          <p:nvPr/>
        </p:nvSpPr>
        <p:spPr>
          <a:xfrm>
            <a:off x="5660781" y="26085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TextBox 40"/>
          <p:cNvSpPr txBox="1"/>
          <p:nvPr/>
        </p:nvSpPr>
        <p:spPr>
          <a:xfrm>
            <a:off x="5016500" y="3241020"/>
            <a:ext cx="1530877" cy="830997"/>
          </a:xfrm>
          <a:prstGeom prst="rect">
            <a:avLst/>
          </a:prstGeom>
          <a:noFill/>
        </p:spPr>
        <p:txBody>
          <a:bodyPr wrap="square" rtlCol="0">
            <a:spAutoFit/>
          </a:bodyPr>
          <a:lstStyle/>
          <a:p>
            <a:pPr algn="ctr"/>
            <a:r>
              <a:rPr lang="en-US" sz="1200" dirty="0"/>
              <a:t>Take over approved from 19.9% ownership</a:t>
            </a:r>
            <a:br>
              <a:rPr lang="en-US" sz="1200" dirty="0"/>
            </a:br>
            <a:r>
              <a:rPr lang="en-US" sz="1200" dirty="0"/>
              <a:t>(</a:t>
            </a:r>
            <a:r>
              <a:rPr lang="en-US" sz="1200" dirty="0" smtClean="0"/>
              <a:t>C $847 M</a:t>
            </a:r>
            <a:r>
              <a:rPr lang="en-US" sz="1200" dirty="0"/>
              <a:t>)</a:t>
            </a:r>
          </a:p>
        </p:txBody>
      </p:sp>
      <p:sp>
        <p:nvSpPr>
          <p:cNvPr id="42" name="Down Arrow 41"/>
          <p:cNvSpPr/>
          <p:nvPr/>
        </p:nvSpPr>
        <p:spPr>
          <a:xfrm>
            <a:off x="5686181" y="4177649"/>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TextBox 42"/>
          <p:cNvSpPr txBox="1"/>
          <p:nvPr/>
        </p:nvSpPr>
        <p:spPr>
          <a:xfrm>
            <a:off x="5016500" y="4830008"/>
            <a:ext cx="1530877" cy="738664"/>
          </a:xfrm>
          <a:prstGeom prst="rect">
            <a:avLst/>
          </a:prstGeom>
          <a:noFill/>
        </p:spPr>
        <p:txBody>
          <a:bodyPr wrap="square" rtlCol="0">
            <a:spAutoFit/>
          </a:bodyPr>
          <a:lstStyle/>
          <a:p>
            <a:pPr algn="ctr"/>
            <a:r>
              <a:rPr lang="en-US" sz="1400" dirty="0" err="1"/>
              <a:t>Talison</a:t>
            </a:r>
            <a:r>
              <a:rPr lang="en-US" sz="1400" dirty="0"/>
              <a:t> Lithium Limited</a:t>
            </a:r>
          </a:p>
          <a:p>
            <a:pPr algn="ctr"/>
            <a:r>
              <a:rPr lang="en-US" sz="1400" dirty="0" smtClean="0"/>
              <a:t>(TSX:TLH)</a:t>
            </a:r>
            <a:endParaRPr lang="en-US" sz="1400" dirty="0"/>
          </a:p>
        </p:txBody>
      </p:sp>
      <p:sp>
        <p:nvSpPr>
          <p:cNvPr id="44" name="Rounded Rectangle 43"/>
          <p:cNvSpPr/>
          <p:nvPr/>
        </p:nvSpPr>
        <p:spPr>
          <a:xfrm>
            <a:off x="6937619" y="178052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5" name="TextBox 44"/>
          <p:cNvSpPr txBox="1"/>
          <p:nvPr/>
        </p:nvSpPr>
        <p:spPr>
          <a:xfrm>
            <a:off x="7137400" y="1945620"/>
            <a:ext cx="1530877" cy="646331"/>
          </a:xfrm>
          <a:prstGeom prst="rect">
            <a:avLst/>
          </a:prstGeom>
          <a:noFill/>
        </p:spPr>
        <p:txBody>
          <a:bodyPr wrap="square" rtlCol="0">
            <a:spAutoFit/>
          </a:bodyPr>
          <a:lstStyle/>
          <a:p>
            <a:pPr algn="ctr"/>
            <a:r>
              <a:rPr lang="en-US" sz="1200" dirty="0"/>
              <a:t>Shandong Gold International Mining </a:t>
            </a:r>
            <a:r>
              <a:rPr lang="en-US" sz="1200" dirty="0" smtClean="0"/>
              <a:t>(600547</a:t>
            </a:r>
            <a:r>
              <a:rPr lang="en-US" sz="1200" dirty="0"/>
              <a:t>:</a:t>
            </a:r>
            <a:r>
              <a:rPr lang="en-US" sz="1200" dirty="0" smtClean="0"/>
              <a:t>Shanghai)</a:t>
            </a:r>
            <a:endParaRPr lang="en-US" sz="1200" dirty="0"/>
          </a:p>
        </p:txBody>
      </p:sp>
      <p:sp>
        <p:nvSpPr>
          <p:cNvPr id="46" name="Down Arrow 45"/>
          <p:cNvSpPr/>
          <p:nvPr/>
        </p:nvSpPr>
        <p:spPr>
          <a:xfrm>
            <a:off x="7781681" y="26085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 name="TextBox 46"/>
          <p:cNvSpPr txBox="1"/>
          <p:nvPr/>
        </p:nvSpPr>
        <p:spPr>
          <a:xfrm>
            <a:off x="7137400" y="3241020"/>
            <a:ext cx="1530877" cy="738664"/>
          </a:xfrm>
          <a:prstGeom prst="rect">
            <a:avLst/>
          </a:prstGeom>
          <a:noFill/>
        </p:spPr>
        <p:txBody>
          <a:bodyPr wrap="square" rtlCol="0">
            <a:spAutoFit/>
          </a:bodyPr>
          <a:lstStyle/>
          <a:p>
            <a:pPr algn="ctr"/>
            <a:r>
              <a:rPr lang="en-US" sz="1400" dirty="0"/>
              <a:t>Buys 51% </a:t>
            </a:r>
            <a:r>
              <a:rPr lang="en-US" sz="1400" dirty="0" smtClean="0"/>
              <a:t>stake (</a:t>
            </a:r>
            <a:r>
              <a:rPr lang="en-US" sz="1400" dirty="0"/>
              <a:t>AUD $</a:t>
            </a:r>
            <a:r>
              <a:rPr lang="en-US" sz="1400" dirty="0" smtClean="0"/>
              <a:t>227.5 M</a:t>
            </a:r>
            <a:r>
              <a:rPr lang="en-US" sz="1400" dirty="0"/>
              <a:t>)</a:t>
            </a:r>
            <a:br>
              <a:rPr lang="en-US" sz="1400" dirty="0"/>
            </a:br>
            <a:endParaRPr lang="en-US" sz="1400" dirty="0"/>
          </a:p>
        </p:txBody>
      </p:sp>
      <p:sp>
        <p:nvSpPr>
          <p:cNvPr id="48" name="Down Arrow 47"/>
          <p:cNvSpPr/>
          <p:nvPr/>
        </p:nvSpPr>
        <p:spPr>
          <a:xfrm>
            <a:off x="7807081" y="39420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 name="TextBox 48"/>
          <p:cNvSpPr txBox="1"/>
          <p:nvPr/>
        </p:nvSpPr>
        <p:spPr>
          <a:xfrm>
            <a:off x="7137400" y="4830008"/>
            <a:ext cx="1530877" cy="523220"/>
          </a:xfrm>
          <a:prstGeom prst="rect">
            <a:avLst/>
          </a:prstGeom>
          <a:noFill/>
        </p:spPr>
        <p:txBody>
          <a:bodyPr wrap="square" rtlCol="0">
            <a:spAutoFit/>
          </a:bodyPr>
          <a:lstStyle/>
          <a:p>
            <a:pPr algn="ctr"/>
            <a:r>
              <a:rPr lang="en-US" sz="1400" dirty="0"/>
              <a:t>Focus Minerals</a:t>
            </a:r>
            <a:br>
              <a:rPr lang="en-US" sz="1400" dirty="0"/>
            </a:br>
            <a:r>
              <a:rPr lang="en-US" sz="1400" dirty="0" smtClean="0"/>
              <a:t>(ASX:FML)</a:t>
            </a:r>
            <a:endParaRPr lang="en-US" sz="1400" dirty="0"/>
          </a:p>
        </p:txBody>
      </p:sp>
      <p:pic>
        <p:nvPicPr>
          <p:cNvPr id="27" name="Picture 26" descr="China.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1433" y="1015999"/>
            <a:ext cx="877896" cy="584200"/>
          </a:xfrm>
          <a:prstGeom prst="rect">
            <a:avLst/>
          </a:prstGeom>
        </p:spPr>
      </p:pic>
      <p:pic>
        <p:nvPicPr>
          <p:cNvPr id="53" name="Picture 52" descr="China.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4200" y="1016953"/>
            <a:ext cx="877896" cy="584200"/>
          </a:xfrm>
          <a:prstGeom prst="rect">
            <a:avLst/>
          </a:prstGeom>
        </p:spPr>
      </p:pic>
      <p:pic>
        <p:nvPicPr>
          <p:cNvPr id="54" name="Picture 53" descr="China.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47233" y="1015999"/>
            <a:ext cx="877896" cy="584200"/>
          </a:xfrm>
          <a:prstGeom prst="rect">
            <a:avLst/>
          </a:prstGeom>
        </p:spPr>
      </p:pic>
      <p:pic>
        <p:nvPicPr>
          <p:cNvPr id="55" name="Picture 54" descr="China.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8133" y="1015999"/>
            <a:ext cx="877896" cy="584200"/>
          </a:xfrm>
          <a:prstGeom prst="rect">
            <a:avLst/>
          </a:prstGeom>
        </p:spPr>
      </p:pic>
    </p:spTree>
    <p:extLst>
      <p:ext uri="{BB962C8B-B14F-4D97-AF65-F5344CB8AC3E}">
        <p14:creationId xmlns:p14="http://schemas.microsoft.com/office/powerpoint/2010/main" val="21336889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6298387"/>
            <a:ext cx="1981200" cy="425151"/>
          </a:xfrm>
          <a:prstGeom prst="rect">
            <a:avLst/>
          </a:prstGeom>
        </p:spPr>
      </p:pic>
      <p:cxnSp>
        <p:nvCxnSpPr>
          <p:cNvPr id="11" name="Straight Connector 10"/>
          <p:cNvCxnSpPr/>
          <p:nvPr/>
        </p:nvCxnSpPr>
        <p:spPr>
          <a:xfrm>
            <a:off x="-27710"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22" name="Footer Placeholder 21"/>
          <p:cNvSpPr>
            <a:spLocks noGrp="1"/>
          </p:cNvSpPr>
          <p:nvPr>
            <p:ph type="ftr" sz="quarter" idx="11"/>
          </p:nvPr>
        </p:nvSpPr>
        <p:spPr/>
        <p:txBody>
          <a:bodyPr/>
          <a:lstStyle/>
          <a:p>
            <a:r>
              <a:rPr lang="en-US" dirty="0" smtClean="0"/>
              <a:t>Strictly Confidential</a:t>
            </a:r>
            <a:endParaRPr lang="en-US" dirty="0"/>
          </a:p>
        </p:txBody>
      </p:sp>
      <p:sp>
        <p:nvSpPr>
          <p:cNvPr id="20"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schemeClr val="tx1"/>
                </a:solidFill>
              </a:rPr>
              <a:pPr/>
              <a:t>15</a:t>
            </a:fld>
            <a:endParaRPr lang="en-US" sz="1400" dirty="0">
              <a:solidFill>
                <a:schemeClr val="tx1"/>
              </a:solidFill>
            </a:endParaRPr>
          </a:p>
        </p:txBody>
      </p:sp>
      <p:sp>
        <p:nvSpPr>
          <p:cNvPr id="10" name="TextBox 9"/>
          <p:cNvSpPr txBox="1"/>
          <p:nvPr/>
        </p:nvSpPr>
        <p:spPr>
          <a:xfrm>
            <a:off x="0" y="220905"/>
            <a:ext cx="9130145" cy="369332"/>
          </a:xfrm>
          <a:prstGeom prst="rect">
            <a:avLst/>
          </a:prstGeom>
          <a:noFill/>
        </p:spPr>
        <p:txBody>
          <a:bodyPr wrap="square" rtlCol="0">
            <a:spAutoFit/>
          </a:bodyPr>
          <a:lstStyle/>
          <a:p>
            <a:pPr algn="ctr"/>
            <a:r>
              <a:rPr lang="en-US" b="1" dirty="0" smtClean="0">
                <a:solidFill>
                  <a:schemeClr val="accent1">
                    <a:lumMod val="75000"/>
                  </a:schemeClr>
                </a:solidFill>
              </a:rPr>
              <a:t>Sample Chinese, Hong Kong and Indian equity investments into TSX and ASX listed companies</a:t>
            </a:r>
            <a:endParaRPr lang="en-US" b="1" dirty="0">
              <a:solidFill>
                <a:schemeClr val="accent1">
                  <a:lumMod val="75000"/>
                </a:schemeClr>
              </a:solidFill>
            </a:endParaRPr>
          </a:p>
        </p:txBody>
      </p:sp>
      <p:sp>
        <p:nvSpPr>
          <p:cNvPr id="6" name="Rounded Rectangle 5"/>
          <p:cNvSpPr/>
          <p:nvPr/>
        </p:nvSpPr>
        <p:spPr>
          <a:xfrm>
            <a:off x="320919" y="178052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 name="TextBox 6"/>
          <p:cNvSpPr txBox="1"/>
          <p:nvPr/>
        </p:nvSpPr>
        <p:spPr>
          <a:xfrm>
            <a:off x="520700" y="2009120"/>
            <a:ext cx="1530877" cy="523220"/>
          </a:xfrm>
          <a:prstGeom prst="rect">
            <a:avLst/>
          </a:prstGeom>
          <a:noFill/>
        </p:spPr>
        <p:txBody>
          <a:bodyPr wrap="square" rtlCol="0">
            <a:spAutoFit/>
          </a:bodyPr>
          <a:lstStyle/>
          <a:p>
            <a:pPr algn="ctr"/>
            <a:r>
              <a:rPr lang="en-US" sz="1400" dirty="0" err="1"/>
              <a:t>Minmetals</a:t>
            </a:r>
            <a:endParaRPr lang="en-US" sz="1400" dirty="0"/>
          </a:p>
          <a:p>
            <a:pPr algn="ctr"/>
            <a:r>
              <a:rPr lang="en-US" sz="1400" dirty="0" smtClean="0"/>
              <a:t>(1208:</a:t>
            </a:r>
            <a:r>
              <a:rPr lang="en-US" sz="1400" dirty="0"/>
              <a:t>Hong </a:t>
            </a:r>
            <a:r>
              <a:rPr lang="en-US" sz="1400" dirty="0" smtClean="0"/>
              <a:t>Kong)</a:t>
            </a:r>
            <a:endParaRPr lang="en-US" sz="1400" dirty="0"/>
          </a:p>
        </p:txBody>
      </p:sp>
      <p:sp>
        <p:nvSpPr>
          <p:cNvPr id="24" name="Down Arrow 23"/>
          <p:cNvSpPr/>
          <p:nvPr/>
        </p:nvSpPr>
        <p:spPr>
          <a:xfrm>
            <a:off x="1164981" y="26085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TextBox 28"/>
          <p:cNvSpPr txBox="1"/>
          <p:nvPr/>
        </p:nvSpPr>
        <p:spPr>
          <a:xfrm>
            <a:off x="520700" y="3241020"/>
            <a:ext cx="1530877" cy="523220"/>
          </a:xfrm>
          <a:prstGeom prst="rect">
            <a:avLst/>
          </a:prstGeom>
          <a:noFill/>
        </p:spPr>
        <p:txBody>
          <a:bodyPr wrap="square" rtlCol="0">
            <a:spAutoFit/>
          </a:bodyPr>
          <a:lstStyle/>
          <a:p>
            <a:pPr algn="ctr"/>
            <a:r>
              <a:rPr lang="en-US" sz="1400" dirty="0"/>
              <a:t>Buys 82% stake  </a:t>
            </a:r>
            <a:r>
              <a:rPr lang="en-US" sz="1400" dirty="0" smtClean="0"/>
              <a:t> (C $1.3 Billion)</a:t>
            </a:r>
            <a:endParaRPr lang="en-US" sz="1400" dirty="0"/>
          </a:p>
        </p:txBody>
      </p:sp>
      <p:sp>
        <p:nvSpPr>
          <p:cNvPr id="30" name="Down Arrow 29"/>
          <p:cNvSpPr/>
          <p:nvPr/>
        </p:nvSpPr>
        <p:spPr>
          <a:xfrm>
            <a:off x="1190381" y="39420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1" name="TextBox 30"/>
          <p:cNvSpPr txBox="1"/>
          <p:nvPr/>
        </p:nvSpPr>
        <p:spPr>
          <a:xfrm>
            <a:off x="520700" y="4830008"/>
            <a:ext cx="1530877" cy="523220"/>
          </a:xfrm>
          <a:prstGeom prst="rect">
            <a:avLst/>
          </a:prstGeom>
          <a:noFill/>
        </p:spPr>
        <p:txBody>
          <a:bodyPr wrap="square" rtlCol="0">
            <a:spAutoFit/>
          </a:bodyPr>
          <a:lstStyle/>
          <a:p>
            <a:pPr algn="ctr"/>
            <a:r>
              <a:rPr lang="en-US" sz="1400" dirty="0"/>
              <a:t>Anvil Mining</a:t>
            </a:r>
            <a:br>
              <a:rPr lang="en-US" sz="1400" dirty="0"/>
            </a:br>
            <a:r>
              <a:rPr lang="en-US" sz="1400" dirty="0"/>
              <a:t>TSX (now delisted)</a:t>
            </a:r>
          </a:p>
        </p:txBody>
      </p:sp>
      <p:sp>
        <p:nvSpPr>
          <p:cNvPr id="32" name="Rounded Rectangle 31"/>
          <p:cNvSpPr/>
          <p:nvPr/>
        </p:nvSpPr>
        <p:spPr>
          <a:xfrm>
            <a:off x="2616200" y="178052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3" name="TextBox 32"/>
          <p:cNvSpPr txBox="1"/>
          <p:nvPr/>
        </p:nvSpPr>
        <p:spPr>
          <a:xfrm>
            <a:off x="2815981" y="2009120"/>
            <a:ext cx="1530877" cy="523220"/>
          </a:xfrm>
          <a:prstGeom prst="rect">
            <a:avLst/>
          </a:prstGeom>
          <a:noFill/>
        </p:spPr>
        <p:txBody>
          <a:bodyPr wrap="square" rtlCol="0">
            <a:spAutoFit/>
          </a:bodyPr>
          <a:lstStyle/>
          <a:p>
            <a:pPr algn="ctr"/>
            <a:r>
              <a:rPr lang="en-US" sz="1400" dirty="0" err="1"/>
              <a:t>Sinosteel</a:t>
            </a:r>
            <a:r>
              <a:rPr lang="en-US" sz="1400" dirty="0"/>
              <a:t> Corporation</a:t>
            </a:r>
          </a:p>
        </p:txBody>
      </p:sp>
      <p:sp>
        <p:nvSpPr>
          <p:cNvPr id="34" name="Down Arrow 33"/>
          <p:cNvSpPr/>
          <p:nvPr/>
        </p:nvSpPr>
        <p:spPr>
          <a:xfrm>
            <a:off x="3460262" y="26085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TextBox 34"/>
          <p:cNvSpPr txBox="1"/>
          <p:nvPr/>
        </p:nvSpPr>
        <p:spPr>
          <a:xfrm>
            <a:off x="2815981" y="3241020"/>
            <a:ext cx="1530877" cy="523220"/>
          </a:xfrm>
          <a:prstGeom prst="rect">
            <a:avLst/>
          </a:prstGeom>
          <a:noFill/>
        </p:spPr>
        <p:txBody>
          <a:bodyPr wrap="square" rtlCol="0">
            <a:spAutoFit/>
          </a:bodyPr>
          <a:lstStyle/>
          <a:p>
            <a:pPr algn="ctr"/>
            <a:r>
              <a:rPr lang="en-US" sz="1400" dirty="0"/>
              <a:t>Takeover </a:t>
            </a:r>
            <a:r>
              <a:rPr lang="en-US" sz="1400" dirty="0" smtClean="0"/>
              <a:t>        (</a:t>
            </a:r>
            <a:r>
              <a:rPr lang="en-US" sz="1400" dirty="0"/>
              <a:t>USD $</a:t>
            </a:r>
            <a:r>
              <a:rPr lang="en-US" sz="1400" dirty="0" smtClean="0"/>
              <a:t>905 M</a:t>
            </a:r>
            <a:r>
              <a:rPr lang="en-US" sz="1400" dirty="0"/>
              <a:t>)</a:t>
            </a:r>
          </a:p>
        </p:txBody>
      </p:sp>
      <p:sp>
        <p:nvSpPr>
          <p:cNvPr id="36" name="Down Arrow 35"/>
          <p:cNvSpPr/>
          <p:nvPr/>
        </p:nvSpPr>
        <p:spPr>
          <a:xfrm>
            <a:off x="3485662" y="39420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 name="TextBox 36"/>
          <p:cNvSpPr txBox="1"/>
          <p:nvPr/>
        </p:nvSpPr>
        <p:spPr>
          <a:xfrm>
            <a:off x="2815981" y="4678640"/>
            <a:ext cx="1530877" cy="738664"/>
          </a:xfrm>
          <a:prstGeom prst="rect">
            <a:avLst/>
          </a:prstGeom>
          <a:noFill/>
        </p:spPr>
        <p:txBody>
          <a:bodyPr wrap="square" rtlCol="0">
            <a:spAutoFit/>
          </a:bodyPr>
          <a:lstStyle/>
          <a:p>
            <a:pPr algn="ctr"/>
            <a:r>
              <a:rPr lang="en-US" sz="1400" dirty="0"/>
              <a:t>Midwest </a:t>
            </a:r>
            <a:r>
              <a:rPr lang="en-US" sz="1400" dirty="0" err="1"/>
              <a:t>Corpoation</a:t>
            </a:r>
            <a:r>
              <a:rPr lang="en-US" sz="1400" dirty="0"/>
              <a:t> </a:t>
            </a:r>
            <a:endParaRPr lang="en-US" sz="1400" dirty="0" smtClean="0"/>
          </a:p>
          <a:p>
            <a:pPr algn="ctr"/>
            <a:r>
              <a:rPr lang="en-US" sz="1400" dirty="0" smtClean="0"/>
              <a:t>ASX (</a:t>
            </a:r>
            <a:r>
              <a:rPr lang="en-US" sz="1400" dirty="0"/>
              <a:t>now </a:t>
            </a:r>
            <a:r>
              <a:rPr lang="en-US" sz="1400" dirty="0" smtClean="0"/>
              <a:t>delisted)</a:t>
            </a:r>
            <a:endParaRPr lang="en-US" sz="1400" dirty="0"/>
          </a:p>
        </p:txBody>
      </p:sp>
      <p:sp>
        <p:nvSpPr>
          <p:cNvPr id="38" name="Rounded Rectangle 37"/>
          <p:cNvSpPr/>
          <p:nvPr/>
        </p:nvSpPr>
        <p:spPr>
          <a:xfrm>
            <a:off x="4816719" y="178052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0" name="Down Arrow 39"/>
          <p:cNvSpPr/>
          <p:nvPr/>
        </p:nvSpPr>
        <p:spPr>
          <a:xfrm>
            <a:off x="5660781" y="26085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TextBox 40"/>
          <p:cNvSpPr txBox="1"/>
          <p:nvPr/>
        </p:nvSpPr>
        <p:spPr>
          <a:xfrm>
            <a:off x="5016500" y="3241020"/>
            <a:ext cx="1530877" cy="523220"/>
          </a:xfrm>
          <a:prstGeom prst="rect">
            <a:avLst/>
          </a:prstGeom>
          <a:noFill/>
        </p:spPr>
        <p:txBody>
          <a:bodyPr wrap="square" rtlCol="0">
            <a:spAutoFit/>
          </a:bodyPr>
          <a:lstStyle/>
          <a:p>
            <a:pPr algn="ctr"/>
            <a:r>
              <a:rPr lang="en-US" sz="1400" dirty="0"/>
              <a:t>Buys 5% stake </a:t>
            </a:r>
            <a:r>
              <a:rPr lang="en-US" sz="1400" dirty="0" smtClean="0"/>
              <a:t> (AUD </a:t>
            </a:r>
            <a:r>
              <a:rPr lang="en-US" sz="1400" dirty="0"/>
              <a:t>$</a:t>
            </a:r>
            <a:r>
              <a:rPr lang="en-US" sz="1400" dirty="0" smtClean="0"/>
              <a:t>12 M</a:t>
            </a:r>
            <a:r>
              <a:rPr lang="en-US" sz="1400" dirty="0"/>
              <a:t>)</a:t>
            </a:r>
          </a:p>
        </p:txBody>
      </p:sp>
      <p:sp>
        <p:nvSpPr>
          <p:cNvPr id="42" name="Down Arrow 41"/>
          <p:cNvSpPr/>
          <p:nvPr/>
        </p:nvSpPr>
        <p:spPr>
          <a:xfrm>
            <a:off x="5686181" y="39420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TextBox 42"/>
          <p:cNvSpPr txBox="1"/>
          <p:nvPr/>
        </p:nvSpPr>
        <p:spPr>
          <a:xfrm>
            <a:off x="5016500" y="4830008"/>
            <a:ext cx="1530877" cy="523220"/>
          </a:xfrm>
          <a:prstGeom prst="rect">
            <a:avLst/>
          </a:prstGeom>
          <a:noFill/>
        </p:spPr>
        <p:txBody>
          <a:bodyPr wrap="square" rtlCol="0">
            <a:spAutoFit/>
          </a:bodyPr>
          <a:lstStyle/>
          <a:p>
            <a:pPr algn="ctr"/>
            <a:r>
              <a:rPr lang="en-US" sz="1400" dirty="0" err="1"/>
              <a:t>Havilah</a:t>
            </a:r>
            <a:r>
              <a:rPr lang="en-US" sz="1400" dirty="0"/>
              <a:t> Resources</a:t>
            </a:r>
          </a:p>
          <a:p>
            <a:pPr algn="ctr"/>
            <a:r>
              <a:rPr lang="en-US" sz="1400" dirty="0" smtClean="0"/>
              <a:t>(TSX:HAV)</a:t>
            </a:r>
            <a:endParaRPr lang="en-US" sz="1400" dirty="0"/>
          </a:p>
        </p:txBody>
      </p:sp>
      <p:sp>
        <p:nvSpPr>
          <p:cNvPr id="44" name="Rounded Rectangle 43"/>
          <p:cNvSpPr/>
          <p:nvPr/>
        </p:nvSpPr>
        <p:spPr>
          <a:xfrm>
            <a:off x="6937619" y="1780520"/>
            <a:ext cx="1863481" cy="4127500"/>
          </a:xfrm>
          <a:prstGeom prst="roundRect">
            <a:avLst/>
          </a:prstGeom>
          <a:ln>
            <a:solidFill>
              <a:srgbClr val="376092"/>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5" name="TextBox 44"/>
          <p:cNvSpPr txBox="1"/>
          <p:nvPr/>
        </p:nvSpPr>
        <p:spPr>
          <a:xfrm>
            <a:off x="7137400" y="1958320"/>
            <a:ext cx="1530877" cy="646331"/>
          </a:xfrm>
          <a:prstGeom prst="rect">
            <a:avLst/>
          </a:prstGeom>
          <a:noFill/>
        </p:spPr>
        <p:txBody>
          <a:bodyPr wrap="square" rtlCol="0">
            <a:spAutoFit/>
          </a:bodyPr>
          <a:lstStyle/>
          <a:p>
            <a:pPr algn="ctr"/>
            <a:r>
              <a:rPr lang="en-US" sz="1200" dirty="0" err="1"/>
              <a:t>Yanzhou</a:t>
            </a:r>
            <a:r>
              <a:rPr lang="en-US" sz="1200" dirty="0"/>
              <a:t> Coal Mining Company</a:t>
            </a:r>
            <a:br>
              <a:rPr lang="en-US" sz="1200" dirty="0"/>
            </a:br>
            <a:r>
              <a:rPr lang="en-US" sz="1200" dirty="0" smtClean="0"/>
              <a:t>(1171:Hong Kong)</a:t>
            </a:r>
            <a:endParaRPr lang="en-US" sz="1200" dirty="0"/>
          </a:p>
        </p:txBody>
      </p:sp>
      <p:sp>
        <p:nvSpPr>
          <p:cNvPr id="46" name="Down Arrow 45"/>
          <p:cNvSpPr/>
          <p:nvPr/>
        </p:nvSpPr>
        <p:spPr>
          <a:xfrm>
            <a:off x="7781681" y="26085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 name="TextBox 46"/>
          <p:cNvSpPr txBox="1"/>
          <p:nvPr/>
        </p:nvSpPr>
        <p:spPr>
          <a:xfrm>
            <a:off x="7137400" y="3241020"/>
            <a:ext cx="1530877" cy="523220"/>
          </a:xfrm>
          <a:prstGeom prst="rect">
            <a:avLst/>
          </a:prstGeom>
          <a:noFill/>
        </p:spPr>
        <p:txBody>
          <a:bodyPr wrap="square" rtlCol="0">
            <a:spAutoFit/>
          </a:bodyPr>
          <a:lstStyle/>
          <a:p>
            <a:pPr algn="ctr"/>
            <a:r>
              <a:rPr lang="en-US" sz="1400" dirty="0" smtClean="0"/>
              <a:t>Takeover          </a:t>
            </a:r>
            <a:r>
              <a:rPr lang="en-US" sz="1400" dirty="0"/>
              <a:t>(</a:t>
            </a:r>
            <a:r>
              <a:rPr lang="en-US" sz="1400" dirty="0" smtClean="0"/>
              <a:t>AUD $3.5 Billion)</a:t>
            </a:r>
            <a:endParaRPr lang="en-US" sz="1400" dirty="0"/>
          </a:p>
        </p:txBody>
      </p:sp>
      <p:sp>
        <p:nvSpPr>
          <p:cNvPr id="48" name="Down Arrow 47"/>
          <p:cNvSpPr/>
          <p:nvPr/>
        </p:nvSpPr>
        <p:spPr>
          <a:xfrm>
            <a:off x="7807081" y="3942040"/>
            <a:ext cx="128547" cy="572818"/>
          </a:xfrm>
          <a:prstGeom prst="downArrow">
            <a:avLst/>
          </a:prstGeom>
          <a:solidFill>
            <a:srgbClr val="1F497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 name="TextBox 48"/>
          <p:cNvSpPr txBox="1"/>
          <p:nvPr/>
        </p:nvSpPr>
        <p:spPr>
          <a:xfrm>
            <a:off x="7137400" y="4830008"/>
            <a:ext cx="1530877" cy="523220"/>
          </a:xfrm>
          <a:prstGeom prst="rect">
            <a:avLst/>
          </a:prstGeom>
          <a:noFill/>
        </p:spPr>
        <p:txBody>
          <a:bodyPr wrap="square" rtlCol="0">
            <a:spAutoFit/>
          </a:bodyPr>
          <a:lstStyle/>
          <a:p>
            <a:pPr algn="ctr"/>
            <a:r>
              <a:rPr lang="en-US" sz="1400" dirty="0"/>
              <a:t>Felix Resources</a:t>
            </a:r>
          </a:p>
          <a:p>
            <a:pPr algn="ctr"/>
            <a:r>
              <a:rPr lang="en-US" sz="1400" dirty="0"/>
              <a:t>ASX (now delisted)</a:t>
            </a:r>
          </a:p>
        </p:txBody>
      </p:sp>
      <p:pic>
        <p:nvPicPr>
          <p:cNvPr id="27" name="Picture 26" descr="China.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4626" y="1016000"/>
            <a:ext cx="877896" cy="584200"/>
          </a:xfrm>
          <a:prstGeom prst="rect">
            <a:avLst/>
          </a:prstGeom>
        </p:spPr>
      </p:pic>
      <p:pic>
        <p:nvPicPr>
          <p:cNvPr id="50" name="Picture 49" descr="HK.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0249" y="1015999"/>
            <a:ext cx="876463" cy="583247"/>
          </a:xfrm>
          <a:prstGeom prst="rect">
            <a:avLst/>
          </a:prstGeom>
        </p:spPr>
      </p:pic>
      <p:pic>
        <p:nvPicPr>
          <p:cNvPr id="52" name="Picture 51" descr="HK.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68849" y="1016953"/>
            <a:ext cx="876463" cy="583247"/>
          </a:xfrm>
          <a:prstGeom prst="rect">
            <a:avLst/>
          </a:prstGeom>
        </p:spPr>
      </p:pic>
      <p:sp>
        <p:nvSpPr>
          <p:cNvPr id="53" name="TextBox 52"/>
          <p:cNvSpPr txBox="1"/>
          <p:nvPr/>
        </p:nvSpPr>
        <p:spPr>
          <a:xfrm>
            <a:off x="5010677" y="1962785"/>
            <a:ext cx="1530877" cy="523220"/>
          </a:xfrm>
          <a:prstGeom prst="rect">
            <a:avLst/>
          </a:prstGeom>
          <a:noFill/>
        </p:spPr>
        <p:txBody>
          <a:bodyPr wrap="square" rtlCol="0">
            <a:spAutoFit/>
          </a:bodyPr>
          <a:lstStyle/>
          <a:p>
            <a:pPr algn="ctr"/>
            <a:r>
              <a:rPr lang="en-US" sz="1400" dirty="0" err="1"/>
              <a:t>Minmetals</a:t>
            </a:r>
            <a:endParaRPr lang="en-US" sz="1400" dirty="0"/>
          </a:p>
          <a:p>
            <a:pPr algn="ctr"/>
            <a:r>
              <a:rPr lang="en-US" sz="1400" dirty="0" smtClean="0"/>
              <a:t>(1208:</a:t>
            </a:r>
            <a:r>
              <a:rPr lang="en-US" sz="1400" dirty="0"/>
              <a:t>Hong </a:t>
            </a:r>
            <a:r>
              <a:rPr lang="en-US" sz="1400" dirty="0" smtClean="0"/>
              <a:t>Kong)</a:t>
            </a:r>
            <a:endParaRPr lang="en-US" sz="1400" dirty="0"/>
          </a:p>
        </p:txBody>
      </p:sp>
      <p:pic>
        <p:nvPicPr>
          <p:cNvPr id="54" name="Picture 53" descr="HK.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47949" y="1015999"/>
            <a:ext cx="876463" cy="583247"/>
          </a:xfrm>
          <a:prstGeom prst="rect">
            <a:avLst/>
          </a:prstGeom>
        </p:spPr>
      </p:pic>
    </p:spTree>
    <p:extLst>
      <p:ext uri="{BB962C8B-B14F-4D97-AF65-F5344CB8AC3E}">
        <p14:creationId xmlns:p14="http://schemas.microsoft.com/office/powerpoint/2010/main" val="12560434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6298387"/>
            <a:ext cx="1981200" cy="425151"/>
          </a:xfrm>
          <a:prstGeom prst="rect">
            <a:avLst/>
          </a:prstGeom>
        </p:spPr>
      </p:pic>
      <p:cxnSp>
        <p:nvCxnSpPr>
          <p:cNvPr id="11" name="Straight Connector 10"/>
          <p:cNvCxnSpPr/>
          <p:nvPr/>
        </p:nvCxnSpPr>
        <p:spPr>
          <a:xfrm>
            <a:off x="-27710"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22" name="Footer Placeholder 21"/>
          <p:cNvSpPr>
            <a:spLocks noGrp="1"/>
          </p:cNvSpPr>
          <p:nvPr>
            <p:ph type="ftr" sz="quarter" idx="11"/>
          </p:nvPr>
        </p:nvSpPr>
        <p:spPr/>
        <p:txBody>
          <a:bodyPr/>
          <a:lstStyle/>
          <a:p>
            <a:r>
              <a:rPr lang="en-US" dirty="0" smtClean="0"/>
              <a:t>Strictly Confidential</a:t>
            </a:r>
            <a:endParaRPr lang="en-US" dirty="0"/>
          </a:p>
        </p:txBody>
      </p:sp>
      <p:sp>
        <p:nvSpPr>
          <p:cNvPr id="20"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schemeClr val="tx1"/>
                </a:solidFill>
              </a:rPr>
              <a:pPr/>
              <a:t>16</a:t>
            </a:fld>
            <a:endParaRPr lang="en-US" sz="1400" dirty="0">
              <a:solidFill>
                <a:schemeClr val="tx1"/>
              </a:solidFill>
            </a:endParaRPr>
          </a:p>
        </p:txBody>
      </p:sp>
      <p:sp>
        <p:nvSpPr>
          <p:cNvPr id="3" name="TextBox 2"/>
          <p:cNvSpPr txBox="1"/>
          <p:nvPr/>
        </p:nvSpPr>
        <p:spPr>
          <a:xfrm>
            <a:off x="346880" y="228599"/>
            <a:ext cx="8452513" cy="353943"/>
          </a:xfrm>
          <a:prstGeom prst="rect">
            <a:avLst/>
          </a:prstGeom>
          <a:noFill/>
        </p:spPr>
        <p:txBody>
          <a:bodyPr wrap="square" rtlCol="0" anchor="ctr">
            <a:spAutoFit/>
          </a:bodyPr>
          <a:lstStyle/>
          <a:p>
            <a:pPr algn="ctr"/>
            <a:r>
              <a:rPr lang="en-US" sz="1700" b="1" dirty="0" smtClean="0">
                <a:solidFill>
                  <a:schemeClr val="accent1">
                    <a:lumMod val="75000"/>
                  </a:schemeClr>
                </a:solidFill>
              </a:rPr>
              <a:t>What are the best jurisdictions to invest in world-wide?</a:t>
            </a:r>
            <a:endParaRPr lang="en-US" sz="1700" b="1" dirty="0">
              <a:solidFill>
                <a:schemeClr val="accent1">
                  <a:lumMod val="75000"/>
                </a:schemeClr>
              </a:solidFill>
            </a:endParaRPr>
          </a:p>
        </p:txBody>
      </p:sp>
      <p:graphicFrame>
        <p:nvGraphicFramePr>
          <p:cNvPr id="14" name="Chart 13"/>
          <p:cNvGraphicFramePr/>
          <p:nvPr/>
        </p:nvGraphicFramePr>
        <p:xfrm>
          <a:off x="838200" y="1463408"/>
          <a:ext cx="3965894" cy="2540256"/>
        </p:xfrm>
        <a:graphic>
          <a:graphicData uri="http://schemas.openxmlformats.org/drawingml/2006/chart">
            <c:chart xmlns:c="http://schemas.openxmlformats.org/drawingml/2006/chart" xmlns:r="http://schemas.openxmlformats.org/officeDocument/2006/relationships" r:id="rId3"/>
          </a:graphicData>
        </a:graphic>
      </p:graphicFrame>
      <p:sp>
        <p:nvSpPr>
          <p:cNvPr id="17" name="TextBox 16"/>
          <p:cNvSpPr txBox="1"/>
          <p:nvPr/>
        </p:nvSpPr>
        <p:spPr>
          <a:xfrm>
            <a:off x="838200" y="938790"/>
            <a:ext cx="4973650" cy="338554"/>
          </a:xfrm>
          <a:prstGeom prst="rect">
            <a:avLst/>
          </a:prstGeom>
          <a:noFill/>
        </p:spPr>
        <p:txBody>
          <a:bodyPr wrap="square" rtlCol="0">
            <a:spAutoFit/>
          </a:bodyPr>
          <a:lstStyle/>
          <a:p>
            <a:r>
              <a:rPr lang="es-ES_tradnl" sz="1600" dirty="0" smtClean="0">
                <a:solidFill>
                  <a:schemeClr val="tx2"/>
                </a:solidFill>
              </a:rPr>
              <a:t>2010 </a:t>
            </a:r>
            <a:r>
              <a:rPr lang="es-ES_tradnl" sz="1600" dirty="0" err="1" smtClean="0">
                <a:solidFill>
                  <a:schemeClr val="tx2"/>
                </a:solidFill>
              </a:rPr>
              <a:t>worldwide</a:t>
            </a:r>
            <a:r>
              <a:rPr lang="es-ES_tradnl" sz="1600" dirty="0" smtClean="0">
                <a:solidFill>
                  <a:schemeClr val="tx2"/>
                </a:solidFill>
              </a:rPr>
              <a:t> </a:t>
            </a:r>
            <a:r>
              <a:rPr lang="es-ES_tradnl" sz="1600" dirty="0" err="1" smtClean="0">
                <a:solidFill>
                  <a:schemeClr val="tx2"/>
                </a:solidFill>
              </a:rPr>
              <a:t>investment</a:t>
            </a:r>
            <a:r>
              <a:rPr lang="es-ES_tradnl" sz="1600" dirty="0" smtClean="0">
                <a:solidFill>
                  <a:schemeClr val="tx2"/>
                </a:solidFill>
              </a:rPr>
              <a:t> in </a:t>
            </a:r>
            <a:r>
              <a:rPr lang="es-ES_tradnl" sz="1600" dirty="0" err="1" smtClean="0">
                <a:solidFill>
                  <a:schemeClr val="tx2"/>
                </a:solidFill>
              </a:rPr>
              <a:t>exploration</a:t>
            </a:r>
            <a:r>
              <a:rPr lang="es-ES_tradnl" sz="1600" dirty="0" smtClean="0">
                <a:solidFill>
                  <a:schemeClr val="tx2"/>
                </a:solidFill>
              </a:rPr>
              <a:t> (USD </a:t>
            </a:r>
            <a:r>
              <a:rPr lang="es-ES_tradnl" sz="1600" dirty="0" err="1" smtClean="0">
                <a:solidFill>
                  <a:schemeClr val="tx2"/>
                </a:solidFill>
              </a:rPr>
              <a:t>Billion</a:t>
            </a:r>
            <a:r>
              <a:rPr lang="es-ES_tradnl" sz="1600" dirty="0" smtClean="0">
                <a:solidFill>
                  <a:schemeClr val="tx2"/>
                </a:solidFill>
              </a:rPr>
              <a:t>) </a:t>
            </a:r>
            <a:endParaRPr lang="es-ES_tradnl" sz="1600" dirty="0">
              <a:solidFill>
                <a:schemeClr val="tx2"/>
              </a:solidFill>
            </a:endParaRPr>
          </a:p>
        </p:txBody>
      </p:sp>
      <p:graphicFrame>
        <p:nvGraphicFramePr>
          <p:cNvPr id="12" name="Chart 11"/>
          <p:cNvGraphicFramePr/>
          <p:nvPr/>
        </p:nvGraphicFramePr>
        <p:xfrm>
          <a:off x="838200" y="3957782"/>
          <a:ext cx="4279900" cy="2235200"/>
        </p:xfrm>
        <a:graphic>
          <a:graphicData uri="http://schemas.openxmlformats.org/drawingml/2006/chart">
            <c:chart xmlns:c="http://schemas.openxmlformats.org/drawingml/2006/chart" xmlns:r="http://schemas.openxmlformats.org/officeDocument/2006/relationships" r:id="rId4"/>
          </a:graphicData>
        </a:graphic>
      </p:graphicFrame>
      <p:cxnSp>
        <p:nvCxnSpPr>
          <p:cNvPr id="16" name="Straight Arrow Connector 15"/>
          <p:cNvCxnSpPr/>
          <p:nvPr/>
        </p:nvCxnSpPr>
        <p:spPr>
          <a:xfrm rot="10800000">
            <a:off x="2485002" y="5033963"/>
            <a:ext cx="986296" cy="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3" name="TextBox 22"/>
          <p:cNvSpPr txBox="1"/>
          <p:nvPr/>
        </p:nvSpPr>
        <p:spPr>
          <a:xfrm>
            <a:off x="3616876" y="4845813"/>
            <a:ext cx="773072" cy="307777"/>
          </a:xfrm>
          <a:prstGeom prst="rect">
            <a:avLst/>
          </a:prstGeom>
          <a:noFill/>
        </p:spPr>
        <p:txBody>
          <a:bodyPr wrap="square" rtlCol="0">
            <a:spAutoFit/>
          </a:bodyPr>
          <a:lstStyle/>
          <a:p>
            <a:r>
              <a:rPr lang="es-ES_tradnl" sz="1400" dirty="0" smtClean="0"/>
              <a:t>$641 M</a:t>
            </a:r>
            <a:endParaRPr lang="es-ES_tradnl" sz="1400" dirty="0"/>
          </a:p>
        </p:txBody>
      </p:sp>
      <p:sp>
        <p:nvSpPr>
          <p:cNvPr id="27" name="TextBox 26"/>
          <p:cNvSpPr txBox="1"/>
          <p:nvPr/>
        </p:nvSpPr>
        <p:spPr>
          <a:xfrm>
            <a:off x="5293443" y="2474978"/>
            <a:ext cx="2976713" cy="1708160"/>
          </a:xfrm>
          <a:prstGeom prst="rect">
            <a:avLst/>
          </a:prstGeom>
          <a:noFill/>
        </p:spPr>
        <p:txBody>
          <a:bodyPr wrap="square" rtlCol="0">
            <a:spAutoFit/>
          </a:bodyPr>
          <a:lstStyle/>
          <a:p>
            <a:pPr algn="just"/>
            <a:r>
              <a:rPr lang="es-ES_tradnl" sz="1500" b="1" dirty="0" err="1" smtClean="0">
                <a:solidFill>
                  <a:srgbClr val="376092"/>
                </a:solidFill>
              </a:rPr>
              <a:t>Mexico</a:t>
            </a:r>
            <a:r>
              <a:rPr lang="es-ES_tradnl" sz="1500" b="1" dirty="0" smtClean="0">
                <a:solidFill>
                  <a:srgbClr val="376092"/>
                </a:solidFill>
              </a:rPr>
              <a:t> </a:t>
            </a:r>
            <a:r>
              <a:rPr lang="es-ES_tradnl" sz="1500" b="1" dirty="0" err="1" smtClean="0">
                <a:solidFill>
                  <a:srgbClr val="376092"/>
                </a:solidFill>
              </a:rPr>
              <a:t>advanced</a:t>
            </a:r>
            <a:r>
              <a:rPr lang="es-ES_tradnl" sz="1500" b="1" dirty="0" smtClean="0">
                <a:solidFill>
                  <a:srgbClr val="376092"/>
                </a:solidFill>
              </a:rPr>
              <a:t> </a:t>
            </a:r>
            <a:r>
              <a:rPr lang="es-ES_tradnl" sz="1500" b="1" dirty="0" err="1" smtClean="0">
                <a:solidFill>
                  <a:srgbClr val="376092"/>
                </a:solidFill>
              </a:rPr>
              <a:t>two</a:t>
            </a:r>
            <a:r>
              <a:rPr lang="es-ES_tradnl" sz="1500" b="1" dirty="0" smtClean="0">
                <a:solidFill>
                  <a:srgbClr val="376092"/>
                </a:solidFill>
              </a:rPr>
              <a:t> spots </a:t>
            </a:r>
            <a:r>
              <a:rPr lang="es-ES_tradnl" sz="1500" b="1" dirty="0" err="1" smtClean="0">
                <a:solidFill>
                  <a:srgbClr val="376092"/>
                </a:solidFill>
              </a:rPr>
              <a:t>to</a:t>
            </a:r>
            <a:r>
              <a:rPr lang="es-ES_tradnl" sz="1500" b="1" dirty="0" smtClean="0">
                <a:solidFill>
                  <a:srgbClr val="376092"/>
                </a:solidFill>
              </a:rPr>
              <a:t> </a:t>
            </a:r>
            <a:r>
              <a:rPr lang="es-ES_tradnl" sz="1500" b="1" dirty="0" err="1" smtClean="0">
                <a:solidFill>
                  <a:srgbClr val="376092"/>
                </a:solidFill>
              </a:rPr>
              <a:t>become</a:t>
            </a:r>
            <a:r>
              <a:rPr lang="es-ES_tradnl" sz="1500" b="1" dirty="0" smtClean="0">
                <a:solidFill>
                  <a:srgbClr val="376092"/>
                </a:solidFill>
              </a:rPr>
              <a:t> de 4th </a:t>
            </a:r>
            <a:r>
              <a:rPr lang="es-ES_tradnl" sz="1500" b="1" dirty="0" err="1" smtClean="0">
                <a:solidFill>
                  <a:srgbClr val="376092"/>
                </a:solidFill>
              </a:rPr>
              <a:t>most</a:t>
            </a:r>
            <a:r>
              <a:rPr lang="es-ES_tradnl" sz="1500" b="1" dirty="0" smtClean="0">
                <a:solidFill>
                  <a:srgbClr val="376092"/>
                </a:solidFill>
              </a:rPr>
              <a:t> </a:t>
            </a:r>
            <a:r>
              <a:rPr lang="es-ES_tradnl" sz="1500" b="1" dirty="0" err="1" smtClean="0">
                <a:solidFill>
                  <a:srgbClr val="376092"/>
                </a:solidFill>
              </a:rPr>
              <a:t>attractive</a:t>
            </a:r>
            <a:r>
              <a:rPr lang="es-ES_tradnl" sz="1500" b="1" dirty="0" smtClean="0">
                <a:solidFill>
                  <a:srgbClr val="376092"/>
                </a:solidFill>
              </a:rPr>
              <a:t> place in </a:t>
            </a:r>
            <a:r>
              <a:rPr lang="es-ES_tradnl" sz="1500" b="1" dirty="0" err="1" smtClean="0">
                <a:solidFill>
                  <a:srgbClr val="376092"/>
                </a:solidFill>
              </a:rPr>
              <a:t>the</a:t>
            </a:r>
            <a:r>
              <a:rPr lang="es-ES_tradnl" sz="1500" b="1" dirty="0" smtClean="0">
                <a:solidFill>
                  <a:srgbClr val="376092"/>
                </a:solidFill>
              </a:rPr>
              <a:t> </a:t>
            </a:r>
            <a:r>
              <a:rPr lang="es-ES_tradnl" sz="1500" b="1" dirty="0" err="1" smtClean="0">
                <a:solidFill>
                  <a:srgbClr val="376092"/>
                </a:solidFill>
              </a:rPr>
              <a:t>world</a:t>
            </a:r>
            <a:r>
              <a:rPr lang="es-ES_tradnl" sz="1500" b="1" dirty="0" smtClean="0">
                <a:solidFill>
                  <a:srgbClr val="376092"/>
                </a:solidFill>
              </a:rPr>
              <a:t> </a:t>
            </a:r>
            <a:r>
              <a:rPr lang="es-ES_tradnl" sz="1500" b="1" dirty="0" err="1" smtClean="0">
                <a:solidFill>
                  <a:srgbClr val="376092"/>
                </a:solidFill>
              </a:rPr>
              <a:t>and</a:t>
            </a:r>
            <a:r>
              <a:rPr lang="es-ES_tradnl" sz="1500" b="1" dirty="0" smtClean="0">
                <a:solidFill>
                  <a:srgbClr val="376092"/>
                </a:solidFill>
              </a:rPr>
              <a:t> 1st in </a:t>
            </a:r>
            <a:r>
              <a:rPr lang="es-ES_tradnl" sz="1500" b="1" dirty="0" err="1" smtClean="0">
                <a:solidFill>
                  <a:srgbClr val="376092"/>
                </a:solidFill>
              </a:rPr>
              <a:t>Latin</a:t>
            </a:r>
            <a:r>
              <a:rPr lang="es-ES_tradnl" sz="1500" b="1" dirty="0" smtClean="0">
                <a:solidFill>
                  <a:srgbClr val="376092"/>
                </a:solidFill>
              </a:rPr>
              <a:t> America in </a:t>
            </a:r>
            <a:r>
              <a:rPr lang="es-ES_tradnl" sz="1500" b="1" dirty="0" err="1" smtClean="0">
                <a:solidFill>
                  <a:srgbClr val="376092"/>
                </a:solidFill>
              </a:rPr>
              <a:t>terms</a:t>
            </a:r>
            <a:r>
              <a:rPr lang="es-ES_tradnl" sz="1500" b="1" dirty="0" smtClean="0">
                <a:solidFill>
                  <a:srgbClr val="376092"/>
                </a:solidFill>
              </a:rPr>
              <a:t> </a:t>
            </a:r>
            <a:r>
              <a:rPr lang="es-ES_tradnl" sz="1500" b="1" dirty="0" err="1" smtClean="0">
                <a:solidFill>
                  <a:srgbClr val="376092"/>
                </a:solidFill>
              </a:rPr>
              <a:t>of</a:t>
            </a:r>
            <a:r>
              <a:rPr lang="es-ES_tradnl" sz="1500" b="1" dirty="0" smtClean="0">
                <a:solidFill>
                  <a:srgbClr val="376092"/>
                </a:solidFill>
              </a:rPr>
              <a:t> </a:t>
            </a:r>
            <a:r>
              <a:rPr lang="es-ES_tradnl" sz="1500" b="1" dirty="0" err="1" smtClean="0">
                <a:solidFill>
                  <a:srgbClr val="376092"/>
                </a:solidFill>
              </a:rPr>
              <a:t>investment</a:t>
            </a:r>
            <a:r>
              <a:rPr lang="es-ES_tradnl" sz="1500" b="1" dirty="0" smtClean="0">
                <a:solidFill>
                  <a:srgbClr val="376092"/>
                </a:solidFill>
              </a:rPr>
              <a:t> in </a:t>
            </a:r>
            <a:r>
              <a:rPr lang="es-ES_tradnl" sz="1500" b="1" dirty="0" err="1" smtClean="0">
                <a:solidFill>
                  <a:srgbClr val="376092"/>
                </a:solidFill>
              </a:rPr>
              <a:t>mining</a:t>
            </a:r>
            <a:r>
              <a:rPr lang="es-ES_tradnl" sz="1500" b="1" dirty="0" smtClean="0">
                <a:solidFill>
                  <a:srgbClr val="376092"/>
                </a:solidFill>
              </a:rPr>
              <a:t> </a:t>
            </a:r>
            <a:r>
              <a:rPr lang="es-ES_tradnl" sz="1500" b="1" dirty="0" err="1" smtClean="0">
                <a:solidFill>
                  <a:srgbClr val="376092"/>
                </a:solidFill>
              </a:rPr>
              <a:t>exploration</a:t>
            </a:r>
            <a:r>
              <a:rPr lang="es-ES_tradnl" sz="1500" b="1" dirty="0" smtClean="0">
                <a:solidFill>
                  <a:srgbClr val="376092"/>
                </a:solidFill>
              </a:rPr>
              <a:t>, </a:t>
            </a:r>
            <a:r>
              <a:rPr lang="es-ES_tradnl" sz="1500" b="1" dirty="0" err="1" smtClean="0">
                <a:solidFill>
                  <a:srgbClr val="376092"/>
                </a:solidFill>
              </a:rPr>
              <a:t>behind</a:t>
            </a:r>
            <a:r>
              <a:rPr lang="es-ES_tradnl" sz="1500" b="1" dirty="0" smtClean="0">
                <a:solidFill>
                  <a:srgbClr val="376092"/>
                </a:solidFill>
              </a:rPr>
              <a:t> </a:t>
            </a:r>
            <a:r>
              <a:rPr lang="es-ES_tradnl" sz="1500" b="1" dirty="0" err="1" smtClean="0">
                <a:solidFill>
                  <a:srgbClr val="376092"/>
                </a:solidFill>
              </a:rPr>
              <a:t>only</a:t>
            </a:r>
            <a:r>
              <a:rPr lang="es-ES_tradnl" sz="1500" b="1" dirty="0" smtClean="0">
                <a:solidFill>
                  <a:srgbClr val="376092"/>
                </a:solidFill>
              </a:rPr>
              <a:t> </a:t>
            </a:r>
            <a:r>
              <a:rPr lang="es-ES_tradnl" sz="1500" b="1" dirty="0" err="1" smtClean="0">
                <a:solidFill>
                  <a:srgbClr val="376092"/>
                </a:solidFill>
              </a:rPr>
              <a:t>Canada</a:t>
            </a:r>
            <a:r>
              <a:rPr lang="es-ES_tradnl" sz="1500" b="1" dirty="0" smtClean="0">
                <a:solidFill>
                  <a:srgbClr val="376092"/>
                </a:solidFill>
              </a:rPr>
              <a:t>, Australia </a:t>
            </a:r>
            <a:r>
              <a:rPr lang="es-ES_tradnl" sz="1500" b="1" dirty="0" err="1" smtClean="0">
                <a:solidFill>
                  <a:srgbClr val="376092"/>
                </a:solidFill>
              </a:rPr>
              <a:t>and</a:t>
            </a:r>
            <a:r>
              <a:rPr lang="es-ES_tradnl" sz="1500" b="1" dirty="0" smtClean="0">
                <a:solidFill>
                  <a:srgbClr val="376092"/>
                </a:solidFill>
              </a:rPr>
              <a:t> </a:t>
            </a:r>
            <a:r>
              <a:rPr lang="es-ES_tradnl" sz="1500" b="1" dirty="0" err="1" smtClean="0">
                <a:solidFill>
                  <a:srgbClr val="376092"/>
                </a:solidFill>
              </a:rPr>
              <a:t>United</a:t>
            </a:r>
            <a:r>
              <a:rPr lang="es-ES_tradnl" sz="1500" b="1" dirty="0" smtClean="0">
                <a:solidFill>
                  <a:srgbClr val="376092"/>
                </a:solidFill>
              </a:rPr>
              <a:t> </a:t>
            </a:r>
            <a:r>
              <a:rPr lang="es-ES_tradnl" sz="1500" b="1" dirty="0" err="1" smtClean="0">
                <a:solidFill>
                  <a:srgbClr val="376092"/>
                </a:solidFill>
              </a:rPr>
              <a:t>States</a:t>
            </a:r>
            <a:r>
              <a:rPr lang="es-ES_tradnl" sz="1500" b="1" dirty="0" smtClean="0">
                <a:solidFill>
                  <a:srgbClr val="376092"/>
                </a:solidFill>
              </a:rPr>
              <a:t>. </a:t>
            </a:r>
            <a:endParaRPr lang="es-ES_tradnl" sz="1500" b="1" dirty="0">
              <a:solidFill>
                <a:srgbClr val="376092"/>
              </a:solidFill>
            </a:endParaRPr>
          </a:p>
        </p:txBody>
      </p:sp>
      <p:sp>
        <p:nvSpPr>
          <p:cNvPr id="29" name="TextBox 28"/>
          <p:cNvSpPr txBox="1"/>
          <p:nvPr/>
        </p:nvSpPr>
        <p:spPr>
          <a:xfrm>
            <a:off x="5293443" y="4183138"/>
            <a:ext cx="2976713" cy="1015663"/>
          </a:xfrm>
          <a:prstGeom prst="rect">
            <a:avLst/>
          </a:prstGeom>
          <a:noFill/>
        </p:spPr>
        <p:txBody>
          <a:bodyPr wrap="square" rtlCol="0">
            <a:spAutoFit/>
          </a:bodyPr>
          <a:lstStyle/>
          <a:p>
            <a:pPr algn="just"/>
            <a:r>
              <a:rPr lang="es-ES_tradnl" sz="1500" b="1" dirty="0" err="1" smtClean="0">
                <a:solidFill>
                  <a:schemeClr val="accent1">
                    <a:lumMod val="75000"/>
                  </a:schemeClr>
                </a:solidFill>
              </a:rPr>
              <a:t>According</a:t>
            </a:r>
            <a:r>
              <a:rPr lang="es-ES_tradnl" sz="1500" b="1" dirty="0" smtClean="0">
                <a:solidFill>
                  <a:schemeClr val="accent1">
                    <a:lumMod val="75000"/>
                  </a:schemeClr>
                </a:solidFill>
              </a:rPr>
              <a:t> </a:t>
            </a:r>
            <a:r>
              <a:rPr lang="es-ES_tradnl" sz="1500" b="1" dirty="0" err="1" smtClean="0">
                <a:solidFill>
                  <a:schemeClr val="accent1">
                    <a:lumMod val="75000"/>
                  </a:schemeClr>
                </a:solidFill>
              </a:rPr>
              <a:t>to</a:t>
            </a:r>
            <a:r>
              <a:rPr lang="es-ES_tradnl" sz="1500" b="1" dirty="0" smtClean="0">
                <a:solidFill>
                  <a:schemeClr val="accent1">
                    <a:lumMod val="75000"/>
                  </a:schemeClr>
                </a:solidFill>
              </a:rPr>
              <a:t> </a:t>
            </a:r>
            <a:r>
              <a:rPr lang="es-ES_tradnl" sz="1500" b="1" dirty="0" err="1" smtClean="0">
                <a:solidFill>
                  <a:schemeClr val="accent1">
                    <a:lumMod val="75000"/>
                  </a:schemeClr>
                </a:solidFill>
              </a:rPr>
              <a:t>the</a:t>
            </a:r>
            <a:r>
              <a:rPr lang="es-ES_tradnl" sz="1500" b="1" dirty="0" smtClean="0">
                <a:solidFill>
                  <a:schemeClr val="accent1">
                    <a:lumMod val="75000"/>
                  </a:schemeClr>
                </a:solidFill>
              </a:rPr>
              <a:t> </a:t>
            </a:r>
            <a:r>
              <a:rPr lang="es-ES_tradnl" sz="1500" b="1" dirty="0" err="1" smtClean="0">
                <a:solidFill>
                  <a:schemeClr val="accent1">
                    <a:lumMod val="75000"/>
                  </a:schemeClr>
                </a:solidFill>
              </a:rPr>
              <a:t>Metals</a:t>
            </a:r>
            <a:r>
              <a:rPr lang="es-ES_tradnl" sz="1500" b="1" dirty="0" smtClean="0">
                <a:solidFill>
                  <a:schemeClr val="accent1">
                    <a:lumMod val="75000"/>
                  </a:schemeClr>
                </a:solidFill>
              </a:rPr>
              <a:t> </a:t>
            </a:r>
            <a:r>
              <a:rPr lang="es-ES_tradnl" sz="1500" b="1" dirty="0" err="1" smtClean="0">
                <a:solidFill>
                  <a:schemeClr val="accent1">
                    <a:lumMod val="75000"/>
                  </a:schemeClr>
                </a:solidFill>
              </a:rPr>
              <a:t>Economics</a:t>
            </a:r>
            <a:r>
              <a:rPr lang="es-ES_tradnl" sz="1500" b="1" dirty="0" smtClean="0">
                <a:solidFill>
                  <a:schemeClr val="accent1">
                    <a:lumMod val="75000"/>
                  </a:schemeClr>
                </a:solidFill>
              </a:rPr>
              <a:t> Group, </a:t>
            </a:r>
            <a:r>
              <a:rPr lang="es-ES_tradnl" sz="1500" b="1" dirty="0" err="1" smtClean="0">
                <a:solidFill>
                  <a:schemeClr val="accent1">
                    <a:lumMod val="75000"/>
                  </a:schemeClr>
                </a:solidFill>
              </a:rPr>
              <a:t>Mexico</a:t>
            </a:r>
            <a:r>
              <a:rPr lang="es-ES_tradnl" sz="1500" b="1" dirty="0" smtClean="0">
                <a:solidFill>
                  <a:schemeClr val="accent1">
                    <a:lumMod val="75000"/>
                  </a:schemeClr>
                </a:solidFill>
              </a:rPr>
              <a:t> </a:t>
            </a:r>
            <a:r>
              <a:rPr lang="es-ES_tradnl" sz="1500" b="1" dirty="0" err="1" smtClean="0">
                <a:solidFill>
                  <a:schemeClr val="accent1">
                    <a:lumMod val="75000"/>
                  </a:schemeClr>
                </a:solidFill>
              </a:rPr>
              <a:t>attracted</a:t>
            </a:r>
            <a:r>
              <a:rPr lang="es-ES_tradnl" sz="1500" b="1" dirty="0" smtClean="0">
                <a:solidFill>
                  <a:schemeClr val="accent1">
                    <a:lumMod val="75000"/>
                  </a:schemeClr>
                </a:solidFill>
              </a:rPr>
              <a:t> 6% </a:t>
            </a:r>
            <a:r>
              <a:rPr lang="es-ES_tradnl" sz="1500" b="1" dirty="0" err="1" smtClean="0">
                <a:solidFill>
                  <a:schemeClr val="accent1">
                    <a:lumMod val="75000"/>
                  </a:schemeClr>
                </a:solidFill>
              </a:rPr>
              <a:t>of</a:t>
            </a:r>
            <a:r>
              <a:rPr lang="es-ES_tradnl" sz="1500" b="1" dirty="0" smtClean="0">
                <a:solidFill>
                  <a:schemeClr val="accent1">
                    <a:lumMod val="75000"/>
                  </a:schemeClr>
                </a:solidFill>
              </a:rPr>
              <a:t> </a:t>
            </a:r>
            <a:r>
              <a:rPr lang="es-ES_tradnl" sz="1500" b="1" dirty="0" err="1" smtClean="0">
                <a:solidFill>
                  <a:schemeClr val="accent1">
                    <a:lumMod val="75000"/>
                  </a:schemeClr>
                </a:solidFill>
              </a:rPr>
              <a:t>the</a:t>
            </a:r>
            <a:r>
              <a:rPr lang="es-ES_tradnl" sz="1500" b="1" dirty="0" smtClean="0">
                <a:solidFill>
                  <a:schemeClr val="accent1">
                    <a:lumMod val="75000"/>
                  </a:schemeClr>
                </a:solidFill>
              </a:rPr>
              <a:t> </a:t>
            </a:r>
            <a:r>
              <a:rPr lang="es-ES_tradnl" sz="1500" b="1" dirty="0" err="1" smtClean="0">
                <a:solidFill>
                  <a:schemeClr val="accent1">
                    <a:lumMod val="75000"/>
                  </a:schemeClr>
                </a:solidFill>
              </a:rPr>
              <a:t>worldwide</a:t>
            </a:r>
            <a:r>
              <a:rPr lang="es-ES_tradnl" sz="1500" b="1" dirty="0" smtClean="0">
                <a:solidFill>
                  <a:schemeClr val="accent1">
                    <a:lumMod val="75000"/>
                  </a:schemeClr>
                </a:solidFill>
              </a:rPr>
              <a:t> </a:t>
            </a:r>
            <a:r>
              <a:rPr lang="es-ES_tradnl" sz="1500" b="1" dirty="0" err="1" smtClean="0">
                <a:solidFill>
                  <a:schemeClr val="accent1">
                    <a:lumMod val="75000"/>
                  </a:schemeClr>
                </a:solidFill>
              </a:rPr>
              <a:t>investment</a:t>
            </a:r>
            <a:r>
              <a:rPr lang="es-ES_tradnl" sz="1500" b="1" dirty="0" smtClean="0">
                <a:solidFill>
                  <a:schemeClr val="accent1">
                    <a:lumMod val="75000"/>
                  </a:schemeClr>
                </a:solidFill>
              </a:rPr>
              <a:t>, </a:t>
            </a:r>
            <a:r>
              <a:rPr lang="es-ES_tradnl" sz="1500" b="1" dirty="0" err="1" smtClean="0">
                <a:solidFill>
                  <a:schemeClr val="accent1">
                    <a:lumMod val="75000"/>
                  </a:schemeClr>
                </a:solidFill>
              </a:rPr>
              <a:t>equaling</a:t>
            </a:r>
            <a:r>
              <a:rPr lang="es-ES_tradnl" sz="1500" b="1" dirty="0" smtClean="0">
                <a:solidFill>
                  <a:schemeClr val="accent1">
                    <a:lumMod val="75000"/>
                  </a:schemeClr>
                </a:solidFill>
              </a:rPr>
              <a:t> $641 </a:t>
            </a:r>
            <a:r>
              <a:rPr lang="es-ES_tradnl" sz="1500" b="1" dirty="0" err="1" smtClean="0">
                <a:solidFill>
                  <a:schemeClr val="accent1">
                    <a:lumMod val="75000"/>
                  </a:schemeClr>
                </a:solidFill>
              </a:rPr>
              <a:t>million</a:t>
            </a:r>
            <a:r>
              <a:rPr lang="es-ES_tradnl" sz="1500" b="1" dirty="0" smtClean="0">
                <a:solidFill>
                  <a:schemeClr val="accent1">
                    <a:lumMod val="75000"/>
                  </a:schemeClr>
                </a:solidFill>
              </a:rPr>
              <a:t> USD. </a:t>
            </a:r>
            <a:endParaRPr lang="es-ES_tradnl" sz="1500" b="1" dirty="0">
              <a:solidFill>
                <a:schemeClr val="accent1">
                  <a:lumMod val="75000"/>
                </a:schemeClr>
              </a:solidFill>
            </a:endParaRPr>
          </a:p>
        </p:txBody>
      </p:sp>
    </p:spTree>
    <p:extLst>
      <p:ext uri="{BB962C8B-B14F-4D97-AF65-F5344CB8AC3E}">
        <p14:creationId xmlns:p14="http://schemas.microsoft.com/office/powerpoint/2010/main" val="25319835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6298387"/>
            <a:ext cx="1981200" cy="425151"/>
          </a:xfrm>
          <a:prstGeom prst="rect">
            <a:avLst/>
          </a:prstGeom>
        </p:spPr>
      </p:pic>
      <p:cxnSp>
        <p:nvCxnSpPr>
          <p:cNvPr id="11" name="Straight Connector 10"/>
          <p:cNvCxnSpPr/>
          <p:nvPr/>
        </p:nvCxnSpPr>
        <p:spPr>
          <a:xfrm>
            <a:off x="-27710"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22" name="Footer Placeholder 21"/>
          <p:cNvSpPr>
            <a:spLocks noGrp="1"/>
          </p:cNvSpPr>
          <p:nvPr>
            <p:ph type="ftr" sz="quarter" idx="11"/>
          </p:nvPr>
        </p:nvSpPr>
        <p:spPr/>
        <p:txBody>
          <a:bodyPr/>
          <a:lstStyle/>
          <a:p>
            <a:r>
              <a:rPr lang="en-US" dirty="0" smtClean="0">
                <a:solidFill>
                  <a:prstClr val="black">
                    <a:tint val="75000"/>
                  </a:prstClr>
                </a:solidFill>
              </a:rPr>
              <a:t>Strictly Confidential</a:t>
            </a:r>
            <a:endParaRPr lang="en-US" dirty="0">
              <a:solidFill>
                <a:prstClr val="black">
                  <a:tint val="75000"/>
                </a:prstClr>
              </a:solidFill>
            </a:endParaRPr>
          </a:p>
        </p:txBody>
      </p:sp>
      <p:sp>
        <p:nvSpPr>
          <p:cNvPr id="20"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prstClr val="black"/>
                </a:solidFill>
              </a:rPr>
              <a:pPr/>
              <a:t>17</a:t>
            </a:fld>
            <a:endParaRPr lang="en-US" sz="1400" dirty="0">
              <a:solidFill>
                <a:prstClr val="black"/>
              </a:solidFill>
            </a:endParaRPr>
          </a:p>
        </p:txBody>
      </p:sp>
      <p:sp>
        <p:nvSpPr>
          <p:cNvPr id="10" name="TextBox 9"/>
          <p:cNvSpPr txBox="1"/>
          <p:nvPr/>
        </p:nvSpPr>
        <p:spPr>
          <a:xfrm>
            <a:off x="462887" y="220905"/>
            <a:ext cx="8452513" cy="369332"/>
          </a:xfrm>
          <a:prstGeom prst="rect">
            <a:avLst/>
          </a:prstGeom>
          <a:noFill/>
        </p:spPr>
        <p:txBody>
          <a:bodyPr wrap="square" rtlCol="0">
            <a:spAutoFit/>
          </a:bodyPr>
          <a:lstStyle/>
          <a:p>
            <a:pPr algn="ctr" defTabSz="914400"/>
            <a:r>
              <a:rPr lang="en-US" b="1" dirty="0" smtClean="0">
                <a:solidFill>
                  <a:srgbClr val="4F81BD">
                    <a:lumMod val="75000"/>
                  </a:srgbClr>
                </a:solidFill>
              </a:rPr>
              <a:t>Mining Industry in Mexico</a:t>
            </a:r>
            <a:endParaRPr lang="en-US" b="1" dirty="0">
              <a:solidFill>
                <a:srgbClr val="4F81BD">
                  <a:lumMod val="75000"/>
                </a:srgbClr>
              </a:solidFill>
            </a:endParaRPr>
          </a:p>
        </p:txBody>
      </p:sp>
      <p:graphicFrame>
        <p:nvGraphicFramePr>
          <p:cNvPr id="12" name="Chart 11"/>
          <p:cNvGraphicFramePr>
            <a:graphicFrameLocks/>
          </p:cNvGraphicFramePr>
          <p:nvPr>
            <p:extLst>
              <p:ext uri="{D42A27DB-BD31-4B8C-83A1-F6EECF244321}">
                <p14:modId xmlns:p14="http://schemas.microsoft.com/office/powerpoint/2010/main" val="1808205608"/>
              </p:ext>
            </p:extLst>
          </p:nvPr>
        </p:nvGraphicFramePr>
        <p:xfrm>
          <a:off x="736556" y="1028137"/>
          <a:ext cx="4343011" cy="21307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Chart 13"/>
          <p:cNvGraphicFramePr>
            <a:graphicFrameLocks/>
          </p:cNvGraphicFramePr>
          <p:nvPr>
            <p:extLst>
              <p:ext uri="{D42A27DB-BD31-4B8C-83A1-F6EECF244321}">
                <p14:modId xmlns:p14="http://schemas.microsoft.com/office/powerpoint/2010/main" val="2756849795"/>
              </p:ext>
            </p:extLst>
          </p:nvPr>
        </p:nvGraphicFramePr>
        <p:xfrm>
          <a:off x="403549" y="3549535"/>
          <a:ext cx="4542776" cy="2450393"/>
        </p:xfrm>
        <a:graphic>
          <a:graphicData uri="http://schemas.openxmlformats.org/drawingml/2006/chart">
            <c:chart xmlns:c="http://schemas.openxmlformats.org/drawingml/2006/chart" xmlns:r="http://schemas.openxmlformats.org/officeDocument/2006/relationships" r:id="rId4"/>
          </a:graphicData>
        </a:graphic>
      </p:graphicFrame>
      <p:sp>
        <p:nvSpPr>
          <p:cNvPr id="2" name="TextBox 1"/>
          <p:cNvSpPr txBox="1"/>
          <p:nvPr/>
        </p:nvSpPr>
        <p:spPr>
          <a:xfrm>
            <a:off x="1090345" y="5939873"/>
            <a:ext cx="1654233" cy="215444"/>
          </a:xfrm>
          <a:prstGeom prst="rect">
            <a:avLst/>
          </a:prstGeom>
          <a:noFill/>
        </p:spPr>
        <p:txBody>
          <a:bodyPr wrap="square" rtlCol="0">
            <a:spAutoFit/>
          </a:bodyPr>
          <a:lstStyle/>
          <a:p>
            <a:pPr defTabSz="914400"/>
            <a:r>
              <a:rPr lang="en-US" sz="800" dirty="0" smtClean="0">
                <a:solidFill>
                  <a:prstClr val="black"/>
                </a:solidFill>
              </a:rPr>
              <a:t>Source: </a:t>
            </a:r>
            <a:r>
              <a:rPr lang="en-US" sz="800" dirty="0" err="1" smtClean="0">
                <a:solidFill>
                  <a:prstClr val="black"/>
                </a:solidFill>
              </a:rPr>
              <a:t>Camimex</a:t>
            </a:r>
            <a:endParaRPr lang="en-US" sz="800" dirty="0">
              <a:solidFill>
                <a:prstClr val="black"/>
              </a:solidFill>
            </a:endParaRPr>
          </a:p>
        </p:txBody>
      </p:sp>
      <p:sp>
        <p:nvSpPr>
          <p:cNvPr id="15" name="TextBox 14"/>
          <p:cNvSpPr txBox="1"/>
          <p:nvPr/>
        </p:nvSpPr>
        <p:spPr>
          <a:xfrm>
            <a:off x="1117165" y="3100646"/>
            <a:ext cx="1654233" cy="215444"/>
          </a:xfrm>
          <a:prstGeom prst="rect">
            <a:avLst/>
          </a:prstGeom>
          <a:noFill/>
        </p:spPr>
        <p:txBody>
          <a:bodyPr wrap="square" rtlCol="0">
            <a:spAutoFit/>
          </a:bodyPr>
          <a:lstStyle/>
          <a:p>
            <a:pPr defTabSz="914400"/>
            <a:r>
              <a:rPr lang="en-US" sz="800" dirty="0" smtClean="0">
                <a:solidFill>
                  <a:prstClr val="black"/>
                </a:solidFill>
              </a:rPr>
              <a:t>Source: </a:t>
            </a:r>
            <a:r>
              <a:rPr lang="en-US" sz="800" dirty="0" err="1" smtClean="0">
                <a:solidFill>
                  <a:prstClr val="black"/>
                </a:solidFill>
              </a:rPr>
              <a:t>Camimex</a:t>
            </a:r>
            <a:endParaRPr lang="en-US" sz="800" dirty="0">
              <a:solidFill>
                <a:prstClr val="black"/>
              </a:solidFill>
            </a:endParaRPr>
          </a:p>
        </p:txBody>
      </p:sp>
      <p:sp>
        <p:nvSpPr>
          <p:cNvPr id="3" name="TextBox 2"/>
          <p:cNvSpPr txBox="1"/>
          <p:nvPr/>
        </p:nvSpPr>
        <p:spPr>
          <a:xfrm>
            <a:off x="1451937" y="865935"/>
            <a:ext cx="3494615" cy="307777"/>
          </a:xfrm>
          <a:prstGeom prst="rect">
            <a:avLst/>
          </a:prstGeom>
          <a:noFill/>
        </p:spPr>
        <p:txBody>
          <a:bodyPr wrap="square" rtlCol="0">
            <a:spAutoFit/>
          </a:bodyPr>
          <a:lstStyle/>
          <a:p>
            <a:pPr defTabSz="914400"/>
            <a:r>
              <a:rPr lang="en-US" sz="1400" b="1" dirty="0" smtClean="0">
                <a:solidFill>
                  <a:prstClr val="black"/>
                </a:solidFill>
              </a:rPr>
              <a:t>Mining Investment in Mexico (US million)</a:t>
            </a:r>
            <a:endParaRPr lang="en-US" sz="1400" b="1" dirty="0">
              <a:solidFill>
                <a:prstClr val="black"/>
              </a:solidFill>
            </a:endParaRPr>
          </a:p>
        </p:txBody>
      </p:sp>
      <p:sp>
        <p:nvSpPr>
          <p:cNvPr id="16" name="TextBox 15"/>
          <p:cNvSpPr txBox="1"/>
          <p:nvPr/>
        </p:nvSpPr>
        <p:spPr>
          <a:xfrm>
            <a:off x="1425860" y="3378532"/>
            <a:ext cx="3494615" cy="307777"/>
          </a:xfrm>
          <a:prstGeom prst="rect">
            <a:avLst/>
          </a:prstGeom>
          <a:noFill/>
        </p:spPr>
        <p:txBody>
          <a:bodyPr wrap="square" rtlCol="0">
            <a:spAutoFit/>
          </a:bodyPr>
          <a:lstStyle/>
          <a:p>
            <a:pPr defTabSz="914400"/>
            <a:r>
              <a:rPr lang="en-US" sz="1400" b="1" dirty="0" smtClean="0">
                <a:solidFill>
                  <a:prstClr val="black"/>
                </a:solidFill>
              </a:rPr>
              <a:t>Currency Generation in Mexico (US million)</a:t>
            </a:r>
            <a:endParaRPr lang="en-US" sz="1400" b="1" dirty="0">
              <a:solidFill>
                <a:prstClr val="black"/>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4286792781"/>
              </p:ext>
            </p:extLst>
          </p:nvPr>
        </p:nvGraphicFramePr>
        <p:xfrm>
          <a:off x="5473921" y="1005849"/>
          <a:ext cx="2881746" cy="1270923"/>
        </p:xfrm>
        <a:graphic>
          <a:graphicData uri="http://schemas.openxmlformats.org/drawingml/2006/table">
            <a:tbl>
              <a:tblPr firstRow="1" bandRow="1">
                <a:tableStyleId>{5C22544A-7EE6-4342-B048-85BDC9FD1C3A}</a:tableStyleId>
              </a:tblPr>
              <a:tblGrid>
                <a:gridCol w="1742901"/>
                <a:gridCol w="1138845"/>
              </a:tblGrid>
              <a:tr h="254184">
                <a:tc gridSpan="2">
                  <a:txBody>
                    <a:bodyPr/>
                    <a:lstStyle/>
                    <a:p>
                      <a:pPr algn="ctr"/>
                      <a:r>
                        <a:rPr lang="en-US" sz="1000" dirty="0" smtClean="0"/>
                        <a:t>Mining Numbers</a:t>
                      </a:r>
                      <a:endParaRPr lang="en-US" sz="1000" dirty="0"/>
                    </a:p>
                  </a:txBody>
                  <a:tcPr/>
                </a:tc>
                <a:tc hMerge="1">
                  <a:txBody>
                    <a:bodyPr/>
                    <a:lstStyle/>
                    <a:p>
                      <a:endParaRPr lang="en-US" dirty="0"/>
                    </a:p>
                  </a:txBody>
                  <a:tcPr/>
                </a:tc>
              </a:tr>
              <a:tr h="338913">
                <a:tc>
                  <a:txBody>
                    <a:bodyPr/>
                    <a:lstStyle/>
                    <a:p>
                      <a:pPr>
                        <a:lnSpc>
                          <a:spcPct val="150000"/>
                        </a:lnSpc>
                      </a:pPr>
                      <a:r>
                        <a:rPr lang="en-US" sz="1000" dirty="0" smtClean="0"/>
                        <a:t>Annual Production Value</a:t>
                      </a:r>
                    </a:p>
                  </a:txBody>
                  <a:tcPr/>
                </a:tc>
                <a:tc>
                  <a:txBody>
                    <a:bodyPr/>
                    <a:lstStyle/>
                    <a:p>
                      <a:pPr algn="ctr">
                        <a:lnSpc>
                          <a:spcPct val="150000"/>
                        </a:lnSpc>
                      </a:pPr>
                      <a:r>
                        <a:rPr lang="en-US" sz="1000" dirty="0" smtClean="0"/>
                        <a:t>$20,148</a:t>
                      </a:r>
                      <a:r>
                        <a:rPr lang="en-US" sz="1000" baseline="0" dirty="0" smtClean="0"/>
                        <a:t> million</a:t>
                      </a:r>
                      <a:endParaRPr lang="en-US" sz="1000" dirty="0"/>
                    </a:p>
                  </a:txBody>
                  <a:tcPr/>
                </a:tc>
              </a:tr>
              <a:tr h="338913">
                <a:tc>
                  <a:txBody>
                    <a:bodyPr/>
                    <a:lstStyle/>
                    <a:p>
                      <a:pPr>
                        <a:lnSpc>
                          <a:spcPct val="150000"/>
                        </a:lnSpc>
                      </a:pPr>
                      <a:r>
                        <a:rPr lang="en-US" sz="1000" dirty="0" smtClean="0"/>
                        <a:t>Mining Investment</a:t>
                      </a:r>
                      <a:endParaRPr lang="en-US" sz="1000" dirty="0"/>
                    </a:p>
                  </a:txBody>
                  <a:tcPr/>
                </a:tc>
                <a:tc>
                  <a:txBody>
                    <a:bodyPr/>
                    <a:lstStyle/>
                    <a:p>
                      <a:pPr algn="ctr">
                        <a:lnSpc>
                          <a:spcPct val="150000"/>
                        </a:lnSpc>
                      </a:pPr>
                      <a:r>
                        <a:rPr lang="en-US" sz="1000" dirty="0" smtClean="0"/>
                        <a:t>$7.647 million</a:t>
                      </a:r>
                      <a:endParaRPr lang="en-US" sz="1000" dirty="0"/>
                    </a:p>
                  </a:txBody>
                  <a:tcPr/>
                </a:tc>
              </a:tr>
              <a:tr h="338913">
                <a:tc>
                  <a:txBody>
                    <a:bodyPr/>
                    <a:lstStyle/>
                    <a:p>
                      <a:pPr>
                        <a:lnSpc>
                          <a:spcPct val="150000"/>
                        </a:lnSpc>
                      </a:pPr>
                      <a:r>
                        <a:rPr lang="en-US" sz="1000" dirty="0" smtClean="0"/>
                        <a:t>Currency Generated</a:t>
                      </a:r>
                      <a:endParaRPr lang="en-US" sz="1000" dirty="0"/>
                    </a:p>
                  </a:txBody>
                  <a:tcPr/>
                </a:tc>
                <a:tc>
                  <a:txBody>
                    <a:bodyPr/>
                    <a:lstStyle/>
                    <a:p>
                      <a:pPr algn="ctr">
                        <a:lnSpc>
                          <a:spcPct val="150000"/>
                        </a:lnSpc>
                      </a:pPr>
                      <a:r>
                        <a:rPr lang="en-US" sz="1000" dirty="0" smtClean="0"/>
                        <a:t>$22,526 million</a:t>
                      </a:r>
                      <a:endParaRPr lang="en-US" sz="1000" dirty="0"/>
                    </a:p>
                  </a:txBody>
                  <a:tcPr/>
                </a:tc>
              </a:tr>
            </a:tbl>
          </a:graphicData>
        </a:graphic>
      </p:graphicFrame>
      <p:sp>
        <p:nvSpPr>
          <p:cNvPr id="7" name="TextBox 6"/>
          <p:cNvSpPr txBox="1"/>
          <p:nvPr/>
        </p:nvSpPr>
        <p:spPr>
          <a:xfrm>
            <a:off x="5361709" y="2530921"/>
            <a:ext cx="3122823" cy="1938992"/>
          </a:xfrm>
          <a:prstGeom prst="rect">
            <a:avLst/>
          </a:prstGeom>
          <a:noFill/>
        </p:spPr>
        <p:txBody>
          <a:bodyPr wrap="square" rtlCol="0">
            <a:spAutoFit/>
          </a:bodyPr>
          <a:lstStyle/>
          <a:p>
            <a:pPr marL="285750" indent="-285750" algn="just" defTabSz="914400">
              <a:buFont typeface="Arial" pitchFamily="34" charset="0"/>
              <a:buChar char="•"/>
            </a:pPr>
            <a:r>
              <a:rPr lang="en-US" sz="1500" dirty="0" smtClean="0">
                <a:solidFill>
                  <a:prstClr val="black"/>
                </a:solidFill>
              </a:rPr>
              <a:t>Highest figure ever for mining investment in Mexico with $7,647 million in 2012. </a:t>
            </a:r>
          </a:p>
          <a:p>
            <a:pPr marL="285750" indent="-285750" algn="just" defTabSz="914400">
              <a:buFont typeface="Arial" pitchFamily="34" charset="0"/>
              <a:buChar char="•"/>
            </a:pPr>
            <a:r>
              <a:rPr lang="en-US" sz="1500" dirty="0" smtClean="0">
                <a:solidFill>
                  <a:prstClr val="black"/>
                </a:solidFill>
              </a:rPr>
              <a:t>The total for the 2007-2012 period ascended to $25,245 million.</a:t>
            </a:r>
          </a:p>
          <a:p>
            <a:pPr marL="285750" indent="-285750" algn="just" defTabSz="914400">
              <a:buFont typeface="Arial" pitchFamily="34" charset="0"/>
              <a:buChar char="•"/>
            </a:pPr>
            <a:r>
              <a:rPr lang="en-US" sz="1500" dirty="0" smtClean="0">
                <a:solidFill>
                  <a:prstClr val="black"/>
                </a:solidFill>
              </a:rPr>
              <a:t>4</a:t>
            </a:r>
            <a:r>
              <a:rPr lang="en-US" sz="1500" baseline="30000" dirty="0" smtClean="0">
                <a:solidFill>
                  <a:prstClr val="black"/>
                </a:solidFill>
              </a:rPr>
              <a:t>th</a:t>
            </a:r>
            <a:r>
              <a:rPr lang="en-US" sz="1500" dirty="0" smtClean="0">
                <a:solidFill>
                  <a:prstClr val="black"/>
                </a:solidFill>
              </a:rPr>
              <a:t> highest currency generating sector in the country.</a:t>
            </a:r>
            <a:endParaRPr lang="en-US" sz="1500" dirty="0">
              <a:solidFill>
                <a:prstClr val="black"/>
              </a:solidFill>
            </a:endParaRPr>
          </a:p>
        </p:txBody>
      </p:sp>
      <p:graphicFrame>
        <p:nvGraphicFramePr>
          <p:cNvPr id="18" name="Table 17"/>
          <p:cNvGraphicFramePr>
            <a:graphicFrameLocks noGrp="1"/>
          </p:cNvGraphicFramePr>
          <p:nvPr>
            <p:extLst>
              <p:ext uri="{D42A27DB-BD31-4B8C-83A1-F6EECF244321}">
                <p14:modId xmlns:p14="http://schemas.microsoft.com/office/powerpoint/2010/main" val="4128015595"/>
              </p:ext>
            </p:extLst>
          </p:nvPr>
        </p:nvGraphicFramePr>
        <p:xfrm>
          <a:off x="5473921" y="4516593"/>
          <a:ext cx="2881746" cy="1270923"/>
        </p:xfrm>
        <a:graphic>
          <a:graphicData uri="http://schemas.openxmlformats.org/drawingml/2006/table">
            <a:tbl>
              <a:tblPr firstRow="1" bandRow="1">
                <a:tableStyleId>{5C22544A-7EE6-4342-B048-85BDC9FD1C3A}</a:tableStyleId>
              </a:tblPr>
              <a:tblGrid>
                <a:gridCol w="1742901"/>
                <a:gridCol w="1138845"/>
              </a:tblGrid>
              <a:tr h="254184">
                <a:tc gridSpan="2">
                  <a:txBody>
                    <a:bodyPr/>
                    <a:lstStyle/>
                    <a:p>
                      <a:pPr algn="ctr"/>
                      <a:r>
                        <a:rPr lang="en-US" sz="1000" dirty="0" smtClean="0"/>
                        <a:t>Mining Employment</a:t>
                      </a:r>
                      <a:endParaRPr lang="en-US" sz="1000" dirty="0"/>
                    </a:p>
                  </a:txBody>
                  <a:tcPr/>
                </a:tc>
                <a:tc hMerge="1">
                  <a:txBody>
                    <a:bodyPr/>
                    <a:lstStyle/>
                    <a:p>
                      <a:endParaRPr lang="en-US" dirty="0"/>
                    </a:p>
                  </a:txBody>
                  <a:tcPr/>
                </a:tc>
              </a:tr>
              <a:tr h="338913">
                <a:tc>
                  <a:txBody>
                    <a:bodyPr/>
                    <a:lstStyle/>
                    <a:p>
                      <a:pPr>
                        <a:lnSpc>
                          <a:spcPct val="150000"/>
                        </a:lnSpc>
                      </a:pPr>
                      <a:r>
                        <a:rPr lang="en-US" sz="1000" dirty="0" smtClean="0"/>
                        <a:t>2012 direct jobs</a:t>
                      </a:r>
                    </a:p>
                  </a:txBody>
                  <a:tcPr/>
                </a:tc>
                <a:tc>
                  <a:txBody>
                    <a:bodyPr/>
                    <a:lstStyle/>
                    <a:p>
                      <a:pPr algn="ctr">
                        <a:lnSpc>
                          <a:spcPct val="150000"/>
                        </a:lnSpc>
                      </a:pPr>
                      <a:r>
                        <a:rPr lang="en-US" sz="1000" dirty="0" smtClean="0"/>
                        <a:t>332,000</a:t>
                      </a:r>
                      <a:r>
                        <a:rPr lang="en-US" sz="1000" baseline="0" dirty="0" smtClean="0"/>
                        <a:t> </a:t>
                      </a:r>
                      <a:endParaRPr lang="en-US" sz="1000" dirty="0"/>
                    </a:p>
                  </a:txBody>
                  <a:tcPr/>
                </a:tc>
              </a:tr>
              <a:tr h="338913">
                <a:tc>
                  <a:txBody>
                    <a:bodyPr/>
                    <a:lstStyle/>
                    <a:p>
                      <a:pPr>
                        <a:lnSpc>
                          <a:spcPct val="150000"/>
                        </a:lnSpc>
                      </a:pPr>
                      <a:r>
                        <a:rPr lang="en-US" sz="1000" dirty="0" smtClean="0"/>
                        <a:t>2012</a:t>
                      </a:r>
                      <a:r>
                        <a:rPr lang="en-US" sz="1000" baseline="0" dirty="0" smtClean="0"/>
                        <a:t> indirect jobs</a:t>
                      </a:r>
                      <a:endParaRPr lang="en-US" sz="1000" dirty="0"/>
                    </a:p>
                  </a:txBody>
                  <a:tcPr/>
                </a:tc>
                <a:tc>
                  <a:txBody>
                    <a:bodyPr/>
                    <a:lstStyle/>
                    <a:p>
                      <a:pPr algn="ctr">
                        <a:lnSpc>
                          <a:spcPct val="150000"/>
                        </a:lnSpc>
                      </a:pPr>
                      <a:r>
                        <a:rPr lang="en-US" sz="1000" dirty="0" smtClean="0"/>
                        <a:t>1,600,000</a:t>
                      </a:r>
                      <a:endParaRPr lang="en-US" sz="1000" dirty="0"/>
                    </a:p>
                  </a:txBody>
                  <a:tcPr/>
                </a:tc>
              </a:tr>
              <a:tr h="338913">
                <a:tc gridSpan="2">
                  <a:txBody>
                    <a:bodyPr/>
                    <a:lstStyle/>
                    <a:p>
                      <a:pPr algn="ctr">
                        <a:lnSpc>
                          <a:spcPct val="150000"/>
                        </a:lnSpc>
                      </a:pPr>
                      <a:r>
                        <a:rPr lang="en-US" sz="900" b="1" dirty="0" smtClean="0"/>
                        <a:t>2,000,000</a:t>
                      </a:r>
                      <a:r>
                        <a:rPr lang="en-US" sz="900" b="1" baseline="0" dirty="0" smtClean="0"/>
                        <a:t> Mexican families live off the mining industry.</a:t>
                      </a:r>
                      <a:endParaRPr lang="en-US" sz="900" b="1" dirty="0"/>
                    </a:p>
                  </a:txBody>
                  <a:tcPr/>
                </a:tc>
                <a:tc hMerge="1">
                  <a:txBody>
                    <a:bodyPr/>
                    <a:lstStyle/>
                    <a:p>
                      <a:pPr algn="ctr">
                        <a:lnSpc>
                          <a:spcPct val="150000"/>
                        </a:lnSpc>
                      </a:pPr>
                      <a:endParaRPr lang="en-US" sz="1000" dirty="0"/>
                    </a:p>
                  </a:txBody>
                  <a:tcPr/>
                </a:tc>
              </a:tr>
            </a:tbl>
          </a:graphicData>
        </a:graphic>
      </p:graphicFrame>
      <p:sp>
        <p:nvSpPr>
          <p:cNvPr id="19" name="TextBox 18"/>
          <p:cNvSpPr txBox="1"/>
          <p:nvPr/>
        </p:nvSpPr>
        <p:spPr>
          <a:xfrm>
            <a:off x="5473921" y="5815525"/>
            <a:ext cx="1654233" cy="215444"/>
          </a:xfrm>
          <a:prstGeom prst="rect">
            <a:avLst/>
          </a:prstGeom>
          <a:noFill/>
        </p:spPr>
        <p:txBody>
          <a:bodyPr wrap="square" rtlCol="0">
            <a:spAutoFit/>
          </a:bodyPr>
          <a:lstStyle/>
          <a:p>
            <a:pPr defTabSz="914400"/>
            <a:r>
              <a:rPr lang="en-US" sz="800" dirty="0" smtClean="0">
                <a:solidFill>
                  <a:prstClr val="black"/>
                </a:solidFill>
              </a:rPr>
              <a:t>Source: </a:t>
            </a:r>
            <a:r>
              <a:rPr lang="en-US" sz="800" dirty="0" err="1" smtClean="0">
                <a:solidFill>
                  <a:prstClr val="black"/>
                </a:solidFill>
              </a:rPr>
              <a:t>Camimex</a:t>
            </a:r>
            <a:endParaRPr lang="en-US" sz="800" dirty="0">
              <a:solidFill>
                <a:prstClr val="black"/>
              </a:solidFill>
            </a:endParaRPr>
          </a:p>
        </p:txBody>
      </p:sp>
      <p:sp>
        <p:nvSpPr>
          <p:cNvPr id="21" name="TextBox 20"/>
          <p:cNvSpPr txBox="1"/>
          <p:nvPr/>
        </p:nvSpPr>
        <p:spPr>
          <a:xfrm>
            <a:off x="5473921" y="2315477"/>
            <a:ext cx="1654233" cy="215444"/>
          </a:xfrm>
          <a:prstGeom prst="rect">
            <a:avLst/>
          </a:prstGeom>
          <a:noFill/>
        </p:spPr>
        <p:txBody>
          <a:bodyPr wrap="square" rtlCol="0">
            <a:spAutoFit/>
          </a:bodyPr>
          <a:lstStyle/>
          <a:p>
            <a:pPr defTabSz="914400"/>
            <a:r>
              <a:rPr lang="en-US" sz="800" dirty="0" smtClean="0">
                <a:solidFill>
                  <a:prstClr val="black"/>
                </a:solidFill>
              </a:rPr>
              <a:t>Source: </a:t>
            </a:r>
            <a:r>
              <a:rPr lang="en-US" sz="800" dirty="0" err="1" smtClean="0">
                <a:solidFill>
                  <a:prstClr val="black"/>
                </a:solidFill>
              </a:rPr>
              <a:t>Camimex</a:t>
            </a:r>
            <a:endParaRPr lang="en-US" sz="800" dirty="0">
              <a:solidFill>
                <a:prstClr val="black"/>
              </a:solidFill>
            </a:endParaRPr>
          </a:p>
        </p:txBody>
      </p:sp>
    </p:spTree>
    <p:extLst>
      <p:ext uri="{BB962C8B-B14F-4D97-AF65-F5344CB8AC3E}">
        <p14:creationId xmlns:p14="http://schemas.microsoft.com/office/powerpoint/2010/main" val="36127085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27710"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6298387"/>
            <a:ext cx="1981200" cy="425151"/>
          </a:xfrm>
          <a:prstGeom prst="rect">
            <a:avLst/>
          </a:prstGeom>
        </p:spPr>
      </p:pic>
      <p:cxnSp>
        <p:nvCxnSpPr>
          <p:cNvPr id="11" name="Straight Connector 10"/>
          <p:cNvCxnSpPr/>
          <p:nvPr/>
        </p:nvCxnSpPr>
        <p:spPr>
          <a:xfrm>
            <a:off x="-27710"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22" name="Footer Placeholder 21"/>
          <p:cNvSpPr>
            <a:spLocks noGrp="1"/>
          </p:cNvSpPr>
          <p:nvPr>
            <p:ph type="ftr" sz="quarter" idx="11"/>
          </p:nvPr>
        </p:nvSpPr>
        <p:spPr/>
        <p:txBody>
          <a:bodyPr/>
          <a:lstStyle/>
          <a:p>
            <a:r>
              <a:rPr lang="en-US" dirty="0" smtClean="0">
                <a:solidFill>
                  <a:prstClr val="black">
                    <a:tint val="75000"/>
                  </a:prstClr>
                </a:solidFill>
              </a:rPr>
              <a:t>Strictly Confidential</a:t>
            </a:r>
            <a:endParaRPr lang="en-US" dirty="0">
              <a:solidFill>
                <a:prstClr val="black">
                  <a:tint val="75000"/>
                </a:prstClr>
              </a:solidFill>
            </a:endParaRPr>
          </a:p>
        </p:txBody>
      </p:sp>
      <p:sp>
        <p:nvSpPr>
          <p:cNvPr id="20"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prstClr val="black"/>
                </a:solidFill>
              </a:rPr>
              <a:pPr/>
              <a:t>18</a:t>
            </a:fld>
            <a:endParaRPr lang="en-US" sz="1400" dirty="0">
              <a:solidFill>
                <a:prstClr val="black"/>
              </a:solidFill>
            </a:endParaRPr>
          </a:p>
        </p:txBody>
      </p:sp>
      <p:sp>
        <p:nvSpPr>
          <p:cNvPr id="3" name="TextBox 2"/>
          <p:cNvSpPr txBox="1"/>
          <p:nvPr/>
        </p:nvSpPr>
        <p:spPr>
          <a:xfrm>
            <a:off x="462887" y="220905"/>
            <a:ext cx="8452513" cy="369332"/>
          </a:xfrm>
          <a:prstGeom prst="rect">
            <a:avLst/>
          </a:prstGeom>
          <a:noFill/>
        </p:spPr>
        <p:txBody>
          <a:bodyPr wrap="square" rtlCol="0">
            <a:spAutoFit/>
          </a:bodyPr>
          <a:lstStyle/>
          <a:p>
            <a:pPr algn="ctr" defTabSz="914400"/>
            <a:r>
              <a:rPr lang="en-US" b="1" dirty="0" smtClean="0">
                <a:solidFill>
                  <a:srgbClr val="4F81BD">
                    <a:lumMod val="75000"/>
                  </a:srgbClr>
                </a:solidFill>
              </a:rPr>
              <a:t>Mining Industry in Mexico</a:t>
            </a:r>
            <a:endParaRPr lang="en-US" b="1" dirty="0">
              <a:solidFill>
                <a:srgbClr val="4F81BD">
                  <a:lumMod val="75000"/>
                </a:srgbClr>
              </a:solidFill>
            </a:endParaRPr>
          </a:p>
        </p:txBody>
      </p:sp>
      <p:sp>
        <p:nvSpPr>
          <p:cNvPr id="10" name="TextBox 9"/>
          <p:cNvSpPr txBox="1"/>
          <p:nvPr/>
        </p:nvSpPr>
        <p:spPr>
          <a:xfrm>
            <a:off x="1062975" y="1145876"/>
            <a:ext cx="7178532" cy="2585323"/>
          </a:xfrm>
          <a:prstGeom prst="rect">
            <a:avLst/>
          </a:prstGeom>
          <a:noFill/>
        </p:spPr>
        <p:txBody>
          <a:bodyPr wrap="square" rtlCol="0">
            <a:spAutoFit/>
          </a:bodyPr>
          <a:lstStyle/>
          <a:p>
            <a:pPr defTabSz="914400">
              <a:buFont typeface="Arial"/>
              <a:buChar char="•"/>
            </a:pPr>
            <a:r>
              <a:rPr lang="es-ES_tradnl" dirty="0" smtClean="0">
                <a:solidFill>
                  <a:prstClr val="black"/>
                </a:solidFill>
              </a:rPr>
              <a:t> </a:t>
            </a:r>
            <a:r>
              <a:rPr lang="es-ES_tradnl" dirty="0" err="1" smtClean="0">
                <a:solidFill>
                  <a:prstClr val="black"/>
                </a:solidFill>
              </a:rPr>
              <a:t>Annual</a:t>
            </a:r>
            <a:r>
              <a:rPr lang="es-ES_tradnl" dirty="0" smtClean="0">
                <a:solidFill>
                  <a:prstClr val="black"/>
                </a:solidFill>
              </a:rPr>
              <a:t> </a:t>
            </a:r>
            <a:r>
              <a:rPr lang="es-ES_tradnl" dirty="0" err="1" smtClean="0">
                <a:solidFill>
                  <a:prstClr val="black"/>
                </a:solidFill>
              </a:rPr>
              <a:t>production</a:t>
            </a:r>
            <a:r>
              <a:rPr lang="es-ES_tradnl" dirty="0" smtClean="0">
                <a:solidFill>
                  <a:prstClr val="black"/>
                </a:solidFill>
              </a:rPr>
              <a:t> </a:t>
            </a:r>
            <a:r>
              <a:rPr lang="es-ES_tradnl" dirty="0" err="1" smtClean="0">
                <a:solidFill>
                  <a:prstClr val="black"/>
                </a:solidFill>
              </a:rPr>
              <a:t>worth</a:t>
            </a:r>
            <a:r>
              <a:rPr lang="es-ES_tradnl" dirty="0" smtClean="0">
                <a:solidFill>
                  <a:prstClr val="black"/>
                </a:solidFill>
              </a:rPr>
              <a:t>: </a:t>
            </a:r>
            <a:r>
              <a:rPr lang="es-ES_tradnl" b="1" dirty="0" smtClean="0">
                <a:solidFill>
                  <a:prstClr val="black"/>
                </a:solidFill>
              </a:rPr>
              <a:t>$20,148 </a:t>
            </a:r>
            <a:r>
              <a:rPr lang="es-ES_tradnl" b="1" dirty="0" err="1" smtClean="0">
                <a:solidFill>
                  <a:prstClr val="black"/>
                </a:solidFill>
              </a:rPr>
              <a:t>million</a:t>
            </a:r>
            <a:r>
              <a:rPr lang="es-ES_tradnl" b="1" dirty="0" smtClean="0">
                <a:solidFill>
                  <a:prstClr val="black"/>
                </a:solidFill>
              </a:rPr>
              <a:t> USD.</a:t>
            </a:r>
          </a:p>
          <a:p>
            <a:pPr defTabSz="914400">
              <a:buFont typeface="Arial"/>
              <a:buChar char="•"/>
            </a:pPr>
            <a:r>
              <a:rPr lang="es-ES_tradnl" dirty="0" smtClean="0">
                <a:solidFill>
                  <a:prstClr val="black"/>
                </a:solidFill>
              </a:rPr>
              <a:t> GDP: </a:t>
            </a:r>
            <a:r>
              <a:rPr lang="es-ES_tradnl" b="1" dirty="0" smtClean="0">
                <a:solidFill>
                  <a:prstClr val="black"/>
                </a:solidFill>
              </a:rPr>
              <a:t>1.6%</a:t>
            </a:r>
          </a:p>
          <a:p>
            <a:pPr defTabSz="914400">
              <a:buFont typeface="Arial"/>
              <a:buChar char="•"/>
            </a:pPr>
            <a:r>
              <a:rPr lang="es-ES_tradnl" dirty="0" smtClean="0">
                <a:solidFill>
                  <a:prstClr val="black"/>
                </a:solidFill>
              </a:rPr>
              <a:t> Jobs:</a:t>
            </a:r>
          </a:p>
          <a:p>
            <a:pPr lvl="1" defTabSz="914400"/>
            <a:r>
              <a:rPr lang="es-ES_tradnl" dirty="0" smtClean="0">
                <a:solidFill>
                  <a:prstClr val="black"/>
                </a:solidFill>
              </a:rPr>
              <a:t>- </a:t>
            </a:r>
            <a:r>
              <a:rPr lang="es-ES_tradnl" dirty="0" err="1" smtClean="0">
                <a:solidFill>
                  <a:prstClr val="black"/>
                </a:solidFill>
              </a:rPr>
              <a:t>Direct</a:t>
            </a:r>
            <a:r>
              <a:rPr lang="es-ES_tradnl" dirty="0" smtClean="0">
                <a:solidFill>
                  <a:prstClr val="black"/>
                </a:solidFill>
              </a:rPr>
              <a:t>: </a:t>
            </a:r>
            <a:r>
              <a:rPr lang="es-ES_tradnl" b="1" dirty="0" smtClean="0">
                <a:solidFill>
                  <a:prstClr val="black"/>
                </a:solidFill>
              </a:rPr>
              <a:t>332,000</a:t>
            </a:r>
          </a:p>
          <a:p>
            <a:pPr lvl="1" defTabSz="914400"/>
            <a:r>
              <a:rPr lang="es-ES_tradnl" dirty="0" smtClean="0">
                <a:solidFill>
                  <a:prstClr val="black"/>
                </a:solidFill>
              </a:rPr>
              <a:t>- </a:t>
            </a:r>
            <a:r>
              <a:rPr lang="es-ES_tradnl" dirty="0" err="1" smtClean="0">
                <a:solidFill>
                  <a:prstClr val="black"/>
                </a:solidFill>
              </a:rPr>
              <a:t>Indirect</a:t>
            </a:r>
            <a:r>
              <a:rPr lang="es-ES_tradnl" dirty="0" smtClean="0">
                <a:solidFill>
                  <a:prstClr val="black"/>
                </a:solidFill>
              </a:rPr>
              <a:t>: </a:t>
            </a:r>
            <a:r>
              <a:rPr lang="es-ES_tradnl" b="1" dirty="0" smtClean="0">
                <a:solidFill>
                  <a:prstClr val="black"/>
                </a:solidFill>
              </a:rPr>
              <a:t>1,600,000</a:t>
            </a:r>
          </a:p>
          <a:p>
            <a:pPr defTabSz="914400">
              <a:buFont typeface="Arial"/>
              <a:buChar char="•"/>
            </a:pPr>
            <a:r>
              <a:rPr lang="es-ES_tradnl" dirty="0" smtClean="0">
                <a:solidFill>
                  <a:prstClr val="black"/>
                </a:solidFill>
              </a:rPr>
              <a:t> </a:t>
            </a:r>
            <a:r>
              <a:rPr lang="es-ES_tradnl" dirty="0" err="1" smtClean="0">
                <a:solidFill>
                  <a:prstClr val="black"/>
                </a:solidFill>
              </a:rPr>
              <a:t>Mining</a:t>
            </a:r>
            <a:r>
              <a:rPr lang="es-ES_tradnl" dirty="0" smtClean="0">
                <a:solidFill>
                  <a:prstClr val="black"/>
                </a:solidFill>
              </a:rPr>
              <a:t> </a:t>
            </a:r>
            <a:r>
              <a:rPr lang="es-ES_tradnl" dirty="0" err="1" smtClean="0">
                <a:solidFill>
                  <a:prstClr val="black"/>
                </a:solidFill>
              </a:rPr>
              <a:t>investment</a:t>
            </a:r>
            <a:r>
              <a:rPr lang="es-ES_tradnl" dirty="0" smtClean="0">
                <a:solidFill>
                  <a:prstClr val="black"/>
                </a:solidFill>
              </a:rPr>
              <a:t> 2012: </a:t>
            </a:r>
            <a:r>
              <a:rPr lang="es-ES_tradnl" b="1" dirty="0" smtClean="0">
                <a:solidFill>
                  <a:prstClr val="black"/>
                </a:solidFill>
              </a:rPr>
              <a:t>$7,647 </a:t>
            </a:r>
            <a:r>
              <a:rPr lang="es-ES_tradnl" b="1" dirty="0" err="1" smtClean="0">
                <a:solidFill>
                  <a:prstClr val="black"/>
                </a:solidFill>
              </a:rPr>
              <a:t>million</a:t>
            </a:r>
            <a:r>
              <a:rPr lang="es-ES_tradnl" b="1" dirty="0" smtClean="0">
                <a:solidFill>
                  <a:prstClr val="black"/>
                </a:solidFill>
              </a:rPr>
              <a:t> USD (+36%)</a:t>
            </a:r>
          </a:p>
          <a:p>
            <a:pPr defTabSz="914400">
              <a:buFont typeface="Arial"/>
              <a:buChar char="•"/>
            </a:pPr>
            <a:endParaRPr lang="es-ES_tradnl" b="1" dirty="0">
              <a:solidFill>
                <a:prstClr val="black"/>
              </a:solidFill>
            </a:endParaRPr>
          </a:p>
          <a:p>
            <a:pPr defTabSz="914400">
              <a:buFont typeface="Arial"/>
              <a:buChar char="•"/>
            </a:pPr>
            <a:endParaRPr lang="es-ES_tradnl" b="1" dirty="0" smtClean="0">
              <a:solidFill>
                <a:prstClr val="black"/>
              </a:solidFill>
            </a:endParaRPr>
          </a:p>
          <a:p>
            <a:pPr defTabSz="914400"/>
            <a:r>
              <a:rPr lang="es-ES_tradnl" dirty="0" smtClean="0">
                <a:solidFill>
                  <a:prstClr val="black"/>
                </a:solidFill>
              </a:rPr>
              <a:t> </a:t>
            </a:r>
            <a:r>
              <a:rPr lang="es-ES_tradnl" u="sng" dirty="0" err="1" smtClean="0">
                <a:solidFill>
                  <a:prstClr val="black"/>
                </a:solidFill>
              </a:rPr>
              <a:t>Minerals</a:t>
            </a:r>
            <a:r>
              <a:rPr lang="es-ES_tradnl" u="sng" dirty="0" smtClean="0">
                <a:solidFill>
                  <a:prstClr val="black"/>
                </a:solidFill>
              </a:rPr>
              <a:t> </a:t>
            </a:r>
            <a:r>
              <a:rPr lang="es-ES_tradnl" u="sng" dirty="0" err="1" smtClean="0">
                <a:solidFill>
                  <a:prstClr val="black"/>
                </a:solidFill>
              </a:rPr>
              <a:t>within</a:t>
            </a:r>
            <a:r>
              <a:rPr lang="es-ES_tradnl" u="sng" dirty="0" smtClean="0">
                <a:solidFill>
                  <a:prstClr val="black"/>
                </a:solidFill>
              </a:rPr>
              <a:t> Top 10 </a:t>
            </a:r>
            <a:r>
              <a:rPr lang="es-ES_tradnl" u="sng" dirty="0" err="1" smtClean="0">
                <a:solidFill>
                  <a:prstClr val="black"/>
                </a:solidFill>
              </a:rPr>
              <a:t>worldwide</a:t>
            </a:r>
            <a:r>
              <a:rPr lang="es-ES_tradnl" u="sng" dirty="0" smtClean="0">
                <a:solidFill>
                  <a:prstClr val="black"/>
                </a:solidFill>
              </a:rPr>
              <a:t> </a:t>
            </a:r>
            <a:r>
              <a:rPr lang="es-ES_tradnl" u="sng" dirty="0" err="1" smtClean="0">
                <a:solidFill>
                  <a:prstClr val="black"/>
                </a:solidFill>
              </a:rPr>
              <a:t>production</a:t>
            </a:r>
            <a:r>
              <a:rPr lang="es-ES_tradnl" u="sng" dirty="0" smtClean="0">
                <a:solidFill>
                  <a:prstClr val="black"/>
                </a:solidFill>
              </a:rPr>
              <a:t>: </a:t>
            </a:r>
            <a:r>
              <a:rPr lang="es-ES_tradnl" b="1" u="sng" dirty="0" smtClean="0">
                <a:solidFill>
                  <a:prstClr val="black"/>
                </a:solidFill>
              </a:rPr>
              <a:t>18</a:t>
            </a:r>
            <a:endParaRPr lang="es-ES_tradnl" b="1" u="sng" dirty="0">
              <a:solidFill>
                <a:prstClr val="black"/>
              </a:solidFill>
            </a:endParaRPr>
          </a:p>
        </p:txBody>
      </p:sp>
      <p:sp>
        <p:nvSpPr>
          <p:cNvPr id="14" name="Rounded Rectangle 13"/>
          <p:cNvSpPr/>
          <p:nvPr/>
        </p:nvSpPr>
        <p:spPr>
          <a:xfrm>
            <a:off x="1656584" y="3996759"/>
            <a:ext cx="1656584" cy="648870"/>
          </a:xfrm>
          <a:prstGeom prst="round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914400"/>
            <a:r>
              <a:rPr lang="es-ES_tradnl" dirty="0" smtClean="0">
                <a:solidFill>
                  <a:prstClr val="white"/>
                </a:solidFill>
              </a:rPr>
              <a:t>1st</a:t>
            </a:r>
          </a:p>
          <a:p>
            <a:pPr algn="ctr" defTabSz="914400"/>
            <a:r>
              <a:rPr lang="es-ES_tradnl" dirty="0" err="1" smtClean="0">
                <a:solidFill>
                  <a:prstClr val="white"/>
                </a:solidFill>
              </a:rPr>
              <a:t>Silver</a:t>
            </a:r>
            <a:r>
              <a:rPr lang="es-ES_tradnl" dirty="0" smtClean="0">
                <a:solidFill>
                  <a:prstClr val="white"/>
                </a:solidFill>
              </a:rPr>
              <a:t> (19.8%)</a:t>
            </a:r>
            <a:endParaRPr lang="es-ES_tradnl" dirty="0">
              <a:solidFill>
                <a:prstClr val="white"/>
              </a:solidFill>
            </a:endParaRPr>
          </a:p>
        </p:txBody>
      </p:sp>
      <p:sp>
        <p:nvSpPr>
          <p:cNvPr id="15" name="Rounded Rectangle 14"/>
          <p:cNvSpPr/>
          <p:nvPr/>
        </p:nvSpPr>
        <p:spPr>
          <a:xfrm>
            <a:off x="3717809" y="3996759"/>
            <a:ext cx="1656584" cy="648870"/>
          </a:xfrm>
          <a:prstGeom prst="round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914400"/>
            <a:r>
              <a:rPr lang="es-ES_tradnl" dirty="0" smtClean="0">
                <a:solidFill>
                  <a:prstClr val="white"/>
                </a:solidFill>
              </a:rPr>
              <a:t>2nd</a:t>
            </a:r>
          </a:p>
          <a:p>
            <a:pPr algn="ctr" defTabSz="914400"/>
            <a:r>
              <a:rPr lang="es-ES_tradnl" dirty="0" err="1" smtClean="0">
                <a:solidFill>
                  <a:prstClr val="white"/>
                </a:solidFill>
              </a:rPr>
              <a:t>Fluorite</a:t>
            </a:r>
            <a:r>
              <a:rPr lang="es-ES_tradnl" dirty="0" smtClean="0">
                <a:solidFill>
                  <a:prstClr val="white"/>
                </a:solidFill>
              </a:rPr>
              <a:t> (19%)</a:t>
            </a:r>
            <a:endParaRPr lang="es-ES_tradnl" dirty="0">
              <a:solidFill>
                <a:prstClr val="white"/>
              </a:solidFill>
            </a:endParaRPr>
          </a:p>
        </p:txBody>
      </p:sp>
      <p:sp>
        <p:nvSpPr>
          <p:cNvPr id="16" name="Rounded Rectangle 15"/>
          <p:cNvSpPr/>
          <p:nvPr/>
        </p:nvSpPr>
        <p:spPr>
          <a:xfrm>
            <a:off x="5785117" y="3996759"/>
            <a:ext cx="1656584" cy="648870"/>
          </a:xfrm>
          <a:prstGeom prst="round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914400"/>
            <a:r>
              <a:rPr lang="es-ES_tradnl" dirty="0" smtClean="0">
                <a:solidFill>
                  <a:prstClr val="white"/>
                </a:solidFill>
              </a:rPr>
              <a:t>5th</a:t>
            </a:r>
          </a:p>
          <a:p>
            <a:pPr algn="ctr" defTabSz="914400"/>
            <a:r>
              <a:rPr lang="es-ES_tradnl" dirty="0" smtClean="0">
                <a:solidFill>
                  <a:prstClr val="white"/>
                </a:solidFill>
              </a:rPr>
              <a:t>Lead (4.95%)</a:t>
            </a:r>
            <a:endParaRPr lang="es-ES_tradnl" dirty="0">
              <a:solidFill>
                <a:prstClr val="white"/>
              </a:solidFill>
            </a:endParaRPr>
          </a:p>
        </p:txBody>
      </p:sp>
      <p:sp>
        <p:nvSpPr>
          <p:cNvPr id="21" name="Rounded Rectangle 20"/>
          <p:cNvSpPr/>
          <p:nvPr/>
        </p:nvSpPr>
        <p:spPr>
          <a:xfrm>
            <a:off x="1656584" y="4880326"/>
            <a:ext cx="1656584" cy="648870"/>
          </a:xfrm>
          <a:prstGeom prst="round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914400"/>
            <a:r>
              <a:rPr lang="es-ES_tradnl" dirty="0">
                <a:solidFill>
                  <a:prstClr val="white"/>
                </a:solidFill>
              </a:rPr>
              <a:t>7</a:t>
            </a:r>
            <a:r>
              <a:rPr lang="es-ES_tradnl" dirty="0" smtClean="0">
                <a:solidFill>
                  <a:prstClr val="white"/>
                </a:solidFill>
              </a:rPr>
              <a:t>th</a:t>
            </a:r>
          </a:p>
          <a:p>
            <a:pPr algn="ctr" defTabSz="914400"/>
            <a:r>
              <a:rPr lang="es-ES_tradnl" dirty="0" smtClean="0">
                <a:solidFill>
                  <a:prstClr val="white"/>
                </a:solidFill>
              </a:rPr>
              <a:t>Zinc (5.06%)</a:t>
            </a:r>
            <a:endParaRPr lang="es-ES_tradnl" dirty="0">
              <a:solidFill>
                <a:prstClr val="white"/>
              </a:solidFill>
            </a:endParaRPr>
          </a:p>
        </p:txBody>
      </p:sp>
      <p:sp>
        <p:nvSpPr>
          <p:cNvPr id="24" name="Rounded Rectangle 23"/>
          <p:cNvSpPr/>
          <p:nvPr/>
        </p:nvSpPr>
        <p:spPr>
          <a:xfrm>
            <a:off x="5785117" y="4880326"/>
            <a:ext cx="1656584" cy="648870"/>
          </a:xfrm>
          <a:prstGeom prst="round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914400"/>
            <a:r>
              <a:rPr lang="es-ES_tradnl" dirty="0" smtClean="0">
                <a:solidFill>
                  <a:prstClr val="white"/>
                </a:solidFill>
              </a:rPr>
              <a:t>10th</a:t>
            </a:r>
          </a:p>
          <a:p>
            <a:pPr algn="ctr" defTabSz="914400"/>
            <a:r>
              <a:rPr lang="es-ES_tradnl" dirty="0" err="1" smtClean="0">
                <a:solidFill>
                  <a:prstClr val="white"/>
                </a:solidFill>
              </a:rPr>
              <a:t>Copper</a:t>
            </a:r>
            <a:r>
              <a:rPr lang="es-ES_tradnl" dirty="0" smtClean="0">
                <a:solidFill>
                  <a:prstClr val="white"/>
                </a:solidFill>
              </a:rPr>
              <a:t> (2.7%)</a:t>
            </a:r>
            <a:endParaRPr lang="es-ES_tradnl" dirty="0">
              <a:solidFill>
                <a:prstClr val="white"/>
              </a:solidFill>
            </a:endParaRPr>
          </a:p>
        </p:txBody>
      </p:sp>
      <p:sp>
        <p:nvSpPr>
          <p:cNvPr id="25" name="Rounded Rectangle 24"/>
          <p:cNvSpPr/>
          <p:nvPr/>
        </p:nvSpPr>
        <p:spPr>
          <a:xfrm>
            <a:off x="3717809" y="4880326"/>
            <a:ext cx="1656584" cy="648870"/>
          </a:xfrm>
          <a:prstGeom prst="roundRect">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914400"/>
            <a:r>
              <a:rPr lang="es-ES_tradnl" dirty="0" smtClean="0">
                <a:solidFill>
                  <a:prstClr val="white"/>
                </a:solidFill>
              </a:rPr>
              <a:t>10th</a:t>
            </a:r>
          </a:p>
          <a:p>
            <a:pPr algn="ctr" defTabSz="914400"/>
            <a:r>
              <a:rPr lang="es-ES_tradnl" dirty="0" smtClean="0">
                <a:solidFill>
                  <a:prstClr val="white"/>
                </a:solidFill>
              </a:rPr>
              <a:t>Gold (3.27%)</a:t>
            </a:r>
            <a:endParaRPr lang="es-ES_tradnl" dirty="0">
              <a:solidFill>
                <a:prstClr val="white"/>
              </a:solidFill>
            </a:endParaRPr>
          </a:p>
        </p:txBody>
      </p:sp>
      <p:sp>
        <p:nvSpPr>
          <p:cNvPr id="2" name="TextBox 1"/>
          <p:cNvSpPr txBox="1"/>
          <p:nvPr/>
        </p:nvSpPr>
        <p:spPr>
          <a:xfrm>
            <a:off x="1656583" y="5752407"/>
            <a:ext cx="2358464" cy="246221"/>
          </a:xfrm>
          <a:prstGeom prst="rect">
            <a:avLst/>
          </a:prstGeom>
          <a:noFill/>
        </p:spPr>
        <p:txBody>
          <a:bodyPr wrap="square" rtlCol="0">
            <a:spAutoFit/>
          </a:bodyPr>
          <a:lstStyle/>
          <a:p>
            <a:pPr defTabSz="914400"/>
            <a:r>
              <a:rPr lang="en-US" sz="1000" dirty="0" smtClean="0">
                <a:solidFill>
                  <a:prstClr val="black"/>
                </a:solidFill>
              </a:rPr>
              <a:t>Source: </a:t>
            </a:r>
            <a:r>
              <a:rPr lang="en-US" sz="1000" dirty="0" err="1" smtClean="0">
                <a:solidFill>
                  <a:prstClr val="black"/>
                </a:solidFill>
              </a:rPr>
              <a:t>Camimex</a:t>
            </a:r>
            <a:endParaRPr lang="en-US" sz="1000" dirty="0">
              <a:solidFill>
                <a:prstClr val="black"/>
              </a:solidFill>
            </a:endParaRPr>
          </a:p>
        </p:txBody>
      </p:sp>
    </p:spTree>
    <p:extLst>
      <p:ext uri="{BB962C8B-B14F-4D97-AF65-F5344CB8AC3E}">
        <p14:creationId xmlns:p14="http://schemas.microsoft.com/office/powerpoint/2010/main" val="21772326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6298387"/>
            <a:ext cx="1981200" cy="425151"/>
          </a:xfrm>
          <a:prstGeom prst="rect">
            <a:avLst/>
          </a:prstGeom>
        </p:spPr>
      </p:pic>
      <p:cxnSp>
        <p:nvCxnSpPr>
          <p:cNvPr id="11" name="Straight Connector 10"/>
          <p:cNvCxnSpPr/>
          <p:nvPr/>
        </p:nvCxnSpPr>
        <p:spPr>
          <a:xfrm>
            <a:off x="-27710"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22" name="Footer Placeholder 21"/>
          <p:cNvSpPr>
            <a:spLocks noGrp="1"/>
          </p:cNvSpPr>
          <p:nvPr>
            <p:ph type="ftr" sz="quarter" idx="11"/>
          </p:nvPr>
        </p:nvSpPr>
        <p:spPr/>
        <p:txBody>
          <a:bodyPr/>
          <a:lstStyle/>
          <a:p>
            <a:r>
              <a:rPr lang="en-US" dirty="0" smtClean="0">
                <a:solidFill>
                  <a:prstClr val="black">
                    <a:tint val="75000"/>
                  </a:prstClr>
                </a:solidFill>
              </a:rPr>
              <a:t>Strictly Confidential</a:t>
            </a:r>
            <a:endParaRPr lang="en-US" dirty="0">
              <a:solidFill>
                <a:prstClr val="black">
                  <a:tint val="75000"/>
                </a:prstClr>
              </a:solidFill>
            </a:endParaRPr>
          </a:p>
        </p:txBody>
      </p:sp>
      <p:sp>
        <p:nvSpPr>
          <p:cNvPr id="20"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prstClr val="black"/>
                </a:solidFill>
              </a:rPr>
              <a:pPr/>
              <a:t>19</a:t>
            </a:fld>
            <a:endParaRPr lang="en-US" sz="1400" dirty="0">
              <a:solidFill>
                <a:prstClr val="black"/>
              </a:solidFill>
            </a:endParaRPr>
          </a:p>
        </p:txBody>
      </p:sp>
      <p:sp>
        <p:nvSpPr>
          <p:cNvPr id="10" name="TextBox 9"/>
          <p:cNvSpPr txBox="1"/>
          <p:nvPr/>
        </p:nvSpPr>
        <p:spPr>
          <a:xfrm>
            <a:off x="462887" y="220905"/>
            <a:ext cx="8452513" cy="369332"/>
          </a:xfrm>
          <a:prstGeom prst="rect">
            <a:avLst/>
          </a:prstGeom>
          <a:noFill/>
        </p:spPr>
        <p:txBody>
          <a:bodyPr wrap="square" rtlCol="0">
            <a:spAutoFit/>
          </a:bodyPr>
          <a:lstStyle/>
          <a:p>
            <a:pPr algn="ctr" defTabSz="914400"/>
            <a:r>
              <a:rPr lang="en-US" b="1" dirty="0" smtClean="0">
                <a:solidFill>
                  <a:srgbClr val="4F81BD">
                    <a:lumMod val="75000"/>
                  </a:srgbClr>
                </a:solidFill>
              </a:rPr>
              <a:t>Gold</a:t>
            </a:r>
            <a:endParaRPr lang="en-US" b="1" dirty="0">
              <a:solidFill>
                <a:srgbClr val="4F81BD">
                  <a:lumMod val="75000"/>
                </a:srgbClr>
              </a:solidFill>
            </a:endParaRPr>
          </a:p>
        </p:txBody>
      </p:sp>
      <p:graphicFrame>
        <p:nvGraphicFramePr>
          <p:cNvPr id="14" name="Table 13"/>
          <p:cNvGraphicFramePr>
            <a:graphicFrameLocks noGrp="1"/>
          </p:cNvGraphicFramePr>
          <p:nvPr>
            <p:extLst>
              <p:ext uri="{D42A27DB-BD31-4B8C-83A1-F6EECF244321}">
                <p14:modId xmlns:p14="http://schemas.microsoft.com/office/powerpoint/2010/main" val="683700322"/>
              </p:ext>
            </p:extLst>
          </p:nvPr>
        </p:nvGraphicFramePr>
        <p:xfrm>
          <a:off x="5096244" y="3987813"/>
          <a:ext cx="3320842" cy="1843526"/>
        </p:xfrm>
        <a:graphic>
          <a:graphicData uri="http://schemas.openxmlformats.org/drawingml/2006/table">
            <a:tbl>
              <a:tblPr>
                <a:tableStyleId>{5C22544A-7EE6-4342-B048-85BDC9FD1C3A}</a:tableStyleId>
              </a:tblPr>
              <a:tblGrid>
                <a:gridCol w="841521"/>
                <a:gridCol w="979761"/>
                <a:gridCol w="718487"/>
                <a:gridCol w="781073"/>
              </a:tblGrid>
              <a:tr h="270140">
                <a:tc>
                  <a:txBody>
                    <a:bodyPr/>
                    <a:lstStyle/>
                    <a:p>
                      <a:pPr algn="ctr" fontAlgn="b"/>
                      <a:r>
                        <a:rPr lang="en-US" sz="1200" b="1" u="none" strike="noStrike" dirty="0">
                          <a:solidFill>
                            <a:schemeClr val="bg1"/>
                          </a:solidFill>
                        </a:rPr>
                        <a:t>Unit</a:t>
                      </a:r>
                      <a:endParaRPr lang="en-US" sz="1200" b="1" i="0" u="none" strike="noStrike" dirty="0">
                        <a:solidFill>
                          <a:schemeClr val="bg1"/>
                        </a:solidFill>
                        <a:latin typeface="Verdana"/>
                      </a:endParaRPr>
                    </a:p>
                  </a:txBody>
                  <a:tcPr marL="12700" marR="12700" marT="12700" marB="0" anchor="ctr">
                    <a:solidFill>
                      <a:schemeClr val="accent1"/>
                    </a:solidFill>
                  </a:tcPr>
                </a:tc>
                <a:tc>
                  <a:txBody>
                    <a:bodyPr/>
                    <a:lstStyle/>
                    <a:p>
                      <a:pPr algn="ctr" fontAlgn="b"/>
                      <a:r>
                        <a:rPr lang="en-US" sz="1200" b="1" u="none" strike="noStrike">
                          <a:solidFill>
                            <a:schemeClr val="bg1"/>
                          </a:solidFill>
                        </a:rPr>
                        <a:t>Company</a:t>
                      </a:r>
                      <a:endParaRPr lang="en-US" sz="1200" b="1" i="0" u="none" strike="noStrike">
                        <a:solidFill>
                          <a:schemeClr val="bg1"/>
                        </a:solidFill>
                        <a:latin typeface="Verdana"/>
                      </a:endParaRPr>
                    </a:p>
                  </a:txBody>
                  <a:tcPr marL="12700" marR="12700" marT="12700" marB="0" anchor="ctr">
                    <a:solidFill>
                      <a:schemeClr val="accent1"/>
                    </a:solidFill>
                  </a:tcPr>
                </a:tc>
                <a:tc>
                  <a:txBody>
                    <a:bodyPr/>
                    <a:lstStyle/>
                    <a:p>
                      <a:pPr algn="ctr" fontAlgn="b"/>
                      <a:r>
                        <a:rPr lang="en-US" sz="1200" b="1" u="none" strike="noStrike" dirty="0">
                          <a:solidFill>
                            <a:schemeClr val="bg1"/>
                          </a:solidFill>
                        </a:rPr>
                        <a:t>State</a:t>
                      </a:r>
                      <a:endParaRPr lang="en-US" sz="1200" b="1" i="0" u="none" strike="noStrike" dirty="0">
                        <a:solidFill>
                          <a:schemeClr val="bg1"/>
                        </a:solidFill>
                        <a:latin typeface="Verdana"/>
                      </a:endParaRPr>
                    </a:p>
                  </a:txBody>
                  <a:tcPr marL="12700" marR="12700" marT="12700" marB="0" anchor="ctr">
                    <a:solidFill>
                      <a:schemeClr val="accent1"/>
                    </a:solidFill>
                  </a:tcPr>
                </a:tc>
                <a:tc>
                  <a:txBody>
                    <a:bodyPr/>
                    <a:lstStyle/>
                    <a:p>
                      <a:pPr algn="ctr" fontAlgn="b"/>
                      <a:r>
                        <a:rPr lang="en-US" sz="1200" b="1" u="none" strike="noStrike" dirty="0">
                          <a:solidFill>
                            <a:schemeClr val="bg1"/>
                          </a:solidFill>
                        </a:rPr>
                        <a:t>Oz (000´s)</a:t>
                      </a:r>
                      <a:endParaRPr lang="en-US" sz="1200" b="1" i="0" u="none" strike="noStrike" dirty="0">
                        <a:solidFill>
                          <a:schemeClr val="bg1"/>
                        </a:solidFill>
                        <a:latin typeface="Verdana"/>
                      </a:endParaRPr>
                    </a:p>
                  </a:txBody>
                  <a:tcPr marL="12700" marR="12700" marT="12700" marB="0" anchor="ctr">
                    <a:solidFill>
                      <a:schemeClr val="accent1"/>
                    </a:solidFill>
                  </a:tcPr>
                </a:tc>
              </a:tr>
              <a:tr h="262231">
                <a:tc>
                  <a:txBody>
                    <a:bodyPr/>
                    <a:lstStyle/>
                    <a:p>
                      <a:pPr algn="ctr" fontAlgn="b"/>
                      <a:r>
                        <a:rPr lang="en-US" sz="1100" u="none" strike="noStrike" dirty="0"/>
                        <a:t>Los </a:t>
                      </a:r>
                      <a:r>
                        <a:rPr lang="en-US" sz="1100" u="none" strike="noStrike" dirty="0" err="1"/>
                        <a:t>Filos</a:t>
                      </a:r>
                      <a:endParaRPr lang="en-US" sz="1100" b="0" i="0" u="none" strike="noStrike" dirty="0">
                        <a:latin typeface="Verdana"/>
                      </a:endParaRPr>
                    </a:p>
                  </a:txBody>
                  <a:tcPr marL="12700" marR="12700" marT="12700" marB="0" anchor="ctr">
                    <a:solidFill>
                      <a:schemeClr val="accent1">
                        <a:lumMod val="40000"/>
                        <a:lumOff val="60000"/>
                      </a:schemeClr>
                    </a:solidFill>
                  </a:tcPr>
                </a:tc>
                <a:tc>
                  <a:txBody>
                    <a:bodyPr/>
                    <a:lstStyle/>
                    <a:p>
                      <a:pPr algn="ctr" fontAlgn="b"/>
                      <a:r>
                        <a:rPr lang="en-US" sz="1100" u="none" strike="noStrike"/>
                        <a:t>Goldcorp</a:t>
                      </a:r>
                      <a:endParaRPr lang="en-US" sz="1100" b="0" i="0" u="none" strike="noStrike">
                        <a:latin typeface="Verdana"/>
                      </a:endParaRPr>
                    </a:p>
                  </a:txBody>
                  <a:tcPr marL="12700" marR="12700" marT="12700" marB="0" anchor="ctr">
                    <a:solidFill>
                      <a:schemeClr val="accent1">
                        <a:lumMod val="40000"/>
                        <a:lumOff val="60000"/>
                      </a:schemeClr>
                    </a:solidFill>
                  </a:tcPr>
                </a:tc>
                <a:tc>
                  <a:txBody>
                    <a:bodyPr/>
                    <a:lstStyle/>
                    <a:p>
                      <a:pPr algn="ctr" fontAlgn="b"/>
                      <a:r>
                        <a:rPr lang="en-US" sz="1100" u="none" strike="noStrike" dirty="0"/>
                        <a:t>Guerrero</a:t>
                      </a:r>
                      <a:endParaRPr lang="en-US" sz="1100" b="0" i="0" u="none" strike="noStrike" dirty="0">
                        <a:latin typeface="Verdana"/>
                      </a:endParaRPr>
                    </a:p>
                  </a:txBody>
                  <a:tcPr marL="12700" marR="12700" marT="12700" marB="0" anchor="ctr">
                    <a:solidFill>
                      <a:schemeClr val="accent1">
                        <a:lumMod val="40000"/>
                        <a:lumOff val="60000"/>
                      </a:schemeClr>
                    </a:solidFill>
                  </a:tcPr>
                </a:tc>
                <a:tc>
                  <a:txBody>
                    <a:bodyPr/>
                    <a:lstStyle/>
                    <a:p>
                      <a:pPr algn="ctr" fontAlgn="b"/>
                      <a:r>
                        <a:rPr lang="en-US" sz="1100" u="none" strike="noStrike" dirty="0"/>
                        <a:t>306.1</a:t>
                      </a:r>
                      <a:endParaRPr lang="en-US" sz="1100" b="0" i="0" u="none" strike="noStrike" dirty="0">
                        <a:latin typeface="Verdana"/>
                      </a:endParaRPr>
                    </a:p>
                  </a:txBody>
                  <a:tcPr marL="12700" marR="12700" marT="12700" marB="0" anchor="ctr">
                    <a:solidFill>
                      <a:schemeClr val="accent1">
                        <a:lumMod val="40000"/>
                        <a:lumOff val="60000"/>
                      </a:schemeClr>
                    </a:solidFill>
                  </a:tcPr>
                </a:tc>
              </a:tr>
              <a:tr h="262231">
                <a:tc>
                  <a:txBody>
                    <a:bodyPr/>
                    <a:lstStyle/>
                    <a:p>
                      <a:pPr algn="ctr" fontAlgn="b"/>
                      <a:r>
                        <a:rPr lang="en-US" sz="1100" u="none" strike="noStrike"/>
                        <a:t>El Coronel</a:t>
                      </a:r>
                      <a:endParaRPr lang="en-US" sz="1100" b="0" i="0" u="none" strike="noStrike">
                        <a:latin typeface="Verdana"/>
                      </a:endParaRPr>
                    </a:p>
                  </a:txBody>
                  <a:tcPr marL="12700" marR="12700" marT="12700" marB="0" anchor="ctr">
                    <a:solidFill>
                      <a:schemeClr val="accent1">
                        <a:lumMod val="20000"/>
                        <a:lumOff val="80000"/>
                      </a:schemeClr>
                    </a:solidFill>
                  </a:tcPr>
                </a:tc>
                <a:tc>
                  <a:txBody>
                    <a:bodyPr/>
                    <a:lstStyle/>
                    <a:p>
                      <a:pPr algn="ctr" fontAlgn="b"/>
                      <a:r>
                        <a:rPr lang="en-US" sz="1100" u="none" strike="noStrike" dirty="0" err="1"/>
                        <a:t>Minera</a:t>
                      </a:r>
                      <a:r>
                        <a:rPr lang="en-US" sz="1100" u="none" strike="noStrike" dirty="0"/>
                        <a:t> Frisco</a:t>
                      </a:r>
                      <a:endParaRPr lang="en-US" sz="1100" b="0" i="0" u="none" strike="noStrike" dirty="0">
                        <a:latin typeface="Verdana"/>
                      </a:endParaRPr>
                    </a:p>
                  </a:txBody>
                  <a:tcPr marL="12700" marR="12700" marT="12700" marB="0" anchor="ctr">
                    <a:solidFill>
                      <a:schemeClr val="accent1">
                        <a:lumMod val="20000"/>
                        <a:lumOff val="80000"/>
                      </a:schemeClr>
                    </a:solidFill>
                  </a:tcPr>
                </a:tc>
                <a:tc>
                  <a:txBody>
                    <a:bodyPr/>
                    <a:lstStyle/>
                    <a:p>
                      <a:pPr algn="ctr" fontAlgn="b"/>
                      <a:r>
                        <a:rPr lang="en-US" sz="1100" u="none" strike="noStrike"/>
                        <a:t>Zacatecas</a:t>
                      </a:r>
                      <a:endParaRPr lang="en-US" sz="1100" b="0" i="0" u="none" strike="noStrike">
                        <a:latin typeface="Verdana"/>
                      </a:endParaRPr>
                    </a:p>
                  </a:txBody>
                  <a:tcPr marL="12700" marR="12700" marT="12700" marB="0" anchor="ctr">
                    <a:solidFill>
                      <a:schemeClr val="accent1">
                        <a:lumMod val="20000"/>
                        <a:lumOff val="80000"/>
                      </a:schemeClr>
                    </a:solidFill>
                  </a:tcPr>
                </a:tc>
                <a:tc>
                  <a:txBody>
                    <a:bodyPr/>
                    <a:lstStyle/>
                    <a:p>
                      <a:pPr algn="ctr" fontAlgn="b"/>
                      <a:r>
                        <a:rPr lang="en-US" sz="1100" u="none" strike="noStrike" dirty="0"/>
                        <a:t>175</a:t>
                      </a:r>
                      <a:endParaRPr lang="en-US" sz="1100" b="0" i="0" u="none" strike="noStrike" dirty="0">
                        <a:latin typeface="Verdana"/>
                      </a:endParaRPr>
                    </a:p>
                  </a:txBody>
                  <a:tcPr marL="12700" marR="12700" marT="12700" marB="0" anchor="ctr">
                    <a:solidFill>
                      <a:schemeClr val="accent1">
                        <a:lumMod val="20000"/>
                        <a:lumOff val="80000"/>
                      </a:schemeClr>
                    </a:solidFill>
                  </a:tcPr>
                </a:tc>
              </a:tr>
              <a:tr h="262231">
                <a:tc>
                  <a:txBody>
                    <a:bodyPr/>
                    <a:lstStyle/>
                    <a:p>
                      <a:pPr algn="ctr" fontAlgn="b"/>
                      <a:r>
                        <a:rPr lang="en-US" sz="1100" u="none" strike="noStrike"/>
                        <a:t>Peñasquito</a:t>
                      </a:r>
                      <a:endParaRPr lang="en-US" sz="1100" b="0" i="0" u="none" strike="noStrike">
                        <a:latin typeface="Verdana"/>
                      </a:endParaRPr>
                    </a:p>
                  </a:txBody>
                  <a:tcPr marL="12700" marR="12700" marT="12700" marB="0" anchor="ctr">
                    <a:solidFill>
                      <a:srgbClr val="B9CDE5"/>
                    </a:solidFill>
                  </a:tcPr>
                </a:tc>
                <a:tc>
                  <a:txBody>
                    <a:bodyPr/>
                    <a:lstStyle/>
                    <a:p>
                      <a:pPr algn="ctr" fontAlgn="b"/>
                      <a:r>
                        <a:rPr lang="en-US" sz="1100" u="none" strike="noStrike"/>
                        <a:t>Goldcorp</a:t>
                      </a:r>
                      <a:endParaRPr lang="en-US" sz="1100" b="0" i="0" u="none" strike="noStrike">
                        <a:latin typeface="Verdana"/>
                      </a:endParaRPr>
                    </a:p>
                  </a:txBody>
                  <a:tcPr marL="12700" marR="12700" marT="12700" marB="0" anchor="ctr">
                    <a:solidFill>
                      <a:srgbClr val="B9CDE5"/>
                    </a:solidFill>
                  </a:tcPr>
                </a:tc>
                <a:tc>
                  <a:txBody>
                    <a:bodyPr/>
                    <a:lstStyle/>
                    <a:p>
                      <a:pPr algn="ctr" fontAlgn="b"/>
                      <a:r>
                        <a:rPr lang="en-US" sz="1100" u="none" strike="noStrike"/>
                        <a:t>Zacatecas</a:t>
                      </a:r>
                      <a:endParaRPr lang="en-US" sz="1100" b="0" i="0" u="none" strike="noStrike">
                        <a:latin typeface="Verdana"/>
                      </a:endParaRPr>
                    </a:p>
                  </a:txBody>
                  <a:tcPr marL="12700" marR="12700" marT="12700" marB="0" anchor="ctr">
                    <a:solidFill>
                      <a:srgbClr val="B9CDE5"/>
                    </a:solidFill>
                  </a:tcPr>
                </a:tc>
                <a:tc>
                  <a:txBody>
                    <a:bodyPr/>
                    <a:lstStyle/>
                    <a:p>
                      <a:pPr algn="ctr" fontAlgn="b"/>
                      <a:r>
                        <a:rPr lang="en-US" sz="1100" u="none" strike="noStrike" dirty="0"/>
                        <a:t>168.2</a:t>
                      </a:r>
                      <a:endParaRPr lang="en-US" sz="1100" b="0" i="0" u="none" strike="noStrike" dirty="0">
                        <a:latin typeface="Verdana"/>
                      </a:endParaRPr>
                    </a:p>
                  </a:txBody>
                  <a:tcPr marL="12700" marR="12700" marT="12700" marB="0" anchor="ctr">
                    <a:solidFill>
                      <a:srgbClr val="B9CDE5"/>
                    </a:solidFill>
                  </a:tcPr>
                </a:tc>
              </a:tr>
              <a:tr h="262231">
                <a:tc>
                  <a:txBody>
                    <a:bodyPr/>
                    <a:lstStyle/>
                    <a:p>
                      <a:pPr algn="ctr" fontAlgn="b"/>
                      <a:r>
                        <a:rPr lang="en-US" sz="1100" u="none" strike="noStrike"/>
                        <a:t>La Herradura</a:t>
                      </a:r>
                      <a:endParaRPr lang="en-US" sz="1100" b="0" i="0" u="none" strike="noStrike">
                        <a:latin typeface="Verdana"/>
                      </a:endParaRPr>
                    </a:p>
                  </a:txBody>
                  <a:tcPr marL="12700" marR="12700" marT="12700" marB="0" anchor="ctr">
                    <a:solidFill>
                      <a:srgbClr val="DCE6F2"/>
                    </a:solidFill>
                  </a:tcPr>
                </a:tc>
                <a:tc>
                  <a:txBody>
                    <a:bodyPr/>
                    <a:lstStyle/>
                    <a:p>
                      <a:pPr algn="ctr" fontAlgn="b"/>
                      <a:r>
                        <a:rPr lang="en-US" sz="1100" u="none" strike="noStrike"/>
                        <a:t>Fresnillo Plc</a:t>
                      </a:r>
                      <a:endParaRPr lang="en-US" sz="1100" b="0" i="0" u="none" strike="noStrike">
                        <a:latin typeface="Verdana"/>
                      </a:endParaRPr>
                    </a:p>
                  </a:txBody>
                  <a:tcPr marL="12700" marR="12700" marT="12700" marB="0" anchor="ctr">
                    <a:solidFill>
                      <a:srgbClr val="DCE6F2"/>
                    </a:solidFill>
                  </a:tcPr>
                </a:tc>
                <a:tc>
                  <a:txBody>
                    <a:bodyPr/>
                    <a:lstStyle/>
                    <a:p>
                      <a:pPr algn="ctr" fontAlgn="b"/>
                      <a:r>
                        <a:rPr lang="en-US" sz="1100" u="none" strike="noStrike"/>
                        <a:t>Sonora</a:t>
                      </a:r>
                      <a:endParaRPr lang="en-US" sz="1100" b="0" i="0" u="none" strike="noStrike">
                        <a:latin typeface="Verdana"/>
                      </a:endParaRPr>
                    </a:p>
                  </a:txBody>
                  <a:tcPr marL="12700" marR="12700" marT="12700" marB="0" anchor="ctr">
                    <a:solidFill>
                      <a:srgbClr val="DCE6F2"/>
                    </a:solidFill>
                  </a:tcPr>
                </a:tc>
                <a:tc>
                  <a:txBody>
                    <a:bodyPr/>
                    <a:lstStyle/>
                    <a:p>
                      <a:pPr algn="ctr" fontAlgn="b"/>
                      <a:r>
                        <a:rPr lang="en-US" sz="1100" u="none" strike="noStrike" dirty="0"/>
                        <a:t>162.9</a:t>
                      </a:r>
                      <a:endParaRPr lang="en-US" sz="1100" b="0" i="0" u="none" strike="noStrike" dirty="0">
                        <a:latin typeface="Verdana"/>
                      </a:endParaRPr>
                    </a:p>
                  </a:txBody>
                  <a:tcPr marL="12700" marR="12700" marT="12700" marB="0" anchor="ctr">
                    <a:solidFill>
                      <a:srgbClr val="DCE6F2"/>
                    </a:solidFill>
                  </a:tcPr>
                </a:tc>
              </a:tr>
              <a:tr h="262231">
                <a:tc>
                  <a:txBody>
                    <a:bodyPr/>
                    <a:lstStyle/>
                    <a:p>
                      <a:pPr algn="ctr" fontAlgn="b"/>
                      <a:r>
                        <a:rPr lang="en-US" sz="1100" u="none" strike="noStrike"/>
                        <a:t>Mulatos</a:t>
                      </a:r>
                      <a:endParaRPr lang="en-US" sz="1100" b="0" i="0" u="none" strike="noStrike">
                        <a:latin typeface="Verdana"/>
                      </a:endParaRPr>
                    </a:p>
                  </a:txBody>
                  <a:tcPr marL="12700" marR="12700" marT="12700" marB="0" anchor="ctr">
                    <a:solidFill>
                      <a:srgbClr val="B9CDE5"/>
                    </a:solidFill>
                  </a:tcPr>
                </a:tc>
                <a:tc>
                  <a:txBody>
                    <a:bodyPr/>
                    <a:lstStyle/>
                    <a:p>
                      <a:pPr algn="ctr" fontAlgn="b"/>
                      <a:r>
                        <a:rPr lang="en-US" sz="1100" u="none" strike="noStrike"/>
                        <a:t>Alamos Gold</a:t>
                      </a:r>
                      <a:endParaRPr lang="en-US" sz="1100" b="0" i="0" u="none" strike="noStrike">
                        <a:latin typeface="Verdana"/>
                      </a:endParaRPr>
                    </a:p>
                  </a:txBody>
                  <a:tcPr marL="12700" marR="12700" marT="12700" marB="0" anchor="ctr">
                    <a:solidFill>
                      <a:srgbClr val="B9CDE5"/>
                    </a:solidFill>
                  </a:tcPr>
                </a:tc>
                <a:tc>
                  <a:txBody>
                    <a:bodyPr/>
                    <a:lstStyle/>
                    <a:p>
                      <a:pPr algn="ctr" fontAlgn="b"/>
                      <a:r>
                        <a:rPr lang="en-US" sz="1100" u="none" strike="noStrike"/>
                        <a:t>Sonora</a:t>
                      </a:r>
                      <a:endParaRPr lang="en-US" sz="1100" b="0" i="0" u="none" strike="noStrike">
                        <a:latin typeface="Verdana"/>
                      </a:endParaRPr>
                    </a:p>
                  </a:txBody>
                  <a:tcPr marL="12700" marR="12700" marT="12700" marB="0" anchor="ctr">
                    <a:solidFill>
                      <a:srgbClr val="B9CDE5"/>
                    </a:solidFill>
                  </a:tcPr>
                </a:tc>
                <a:tc>
                  <a:txBody>
                    <a:bodyPr/>
                    <a:lstStyle/>
                    <a:p>
                      <a:pPr algn="ctr" fontAlgn="b"/>
                      <a:r>
                        <a:rPr lang="en-US" sz="1100" u="none" strike="noStrike" dirty="0"/>
                        <a:t>156</a:t>
                      </a:r>
                      <a:endParaRPr lang="en-US" sz="1100" b="0" i="0" u="none" strike="noStrike" dirty="0">
                        <a:latin typeface="Verdana"/>
                      </a:endParaRPr>
                    </a:p>
                  </a:txBody>
                  <a:tcPr marL="12700" marR="12700" marT="12700" marB="0" anchor="ctr">
                    <a:solidFill>
                      <a:srgbClr val="B9CDE5"/>
                    </a:solidFill>
                  </a:tcPr>
                </a:tc>
              </a:tr>
              <a:tr h="262231">
                <a:tc>
                  <a:txBody>
                    <a:bodyPr/>
                    <a:lstStyle/>
                    <a:p>
                      <a:pPr algn="ctr" fontAlgn="b"/>
                      <a:r>
                        <a:rPr lang="en-US" sz="1100" u="none" strike="noStrike"/>
                        <a:t>El Sauzal </a:t>
                      </a:r>
                      <a:endParaRPr lang="en-US" sz="1100" b="0" i="0" u="none" strike="noStrike">
                        <a:latin typeface="Verdana"/>
                      </a:endParaRPr>
                    </a:p>
                  </a:txBody>
                  <a:tcPr marL="12700" marR="12700" marT="12700" marB="0" anchor="ctr">
                    <a:solidFill>
                      <a:srgbClr val="DCE6F2"/>
                    </a:solidFill>
                  </a:tcPr>
                </a:tc>
                <a:tc>
                  <a:txBody>
                    <a:bodyPr/>
                    <a:lstStyle/>
                    <a:p>
                      <a:pPr algn="ctr" fontAlgn="b"/>
                      <a:r>
                        <a:rPr lang="en-US" sz="1100" u="none" strike="noStrike"/>
                        <a:t>Goldcorp</a:t>
                      </a:r>
                      <a:endParaRPr lang="en-US" sz="1100" b="0" i="0" u="none" strike="noStrike">
                        <a:latin typeface="Verdana"/>
                      </a:endParaRPr>
                    </a:p>
                  </a:txBody>
                  <a:tcPr marL="12700" marR="12700" marT="12700" marB="0" anchor="ctr">
                    <a:solidFill>
                      <a:srgbClr val="DCE6F2"/>
                    </a:solidFill>
                  </a:tcPr>
                </a:tc>
                <a:tc>
                  <a:txBody>
                    <a:bodyPr/>
                    <a:lstStyle/>
                    <a:p>
                      <a:pPr algn="ctr" fontAlgn="b"/>
                      <a:r>
                        <a:rPr lang="en-US" sz="1100" u="none" strike="noStrike"/>
                        <a:t>Chihuahua</a:t>
                      </a:r>
                      <a:endParaRPr lang="en-US" sz="1100" b="0" i="0" u="none" strike="noStrike">
                        <a:latin typeface="Verdana"/>
                      </a:endParaRPr>
                    </a:p>
                  </a:txBody>
                  <a:tcPr marL="12700" marR="12700" marT="12700" marB="0" anchor="ctr">
                    <a:solidFill>
                      <a:srgbClr val="DCE6F2"/>
                    </a:solidFill>
                  </a:tcPr>
                </a:tc>
                <a:tc>
                  <a:txBody>
                    <a:bodyPr/>
                    <a:lstStyle/>
                    <a:p>
                      <a:pPr algn="ctr" fontAlgn="b"/>
                      <a:r>
                        <a:rPr lang="en-US" sz="1100" u="none" strike="noStrike" dirty="0"/>
                        <a:t>152</a:t>
                      </a:r>
                      <a:endParaRPr lang="en-US" sz="1100" b="0" i="0" u="none" strike="noStrike" dirty="0">
                        <a:latin typeface="Verdana"/>
                      </a:endParaRPr>
                    </a:p>
                  </a:txBody>
                  <a:tcPr marL="12700" marR="12700" marT="12700" marB="0" anchor="ctr">
                    <a:solidFill>
                      <a:srgbClr val="DCE6F2"/>
                    </a:solidFill>
                  </a:tcPr>
                </a:tc>
              </a:tr>
            </a:tbl>
          </a:graphicData>
        </a:graphic>
      </p:graphicFrame>
      <p:sp>
        <p:nvSpPr>
          <p:cNvPr id="17" name="TextBox 16"/>
          <p:cNvSpPr txBox="1"/>
          <p:nvPr/>
        </p:nvSpPr>
        <p:spPr>
          <a:xfrm>
            <a:off x="1006487" y="1019404"/>
            <a:ext cx="3204181" cy="338554"/>
          </a:xfrm>
          <a:prstGeom prst="rect">
            <a:avLst/>
          </a:prstGeom>
          <a:noFill/>
        </p:spPr>
        <p:txBody>
          <a:bodyPr wrap="square" rtlCol="0">
            <a:spAutoFit/>
          </a:bodyPr>
          <a:lstStyle/>
          <a:p>
            <a:pPr defTabSz="914400"/>
            <a:r>
              <a:rPr lang="es-ES_tradnl" sz="1600" b="1" dirty="0" smtClean="0">
                <a:solidFill>
                  <a:prstClr val="black"/>
                </a:solidFill>
              </a:rPr>
              <a:t>2004-2011 gold </a:t>
            </a:r>
            <a:r>
              <a:rPr lang="es-ES_tradnl" sz="1600" b="1" dirty="0" err="1" smtClean="0">
                <a:solidFill>
                  <a:prstClr val="black"/>
                </a:solidFill>
              </a:rPr>
              <a:t>production</a:t>
            </a:r>
            <a:r>
              <a:rPr lang="es-ES_tradnl" sz="1600" b="1" dirty="0" smtClean="0">
                <a:solidFill>
                  <a:prstClr val="black"/>
                </a:solidFill>
              </a:rPr>
              <a:t> (ton)</a:t>
            </a:r>
            <a:endParaRPr lang="es-ES_tradnl" sz="1600" b="1" dirty="0">
              <a:solidFill>
                <a:prstClr val="black"/>
              </a:solidFill>
            </a:endParaRPr>
          </a:p>
        </p:txBody>
      </p:sp>
      <p:sp>
        <p:nvSpPr>
          <p:cNvPr id="18" name="TextBox 17"/>
          <p:cNvSpPr txBox="1"/>
          <p:nvPr/>
        </p:nvSpPr>
        <p:spPr>
          <a:xfrm>
            <a:off x="995209" y="4293747"/>
            <a:ext cx="3387980" cy="1569660"/>
          </a:xfrm>
          <a:prstGeom prst="rect">
            <a:avLst/>
          </a:prstGeom>
          <a:noFill/>
        </p:spPr>
        <p:txBody>
          <a:bodyPr wrap="square" rtlCol="0">
            <a:spAutoFit/>
          </a:bodyPr>
          <a:lstStyle/>
          <a:p>
            <a:pPr defTabSz="914400"/>
            <a:r>
              <a:rPr lang="es-ES_tradnl" sz="1600" dirty="0" err="1" smtClean="0">
                <a:solidFill>
                  <a:prstClr val="black"/>
                </a:solidFill>
              </a:rPr>
              <a:t>Largest</a:t>
            </a:r>
            <a:r>
              <a:rPr lang="es-ES_tradnl" sz="1600" dirty="0" smtClean="0">
                <a:solidFill>
                  <a:prstClr val="black"/>
                </a:solidFill>
              </a:rPr>
              <a:t> </a:t>
            </a:r>
            <a:r>
              <a:rPr lang="es-ES_tradnl" sz="1600" dirty="0" err="1" smtClean="0">
                <a:solidFill>
                  <a:prstClr val="black"/>
                </a:solidFill>
              </a:rPr>
              <a:t>Players</a:t>
            </a:r>
            <a:r>
              <a:rPr lang="es-ES_tradnl" sz="1600" dirty="0" smtClean="0">
                <a:solidFill>
                  <a:prstClr val="black"/>
                </a:solidFill>
              </a:rPr>
              <a:t>:</a:t>
            </a:r>
          </a:p>
          <a:p>
            <a:pPr defTabSz="914400">
              <a:buFont typeface="Arial"/>
              <a:buChar char="•"/>
            </a:pPr>
            <a:r>
              <a:rPr lang="es-ES_tradnl" sz="1600" dirty="0" smtClean="0">
                <a:solidFill>
                  <a:prstClr val="black"/>
                </a:solidFill>
              </a:rPr>
              <a:t> </a:t>
            </a:r>
            <a:r>
              <a:rPr lang="es-ES_tradnl" sz="1600" dirty="0" err="1" smtClean="0">
                <a:solidFill>
                  <a:prstClr val="black"/>
                </a:solidFill>
              </a:rPr>
              <a:t>Goldcorp</a:t>
            </a:r>
            <a:r>
              <a:rPr lang="es-ES_tradnl" sz="1600" dirty="0" smtClean="0">
                <a:solidFill>
                  <a:prstClr val="black"/>
                </a:solidFill>
              </a:rPr>
              <a:t> Inc., </a:t>
            </a:r>
            <a:r>
              <a:rPr lang="es-ES_tradnl" sz="1600" dirty="0" err="1" smtClean="0">
                <a:solidFill>
                  <a:prstClr val="black"/>
                </a:solidFill>
              </a:rPr>
              <a:t>Canada</a:t>
            </a:r>
            <a:endParaRPr lang="es-ES_tradnl" sz="1600" dirty="0" smtClean="0">
              <a:solidFill>
                <a:prstClr val="black"/>
              </a:solidFill>
            </a:endParaRPr>
          </a:p>
          <a:p>
            <a:pPr defTabSz="914400">
              <a:buFont typeface="Arial"/>
              <a:buChar char="•"/>
            </a:pPr>
            <a:r>
              <a:rPr lang="es-ES_tradnl" sz="1600" dirty="0" smtClean="0">
                <a:solidFill>
                  <a:prstClr val="black"/>
                </a:solidFill>
              </a:rPr>
              <a:t> Fresnillo Plc., </a:t>
            </a:r>
            <a:r>
              <a:rPr lang="es-ES_tradnl" sz="1600" dirty="0" err="1" smtClean="0">
                <a:solidFill>
                  <a:prstClr val="black"/>
                </a:solidFill>
              </a:rPr>
              <a:t>Mexico</a:t>
            </a:r>
            <a:endParaRPr lang="es-ES_tradnl" sz="1600" dirty="0" smtClean="0">
              <a:solidFill>
                <a:prstClr val="black"/>
              </a:solidFill>
            </a:endParaRPr>
          </a:p>
          <a:p>
            <a:pPr defTabSz="914400">
              <a:buFont typeface="Arial"/>
              <a:buChar char="•"/>
            </a:pPr>
            <a:r>
              <a:rPr lang="es-ES_tradnl" sz="1600" dirty="0" smtClean="0">
                <a:solidFill>
                  <a:prstClr val="black"/>
                </a:solidFill>
              </a:rPr>
              <a:t> Minera </a:t>
            </a:r>
            <a:r>
              <a:rPr lang="es-ES_tradnl" sz="1600" dirty="0" err="1" smtClean="0">
                <a:solidFill>
                  <a:prstClr val="black"/>
                </a:solidFill>
              </a:rPr>
              <a:t>Frisco</a:t>
            </a:r>
            <a:r>
              <a:rPr lang="es-ES_tradnl" sz="1600" dirty="0" smtClean="0">
                <a:solidFill>
                  <a:prstClr val="black"/>
                </a:solidFill>
              </a:rPr>
              <a:t>, </a:t>
            </a:r>
            <a:r>
              <a:rPr lang="es-ES_tradnl" sz="1600" dirty="0" err="1" smtClean="0">
                <a:solidFill>
                  <a:prstClr val="black"/>
                </a:solidFill>
              </a:rPr>
              <a:t>Mexico</a:t>
            </a:r>
            <a:endParaRPr lang="es-ES_tradnl" sz="1600" dirty="0" smtClean="0">
              <a:solidFill>
                <a:prstClr val="black"/>
              </a:solidFill>
            </a:endParaRPr>
          </a:p>
          <a:p>
            <a:pPr defTabSz="914400">
              <a:buFont typeface="Arial"/>
              <a:buChar char="•"/>
            </a:pPr>
            <a:r>
              <a:rPr lang="es-ES_tradnl" sz="1600" dirty="0" smtClean="0">
                <a:solidFill>
                  <a:prstClr val="black"/>
                </a:solidFill>
              </a:rPr>
              <a:t> </a:t>
            </a:r>
            <a:r>
              <a:rPr lang="es-ES_tradnl" sz="1600" dirty="0" err="1" smtClean="0">
                <a:solidFill>
                  <a:prstClr val="black"/>
                </a:solidFill>
              </a:rPr>
              <a:t>Agnico</a:t>
            </a:r>
            <a:r>
              <a:rPr lang="es-ES_tradnl" sz="1600" dirty="0" smtClean="0">
                <a:solidFill>
                  <a:prstClr val="black"/>
                </a:solidFill>
              </a:rPr>
              <a:t> Eagle Mines </a:t>
            </a:r>
            <a:r>
              <a:rPr lang="es-ES_tradnl" sz="1600" dirty="0" err="1" smtClean="0">
                <a:solidFill>
                  <a:prstClr val="black"/>
                </a:solidFill>
              </a:rPr>
              <a:t>Ltd</a:t>
            </a:r>
            <a:r>
              <a:rPr lang="es-ES_tradnl" sz="1600" dirty="0" smtClean="0">
                <a:solidFill>
                  <a:prstClr val="black"/>
                </a:solidFill>
              </a:rPr>
              <a:t>., </a:t>
            </a:r>
            <a:r>
              <a:rPr lang="es-ES_tradnl" sz="1600" dirty="0" err="1" smtClean="0">
                <a:solidFill>
                  <a:prstClr val="black"/>
                </a:solidFill>
              </a:rPr>
              <a:t>Canada</a:t>
            </a:r>
            <a:endParaRPr lang="es-ES_tradnl" sz="1600" dirty="0" smtClean="0">
              <a:solidFill>
                <a:prstClr val="black"/>
              </a:solidFill>
            </a:endParaRPr>
          </a:p>
          <a:p>
            <a:pPr defTabSz="914400">
              <a:buFont typeface="Arial"/>
              <a:buChar char="•"/>
            </a:pPr>
            <a:r>
              <a:rPr lang="es-ES_tradnl" sz="1600" dirty="0" smtClean="0">
                <a:solidFill>
                  <a:prstClr val="black"/>
                </a:solidFill>
              </a:rPr>
              <a:t> </a:t>
            </a:r>
            <a:r>
              <a:rPr lang="es-ES_tradnl" sz="1600" dirty="0" err="1" smtClean="0">
                <a:solidFill>
                  <a:prstClr val="black"/>
                </a:solidFill>
              </a:rPr>
              <a:t>Gammon</a:t>
            </a:r>
            <a:r>
              <a:rPr lang="es-ES_tradnl" sz="1600" dirty="0" smtClean="0">
                <a:solidFill>
                  <a:prstClr val="black"/>
                </a:solidFill>
              </a:rPr>
              <a:t> Gold Inc., </a:t>
            </a:r>
            <a:r>
              <a:rPr lang="es-ES_tradnl" sz="1600" dirty="0" err="1" smtClean="0">
                <a:solidFill>
                  <a:prstClr val="black"/>
                </a:solidFill>
              </a:rPr>
              <a:t>Canada</a:t>
            </a:r>
            <a:endParaRPr lang="es-ES_tradnl" sz="1600" dirty="0">
              <a:solidFill>
                <a:prstClr val="black"/>
              </a:solidFill>
            </a:endParaRPr>
          </a:p>
        </p:txBody>
      </p:sp>
      <p:sp>
        <p:nvSpPr>
          <p:cNvPr id="19" name="TextBox 18"/>
          <p:cNvSpPr txBox="1"/>
          <p:nvPr/>
        </p:nvSpPr>
        <p:spPr>
          <a:xfrm>
            <a:off x="5021018" y="3330347"/>
            <a:ext cx="3575726" cy="553998"/>
          </a:xfrm>
          <a:prstGeom prst="rect">
            <a:avLst/>
          </a:prstGeom>
          <a:noFill/>
        </p:spPr>
        <p:txBody>
          <a:bodyPr wrap="square" rtlCol="0">
            <a:spAutoFit/>
          </a:bodyPr>
          <a:lstStyle/>
          <a:p>
            <a:pPr defTabSz="914400"/>
            <a:r>
              <a:rPr lang="es-ES_tradnl" sz="1500" b="1" dirty="0" err="1" smtClean="0">
                <a:solidFill>
                  <a:prstClr val="black"/>
                </a:solidFill>
              </a:rPr>
              <a:t>Mexico´s</a:t>
            </a:r>
            <a:r>
              <a:rPr lang="es-ES_tradnl" sz="1500" b="1" dirty="0" smtClean="0">
                <a:solidFill>
                  <a:prstClr val="black"/>
                </a:solidFill>
              </a:rPr>
              <a:t> gold </a:t>
            </a:r>
            <a:r>
              <a:rPr lang="es-ES_tradnl" sz="1500" b="1" dirty="0" err="1" smtClean="0">
                <a:solidFill>
                  <a:prstClr val="black"/>
                </a:solidFill>
              </a:rPr>
              <a:t>production</a:t>
            </a:r>
            <a:r>
              <a:rPr lang="es-ES_tradnl" sz="1500" b="1" dirty="0" smtClean="0">
                <a:solidFill>
                  <a:prstClr val="black"/>
                </a:solidFill>
              </a:rPr>
              <a:t> </a:t>
            </a:r>
            <a:r>
              <a:rPr lang="es-ES_tradnl" sz="1500" b="1" dirty="0" err="1" smtClean="0">
                <a:solidFill>
                  <a:prstClr val="black"/>
                </a:solidFill>
              </a:rPr>
              <a:t>per</a:t>
            </a:r>
            <a:r>
              <a:rPr lang="es-ES_tradnl" sz="1500" b="1" dirty="0" smtClean="0">
                <a:solidFill>
                  <a:prstClr val="black"/>
                </a:solidFill>
              </a:rPr>
              <a:t> </a:t>
            </a:r>
            <a:r>
              <a:rPr lang="es-ES_tradnl" sz="1500" b="1" dirty="0" err="1" smtClean="0">
                <a:solidFill>
                  <a:prstClr val="black"/>
                </a:solidFill>
              </a:rPr>
              <a:t>mining</a:t>
            </a:r>
            <a:r>
              <a:rPr lang="es-ES_tradnl" sz="1500" b="1" dirty="0" smtClean="0">
                <a:solidFill>
                  <a:prstClr val="black"/>
                </a:solidFill>
              </a:rPr>
              <a:t> </a:t>
            </a:r>
            <a:r>
              <a:rPr lang="es-ES_tradnl" sz="1500" b="1" dirty="0" err="1" smtClean="0">
                <a:solidFill>
                  <a:prstClr val="black"/>
                </a:solidFill>
              </a:rPr>
              <a:t>unit</a:t>
            </a:r>
            <a:r>
              <a:rPr lang="es-ES_tradnl" sz="1500" b="1" dirty="0" smtClean="0">
                <a:solidFill>
                  <a:prstClr val="black"/>
                </a:solidFill>
              </a:rPr>
              <a:t> (</a:t>
            </a:r>
            <a:r>
              <a:rPr lang="es-ES_tradnl" sz="1500" b="1" dirty="0" err="1" smtClean="0">
                <a:solidFill>
                  <a:prstClr val="black"/>
                </a:solidFill>
              </a:rPr>
              <a:t>main</a:t>
            </a:r>
            <a:r>
              <a:rPr lang="es-ES_tradnl" sz="1500" b="1" dirty="0" smtClean="0">
                <a:solidFill>
                  <a:prstClr val="black"/>
                </a:solidFill>
              </a:rPr>
              <a:t> </a:t>
            </a:r>
            <a:r>
              <a:rPr lang="es-ES_tradnl" sz="1500" b="1" dirty="0" err="1" smtClean="0">
                <a:solidFill>
                  <a:prstClr val="black"/>
                </a:solidFill>
              </a:rPr>
              <a:t>units</a:t>
            </a:r>
            <a:r>
              <a:rPr lang="es-ES_tradnl" sz="1500" b="1" dirty="0" smtClean="0">
                <a:solidFill>
                  <a:prstClr val="black"/>
                </a:solidFill>
              </a:rPr>
              <a:t>)</a:t>
            </a:r>
            <a:endParaRPr lang="es-ES_tradnl" sz="1500" b="1" dirty="0">
              <a:solidFill>
                <a:prstClr val="black"/>
              </a:solidFill>
            </a:endParaRPr>
          </a:p>
        </p:txBody>
      </p:sp>
      <p:graphicFrame>
        <p:nvGraphicFramePr>
          <p:cNvPr id="15" name="Chart 14"/>
          <p:cNvGraphicFramePr>
            <a:graphicFrameLocks/>
          </p:cNvGraphicFramePr>
          <p:nvPr>
            <p:extLst>
              <p:ext uri="{D42A27DB-BD31-4B8C-83A1-F6EECF244321}">
                <p14:modId xmlns:p14="http://schemas.microsoft.com/office/powerpoint/2010/main" val="1844948403"/>
              </p:ext>
            </p:extLst>
          </p:nvPr>
        </p:nvGraphicFramePr>
        <p:xfrm>
          <a:off x="704145" y="1399386"/>
          <a:ext cx="3840145" cy="2588427"/>
        </p:xfrm>
        <a:graphic>
          <a:graphicData uri="http://schemas.openxmlformats.org/drawingml/2006/chart">
            <c:chart xmlns:c="http://schemas.openxmlformats.org/drawingml/2006/chart" xmlns:r="http://schemas.openxmlformats.org/officeDocument/2006/relationships" r:id="rId3"/>
          </a:graphicData>
        </a:graphic>
      </p:graphicFrame>
      <p:sp>
        <p:nvSpPr>
          <p:cNvPr id="21" name="TextBox 20"/>
          <p:cNvSpPr txBox="1"/>
          <p:nvPr/>
        </p:nvSpPr>
        <p:spPr>
          <a:xfrm>
            <a:off x="1046433" y="3987814"/>
            <a:ext cx="2358464" cy="246221"/>
          </a:xfrm>
          <a:prstGeom prst="rect">
            <a:avLst/>
          </a:prstGeom>
          <a:noFill/>
        </p:spPr>
        <p:txBody>
          <a:bodyPr wrap="square" rtlCol="0">
            <a:spAutoFit/>
          </a:bodyPr>
          <a:lstStyle/>
          <a:p>
            <a:pPr defTabSz="914400"/>
            <a:r>
              <a:rPr lang="en-US" sz="1000" dirty="0" smtClean="0">
                <a:solidFill>
                  <a:prstClr val="black"/>
                </a:solidFill>
              </a:rPr>
              <a:t>Source: INEGI</a:t>
            </a:r>
            <a:endParaRPr lang="en-US" sz="1000" dirty="0">
              <a:solidFill>
                <a:prstClr val="black"/>
              </a:solidFill>
            </a:endParaRPr>
          </a:p>
        </p:txBody>
      </p:sp>
      <p:graphicFrame>
        <p:nvGraphicFramePr>
          <p:cNvPr id="16" name="Table 15"/>
          <p:cNvGraphicFramePr>
            <a:graphicFrameLocks noGrp="1"/>
          </p:cNvGraphicFramePr>
          <p:nvPr>
            <p:extLst>
              <p:ext uri="{D42A27DB-BD31-4B8C-83A1-F6EECF244321}">
                <p14:modId xmlns:p14="http://schemas.microsoft.com/office/powerpoint/2010/main" val="1150231560"/>
              </p:ext>
            </p:extLst>
          </p:nvPr>
        </p:nvGraphicFramePr>
        <p:xfrm>
          <a:off x="5091412" y="1027678"/>
          <a:ext cx="3214576" cy="1585690"/>
        </p:xfrm>
        <a:graphic>
          <a:graphicData uri="http://schemas.openxmlformats.org/drawingml/2006/table">
            <a:tbl>
              <a:tblPr firstRow="1" bandRow="1">
                <a:tableStyleId>{5C22544A-7EE6-4342-B048-85BDC9FD1C3A}</a:tableStyleId>
              </a:tblPr>
              <a:tblGrid>
                <a:gridCol w="1607288"/>
                <a:gridCol w="1607288"/>
              </a:tblGrid>
              <a:tr h="317138">
                <a:tc gridSpan="2">
                  <a:txBody>
                    <a:bodyPr/>
                    <a:lstStyle/>
                    <a:p>
                      <a:pPr algn="ctr"/>
                      <a:r>
                        <a:rPr lang="en-US" sz="1200" dirty="0" smtClean="0"/>
                        <a:t>Gold Production</a:t>
                      </a:r>
                      <a:r>
                        <a:rPr lang="en-US" sz="1200" baseline="0" dirty="0" smtClean="0"/>
                        <a:t> by State (</a:t>
                      </a:r>
                      <a:r>
                        <a:rPr lang="en-US" sz="1200" baseline="0" dirty="0" err="1" smtClean="0"/>
                        <a:t>oz</a:t>
                      </a:r>
                      <a:r>
                        <a:rPr lang="en-US" sz="1200" baseline="0" dirty="0" smtClean="0"/>
                        <a:t>)</a:t>
                      </a:r>
                      <a:endParaRPr lang="en-US" sz="1200" dirty="0"/>
                    </a:p>
                  </a:txBody>
                  <a:tcPr/>
                </a:tc>
                <a:tc hMerge="1">
                  <a:txBody>
                    <a:bodyPr/>
                    <a:lstStyle/>
                    <a:p>
                      <a:endParaRPr lang="en-US" sz="1200" dirty="0"/>
                    </a:p>
                  </a:txBody>
                  <a:tcPr/>
                </a:tc>
              </a:tr>
              <a:tr h="317138">
                <a:tc>
                  <a:txBody>
                    <a:bodyPr/>
                    <a:lstStyle/>
                    <a:p>
                      <a:pPr algn="ctr"/>
                      <a:r>
                        <a:rPr lang="en-US" sz="1200" dirty="0" smtClean="0"/>
                        <a:t>Sonora</a:t>
                      </a:r>
                      <a:endParaRPr lang="en-US" sz="1200" dirty="0"/>
                    </a:p>
                  </a:txBody>
                  <a:tcPr/>
                </a:tc>
                <a:tc>
                  <a:txBody>
                    <a:bodyPr/>
                    <a:lstStyle/>
                    <a:p>
                      <a:pPr algn="ctr"/>
                      <a:r>
                        <a:rPr lang="en-US" sz="1200" dirty="0" smtClean="0"/>
                        <a:t>883,500 (31%)</a:t>
                      </a:r>
                      <a:endParaRPr lang="en-US" sz="1200" dirty="0"/>
                    </a:p>
                  </a:txBody>
                  <a:tcPr/>
                </a:tc>
              </a:tr>
              <a:tr h="317138">
                <a:tc>
                  <a:txBody>
                    <a:bodyPr/>
                    <a:lstStyle/>
                    <a:p>
                      <a:pPr algn="ctr"/>
                      <a:r>
                        <a:rPr lang="en-US" sz="1200" dirty="0" smtClean="0"/>
                        <a:t>Zacatecas</a:t>
                      </a:r>
                      <a:endParaRPr lang="en-US" sz="1200" dirty="0"/>
                    </a:p>
                  </a:txBody>
                  <a:tcPr/>
                </a:tc>
                <a:tc>
                  <a:txBody>
                    <a:bodyPr/>
                    <a:lstStyle/>
                    <a:p>
                      <a:pPr algn="ctr"/>
                      <a:r>
                        <a:rPr lang="en-US" sz="1200" baseline="0" dirty="0" smtClean="0"/>
                        <a:t>541,500 </a:t>
                      </a:r>
                      <a:r>
                        <a:rPr lang="en-US" sz="1200" dirty="0" smtClean="0"/>
                        <a:t>(19%)</a:t>
                      </a:r>
                      <a:endParaRPr lang="en-US" sz="1200" dirty="0"/>
                    </a:p>
                  </a:txBody>
                  <a:tcPr/>
                </a:tc>
              </a:tr>
              <a:tr h="317138">
                <a:tc>
                  <a:txBody>
                    <a:bodyPr/>
                    <a:lstStyle/>
                    <a:p>
                      <a:pPr algn="ctr"/>
                      <a:r>
                        <a:rPr lang="en-US" sz="1200" dirty="0" smtClean="0"/>
                        <a:t>Chihuahua</a:t>
                      </a:r>
                      <a:endParaRPr lang="en-US" sz="1200" dirty="0"/>
                    </a:p>
                  </a:txBody>
                  <a:tcPr/>
                </a:tc>
                <a:tc>
                  <a:txBody>
                    <a:bodyPr/>
                    <a:lstStyle/>
                    <a:p>
                      <a:pPr algn="ctr"/>
                      <a:r>
                        <a:rPr lang="en-US" sz="1200" dirty="0" smtClean="0"/>
                        <a:t>484,500 (17%)</a:t>
                      </a:r>
                      <a:endParaRPr lang="en-US" sz="1200" dirty="0"/>
                    </a:p>
                  </a:txBody>
                  <a:tcPr/>
                </a:tc>
              </a:tr>
              <a:tr h="317138">
                <a:tc>
                  <a:txBody>
                    <a:bodyPr/>
                    <a:lstStyle/>
                    <a:p>
                      <a:pPr algn="ctr"/>
                      <a:r>
                        <a:rPr lang="en-US" sz="1200" dirty="0" smtClean="0"/>
                        <a:t>Durango</a:t>
                      </a:r>
                      <a:endParaRPr lang="en-US" sz="1200" dirty="0"/>
                    </a:p>
                  </a:txBody>
                  <a:tcPr/>
                </a:tc>
                <a:tc>
                  <a:txBody>
                    <a:bodyPr/>
                    <a:lstStyle/>
                    <a:p>
                      <a:pPr algn="ctr"/>
                      <a:r>
                        <a:rPr lang="en-US" sz="1200" baseline="0" dirty="0" smtClean="0"/>
                        <a:t>285,000 (10%)</a:t>
                      </a:r>
                      <a:endParaRPr lang="en-US" sz="1200" dirty="0"/>
                    </a:p>
                  </a:txBody>
                  <a:tcPr/>
                </a:tc>
              </a:tr>
            </a:tbl>
          </a:graphicData>
        </a:graphic>
      </p:graphicFrame>
      <p:sp>
        <p:nvSpPr>
          <p:cNvPr id="2" name="TextBox 1"/>
          <p:cNvSpPr txBox="1"/>
          <p:nvPr/>
        </p:nvSpPr>
        <p:spPr>
          <a:xfrm>
            <a:off x="5074786" y="2859577"/>
            <a:ext cx="3113250" cy="307777"/>
          </a:xfrm>
          <a:prstGeom prst="rect">
            <a:avLst/>
          </a:prstGeom>
          <a:noFill/>
        </p:spPr>
        <p:txBody>
          <a:bodyPr wrap="square" rtlCol="0">
            <a:spAutoFit/>
          </a:bodyPr>
          <a:lstStyle/>
          <a:p>
            <a:pPr defTabSz="914400"/>
            <a:r>
              <a:rPr lang="en-US" sz="1400" u="sng" dirty="0" smtClean="0">
                <a:solidFill>
                  <a:prstClr val="black"/>
                </a:solidFill>
              </a:rPr>
              <a:t>Total production in </a:t>
            </a:r>
            <a:r>
              <a:rPr lang="en-US" sz="1400" u="sng" dirty="0" err="1" smtClean="0">
                <a:solidFill>
                  <a:prstClr val="black"/>
                </a:solidFill>
              </a:rPr>
              <a:t>oz</a:t>
            </a:r>
            <a:r>
              <a:rPr lang="en-US" sz="1400" u="sng" dirty="0" smtClean="0">
                <a:solidFill>
                  <a:prstClr val="black"/>
                </a:solidFill>
              </a:rPr>
              <a:t> was 2.85 million</a:t>
            </a:r>
            <a:endParaRPr lang="en-US" sz="1400" u="sng" dirty="0">
              <a:solidFill>
                <a:prstClr val="black"/>
              </a:solidFill>
            </a:endParaRPr>
          </a:p>
        </p:txBody>
      </p:sp>
      <p:sp>
        <p:nvSpPr>
          <p:cNvPr id="23" name="TextBox 22"/>
          <p:cNvSpPr txBox="1"/>
          <p:nvPr/>
        </p:nvSpPr>
        <p:spPr>
          <a:xfrm>
            <a:off x="5074786" y="5870254"/>
            <a:ext cx="2358464" cy="246221"/>
          </a:xfrm>
          <a:prstGeom prst="rect">
            <a:avLst/>
          </a:prstGeom>
          <a:noFill/>
        </p:spPr>
        <p:txBody>
          <a:bodyPr wrap="square" rtlCol="0">
            <a:spAutoFit/>
          </a:bodyPr>
          <a:lstStyle/>
          <a:p>
            <a:pPr defTabSz="914400"/>
            <a:r>
              <a:rPr lang="en-US" sz="1000" dirty="0" smtClean="0">
                <a:solidFill>
                  <a:prstClr val="black"/>
                </a:solidFill>
              </a:rPr>
              <a:t>Source: INEGI</a:t>
            </a:r>
            <a:endParaRPr lang="en-US" sz="1000" dirty="0">
              <a:solidFill>
                <a:prstClr val="black"/>
              </a:solidFill>
            </a:endParaRPr>
          </a:p>
        </p:txBody>
      </p:sp>
      <p:sp>
        <p:nvSpPr>
          <p:cNvPr id="24" name="TextBox 23"/>
          <p:cNvSpPr txBox="1"/>
          <p:nvPr/>
        </p:nvSpPr>
        <p:spPr>
          <a:xfrm>
            <a:off x="5096244" y="2624538"/>
            <a:ext cx="2358464" cy="246221"/>
          </a:xfrm>
          <a:prstGeom prst="rect">
            <a:avLst/>
          </a:prstGeom>
          <a:noFill/>
        </p:spPr>
        <p:txBody>
          <a:bodyPr wrap="square" rtlCol="0">
            <a:spAutoFit/>
          </a:bodyPr>
          <a:lstStyle/>
          <a:p>
            <a:pPr defTabSz="914400"/>
            <a:r>
              <a:rPr lang="en-US" sz="1000" dirty="0" smtClean="0">
                <a:solidFill>
                  <a:prstClr val="black"/>
                </a:solidFill>
              </a:rPr>
              <a:t>Source: INEGI</a:t>
            </a:r>
            <a:endParaRPr lang="en-US" sz="1000" dirty="0">
              <a:solidFill>
                <a:prstClr val="black"/>
              </a:solidFill>
            </a:endParaRPr>
          </a:p>
        </p:txBody>
      </p:sp>
    </p:spTree>
    <p:extLst>
      <p:ext uri="{BB962C8B-B14F-4D97-AF65-F5344CB8AC3E}">
        <p14:creationId xmlns:p14="http://schemas.microsoft.com/office/powerpoint/2010/main" val="172023612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 y="6298387"/>
            <a:ext cx="1981200" cy="425151"/>
          </a:xfrm>
          <a:prstGeom prst="rect">
            <a:avLst/>
          </a:prstGeom>
        </p:spPr>
      </p:pic>
      <p:cxnSp>
        <p:nvCxnSpPr>
          <p:cNvPr id="11" name="Straight Connector 10"/>
          <p:cNvCxnSpPr/>
          <p:nvPr/>
        </p:nvCxnSpPr>
        <p:spPr>
          <a:xfrm>
            <a:off x="-27710"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22" name="Footer Placeholder 21"/>
          <p:cNvSpPr>
            <a:spLocks noGrp="1"/>
          </p:cNvSpPr>
          <p:nvPr>
            <p:ph type="ftr" sz="quarter" idx="11"/>
          </p:nvPr>
        </p:nvSpPr>
        <p:spPr/>
        <p:txBody>
          <a:bodyPr/>
          <a:lstStyle/>
          <a:p>
            <a:r>
              <a:rPr lang="en-US" dirty="0" smtClean="0">
                <a:solidFill>
                  <a:prstClr val="black">
                    <a:tint val="75000"/>
                  </a:prstClr>
                </a:solidFill>
              </a:rPr>
              <a:t>Strictly Confidential</a:t>
            </a:r>
            <a:endParaRPr lang="en-US" dirty="0">
              <a:solidFill>
                <a:prstClr val="black">
                  <a:tint val="75000"/>
                </a:prstClr>
              </a:solidFill>
            </a:endParaRPr>
          </a:p>
        </p:txBody>
      </p:sp>
      <p:sp>
        <p:nvSpPr>
          <p:cNvPr id="20"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prstClr val="black"/>
                </a:solidFill>
              </a:rPr>
              <a:pPr/>
              <a:t>20</a:t>
            </a:fld>
            <a:endParaRPr lang="en-US" sz="1400" dirty="0">
              <a:solidFill>
                <a:prstClr val="black"/>
              </a:solidFill>
            </a:endParaRPr>
          </a:p>
        </p:txBody>
      </p:sp>
      <p:sp>
        <p:nvSpPr>
          <p:cNvPr id="10" name="TextBox 9"/>
          <p:cNvSpPr txBox="1"/>
          <p:nvPr/>
        </p:nvSpPr>
        <p:spPr>
          <a:xfrm>
            <a:off x="462887" y="220905"/>
            <a:ext cx="8452513" cy="369332"/>
          </a:xfrm>
          <a:prstGeom prst="rect">
            <a:avLst/>
          </a:prstGeom>
          <a:noFill/>
        </p:spPr>
        <p:txBody>
          <a:bodyPr wrap="square" rtlCol="0">
            <a:spAutoFit/>
          </a:bodyPr>
          <a:lstStyle/>
          <a:p>
            <a:pPr algn="ctr" defTabSz="914400"/>
            <a:r>
              <a:rPr lang="en-US" b="1" dirty="0" smtClean="0">
                <a:solidFill>
                  <a:srgbClr val="4F81BD">
                    <a:lumMod val="75000"/>
                  </a:srgbClr>
                </a:solidFill>
              </a:rPr>
              <a:t>Total Gold Production is 2.8 Million Ounces annually</a:t>
            </a:r>
            <a:endParaRPr lang="en-US" b="1" dirty="0">
              <a:solidFill>
                <a:srgbClr val="4F81BD">
                  <a:lumMod val="75000"/>
                </a:srgbClr>
              </a:solidFill>
            </a:endParaRPr>
          </a:p>
        </p:txBody>
      </p:sp>
      <p:graphicFrame>
        <p:nvGraphicFramePr>
          <p:cNvPr id="12" name="Chart 11"/>
          <p:cNvGraphicFramePr>
            <a:graphicFrameLocks/>
          </p:cNvGraphicFramePr>
          <p:nvPr>
            <p:extLst>
              <p:ext uri="{D42A27DB-BD31-4B8C-83A1-F6EECF244321}">
                <p14:modId xmlns:p14="http://schemas.microsoft.com/office/powerpoint/2010/main" val="3374053170"/>
              </p:ext>
            </p:extLst>
          </p:nvPr>
        </p:nvGraphicFramePr>
        <p:xfrm>
          <a:off x="1532872" y="692696"/>
          <a:ext cx="6312542" cy="504326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16470928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3855" y="762000"/>
            <a:ext cx="914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6298387"/>
            <a:ext cx="1981200" cy="425151"/>
          </a:xfrm>
          <a:prstGeom prst="rect">
            <a:avLst/>
          </a:prstGeom>
        </p:spPr>
      </p:pic>
      <p:cxnSp>
        <p:nvCxnSpPr>
          <p:cNvPr id="11" name="Straight Connector 10"/>
          <p:cNvCxnSpPr/>
          <p:nvPr/>
        </p:nvCxnSpPr>
        <p:spPr>
          <a:xfrm>
            <a:off x="-27710" y="619298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596744" y="6315474"/>
            <a:ext cx="0" cy="377404"/>
          </a:xfrm>
          <a:prstGeom prst="line">
            <a:avLst/>
          </a:prstGeom>
        </p:spPr>
        <p:style>
          <a:lnRef idx="1">
            <a:schemeClr val="accent1"/>
          </a:lnRef>
          <a:fillRef idx="0">
            <a:schemeClr val="accent1"/>
          </a:fillRef>
          <a:effectRef idx="0">
            <a:schemeClr val="accent1"/>
          </a:effectRef>
          <a:fontRef idx="minor">
            <a:schemeClr val="tx1"/>
          </a:fontRef>
        </p:style>
      </p:cxnSp>
      <p:sp>
        <p:nvSpPr>
          <p:cNvPr id="22" name="Footer Placeholder 21"/>
          <p:cNvSpPr>
            <a:spLocks noGrp="1"/>
          </p:cNvSpPr>
          <p:nvPr>
            <p:ph type="ftr" sz="quarter" idx="11"/>
          </p:nvPr>
        </p:nvSpPr>
        <p:spPr/>
        <p:txBody>
          <a:bodyPr/>
          <a:lstStyle/>
          <a:p>
            <a:r>
              <a:rPr lang="en-US" dirty="0" smtClean="0"/>
              <a:t>Strictly Confidential</a:t>
            </a:r>
            <a:endParaRPr lang="en-US" dirty="0"/>
          </a:p>
        </p:txBody>
      </p:sp>
      <p:sp>
        <p:nvSpPr>
          <p:cNvPr id="20" name="Espaço Reservado para Número de Slide 9"/>
          <p:cNvSpPr>
            <a:spLocks noGrp="1"/>
          </p:cNvSpPr>
          <p:nvPr>
            <p:ph type="sldNum" sz="quarter" idx="12"/>
          </p:nvPr>
        </p:nvSpPr>
        <p:spPr>
          <a:xfrm>
            <a:off x="6781800" y="6356350"/>
            <a:ext cx="2133600" cy="365125"/>
          </a:xfrm>
        </p:spPr>
        <p:txBody>
          <a:bodyPr/>
          <a:lstStyle/>
          <a:p>
            <a:fld id="{27CF8502-69B2-4B14-9C4D-D5C47C74C084}" type="slidenum">
              <a:rPr lang="en-US" sz="1400" smtClean="0">
                <a:solidFill>
                  <a:schemeClr val="tx1"/>
                </a:solidFill>
              </a:rPr>
              <a:pPr/>
              <a:t>21</a:t>
            </a:fld>
            <a:endParaRPr lang="en-US" sz="1400" dirty="0">
              <a:solidFill>
                <a:schemeClr val="tx1"/>
              </a:solidFill>
            </a:endParaRPr>
          </a:p>
        </p:txBody>
      </p:sp>
      <p:sp>
        <p:nvSpPr>
          <p:cNvPr id="10" name="TextBox 9"/>
          <p:cNvSpPr txBox="1"/>
          <p:nvPr/>
        </p:nvSpPr>
        <p:spPr>
          <a:xfrm>
            <a:off x="462887" y="220905"/>
            <a:ext cx="8452513" cy="369332"/>
          </a:xfrm>
          <a:prstGeom prst="rect">
            <a:avLst/>
          </a:prstGeom>
          <a:noFill/>
        </p:spPr>
        <p:txBody>
          <a:bodyPr wrap="square" rtlCol="0">
            <a:spAutoFit/>
          </a:bodyPr>
          <a:lstStyle/>
          <a:p>
            <a:pPr algn="ctr"/>
            <a:r>
              <a:rPr lang="en-US" b="1" dirty="0" smtClean="0">
                <a:solidFill>
                  <a:schemeClr val="accent1">
                    <a:lumMod val="75000"/>
                  </a:schemeClr>
                </a:solidFill>
              </a:rPr>
              <a:t>About EMC</a:t>
            </a:r>
            <a:endParaRPr lang="en-US" b="1" dirty="0">
              <a:solidFill>
                <a:schemeClr val="accent1">
                  <a:lumMod val="75000"/>
                </a:schemeClr>
              </a:solidFill>
            </a:endParaRPr>
          </a:p>
        </p:txBody>
      </p:sp>
      <p:sp>
        <p:nvSpPr>
          <p:cNvPr id="2" name="TextBox 1"/>
          <p:cNvSpPr txBox="1"/>
          <p:nvPr/>
        </p:nvSpPr>
        <p:spPr>
          <a:xfrm>
            <a:off x="650631" y="1072662"/>
            <a:ext cx="7946113" cy="1661993"/>
          </a:xfrm>
          <a:prstGeom prst="rect">
            <a:avLst/>
          </a:prstGeom>
          <a:noFill/>
        </p:spPr>
        <p:txBody>
          <a:bodyPr wrap="square" rtlCol="0">
            <a:spAutoFit/>
          </a:bodyPr>
          <a:lstStyle/>
          <a:p>
            <a:pPr algn="just"/>
            <a:r>
              <a:rPr lang="en-US" sz="1700" dirty="0"/>
              <a:t>Emerging Markets Capital </a:t>
            </a:r>
            <a:r>
              <a:rPr lang="en-US" sz="1700" dirty="0" smtClean="0"/>
              <a:t>is </a:t>
            </a:r>
            <a:r>
              <a:rPr lang="en-US" sz="1700" dirty="0"/>
              <a:t>a Hong Kong </a:t>
            </a:r>
            <a:r>
              <a:rPr lang="en-US" sz="1700" dirty="0" smtClean="0"/>
              <a:t>based boutique M&amp;A Advisory Firm, dedicated to </a:t>
            </a:r>
            <a:r>
              <a:rPr lang="en-US" sz="1700" dirty="0"/>
              <a:t>connecting </a:t>
            </a:r>
            <a:r>
              <a:rPr lang="en-US" sz="1700" dirty="0" smtClean="0"/>
              <a:t>Asian Investors </a:t>
            </a:r>
            <a:r>
              <a:rPr lang="en-US" sz="1700" dirty="0"/>
              <a:t>with quality investment opportunities in </a:t>
            </a:r>
            <a:r>
              <a:rPr lang="en-US" sz="1700" dirty="0" smtClean="0"/>
              <a:t>Latin America. </a:t>
            </a:r>
          </a:p>
          <a:p>
            <a:pPr algn="just"/>
            <a:endParaRPr lang="en-US" sz="1700" dirty="0" smtClean="0"/>
          </a:p>
          <a:p>
            <a:pPr algn="just"/>
            <a:r>
              <a:rPr lang="en-US" sz="1700" dirty="0" smtClean="0"/>
              <a:t>Our area </a:t>
            </a:r>
            <a:r>
              <a:rPr lang="en-US" sz="1700" dirty="0"/>
              <a:t>of expertise </a:t>
            </a:r>
            <a:r>
              <a:rPr lang="en-US" sz="1700" dirty="0" smtClean="0"/>
              <a:t>is exclusively in natural </a:t>
            </a:r>
            <a:r>
              <a:rPr lang="en-US" sz="1700" dirty="0"/>
              <a:t>resources. We </a:t>
            </a:r>
            <a:r>
              <a:rPr lang="en-US" sz="1700" dirty="0" smtClean="0"/>
              <a:t>focus on Mexico, Colombia and Brazil. </a:t>
            </a:r>
          </a:p>
          <a:p>
            <a:pPr algn="just"/>
            <a:endParaRPr lang="en-US" sz="1700" dirty="0"/>
          </a:p>
        </p:txBody>
      </p:sp>
      <p:sp>
        <p:nvSpPr>
          <p:cNvPr id="4" name="TextBox 3"/>
          <p:cNvSpPr txBox="1"/>
          <p:nvPr/>
        </p:nvSpPr>
        <p:spPr>
          <a:xfrm>
            <a:off x="650631" y="3334325"/>
            <a:ext cx="4053254" cy="2308324"/>
          </a:xfrm>
          <a:prstGeom prst="rect">
            <a:avLst/>
          </a:prstGeom>
          <a:noFill/>
        </p:spPr>
        <p:txBody>
          <a:bodyPr wrap="square" rtlCol="0">
            <a:spAutoFit/>
          </a:bodyPr>
          <a:lstStyle/>
          <a:p>
            <a:r>
              <a:rPr lang="en-US" sz="1600" dirty="0" smtClean="0"/>
              <a:t>Contact</a:t>
            </a:r>
          </a:p>
          <a:p>
            <a:r>
              <a:rPr lang="en-US" sz="1600" dirty="0" smtClean="0"/>
              <a:t>Email: </a:t>
            </a:r>
            <a:r>
              <a:rPr lang="en-US" sz="1600" dirty="0" smtClean="0">
                <a:hlinkClick r:id="rId3"/>
              </a:rPr>
              <a:t>infor@emarcap.com</a:t>
            </a:r>
            <a:r>
              <a:rPr lang="en-US" sz="1600" dirty="0" smtClean="0"/>
              <a:t> </a:t>
            </a:r>
            <a:endParaRPr lang="en-US" sz="1600" dirty="0"/>
          </a:p>
          <a:p>
            <a:r>
              <a:rPr lang="en-US" sz="1600" dirty="0"/>
              <a:t>21st Floor, Fairmont House</a:t>
            </a:r>
          </a:p>
          <a:p>
            <a:r>
              <a:rPr lang="en-US" sz="1600" dirty="0"/>
              <a:t>8 Cotton Tree Drive</a:t>
            </a:r>
          </a:p>
          <a:p>
            <a:r>
              <a:rPr lang="en-US" sz="1600" dirty="0"/>
              <a:t>Central</a:t>
            </a:r>
          </a:p>
          <a:p>
            <a:r>
              <a:rPr lang="en-US" sz="1600" dirty="0"/>
              <a:t>Hong Kong, SAR China</a:t>
            </a:r>
          </a:p>
          <a:p>
            <a:r>
              <a:rPr lang="en-US" sz="1600" dirty="0"/>
              <a:t>Phone number: (</a:t>
            </a:r>
            <a:r>
              <a:rPr lang="en-US" sz="1600" dirty="0" smtClean="0"/>
              <a:t>852) 61030227</a:t>
            </a:r>
          </a:p>
          <a:p>
            <a:r>
              <a:rPr lang="en-US" sz="1600" dirty="0" smtClean="0"/>
              <a:t>Fax</a:t>
            </a:r>
            <a:r>
              <a:rPr lang="en-US" sz="1600" dirty="0"/>
              <a:t>: (852) 25220882 </a:t>
            </a:r>
          </a:p>
          <a:p>
            <a:r>
              <a:rPr lang="en-US" sz="1600" dirty="0"/>
              <a:t>www.emarcap.com </a:t>
            </a:r>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43753" y="4996384"/>
            <a:ext cx="3649151" cy="868652"/>
          </a:xfrm>
          <a:prstGeom prst="rect">
            <a:avLst/>
          </a:prstGeom>
        </p:spPr>
      </p:pic>
    </p:spTree>
    <p:extLst>
      <p:ext uri="{BB962C8B-B14F-4D97-AF65-F5344CB8AC3E}">
        <p14:creationId xmlns:p14="http://schemas.microsoft.com/office/powerpoint/2010/main" val="1057660824"/>
      </p:ext>
    </p:extLst>
  </p:cSld>
  <p:clrMapOvr>
    <a:masterClrMapping/>
  </p:clrMapOvr>
  <p:timing>
    <p:tnLst>
      <p:par>
        <p:cTn id="1" dur="indefinite" restart="never" nodeType="tmRoot"/>
      </p:par>
    </p:tnLst>
  </p:timing>
</p:sld>
</file>

<file path=ppt/theme/theme1.xml><?xml version="1.0" encoding="utf-8"?>
<a:theme xmlns:a="http://schemas.openxmlformats.org/drawingml/2006/main" name="Yamana Gold Asian Investor Relations Proposal September 201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Yamana Gold Asian Investor Relations Proposal September 2013</Template>
  <TotalTime>11014</TotalTime>
  <Words>1807</Words>
  <Application>Microsoft Office PowerPoint</Application>
  <PresentationFormat>On-screen Show (4:3)</PresentationFormat>
  <Paragraphs>384</Paragraphs>
  <Slides>21</Slides>
  <Notes>1</Notes>
  <HiddenSlides>0</HiddenSlides>
  <MMClips>0</MMClips>
  <ScaleCrop>false</ScaleCrop>
  <HeadingPairs>
    <vt:vector size="4" baseType="variant">
      <vt:variant>
        <vt:lpstr>Theme</vt:lpstr>
      </vt:variant>
      <vt:variant>
        <vt:i4>2</vt:i4>
      </vt:variant>
      <vt:variant>
        <vt:lpstr>Slide Titles</vt:lpstr>
      </vt:variant>
      <vt:variant>
        <vt:i4>21</vt:i4>
      </vt:variant>
    </vt:vector>
  </HeadingPairs>
  <TitlesOfParts>
    <vt:vector size="23" baseType="lpstr">
      <vt:lpstr>Yamana Gold Asian Investor Relations Proposal September 2013</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Sophie</dc:creator>
  <cp:lastModifiedBy>GSV</cp:lastModifiedBy>
  <cp:revision>101</cp:revision>
  <dcterms:created xsi:type="dcterms:W3CDTF">2013-09-26T03:00:43Z</dcterms:created>
  <dcterms:modified xsi:type="dcterms:W3CDTF">2014-09-11T05:23:55Z</dcterms:modified>
</cp:coreProperties>
</file>